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72" r:id="rId2"/>
    <p:sldId id="256" r:id="rId3"/>
    <p:sldId id="257" r:id="rId4"/>
    <p:sldId id="275" r:id="rId5"/>
    <p:sldId id="271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74" r:id="rId16"/>
    <p:sldId id="276" r:id="rId17"/>
    <p:sldId id="278" r:id="rId18"/>
    <p:sldId id="279" r:id="rId19"/>
    <p:sldId id="281" r:id="rId20"/>
    <p:sldId id="282" r:id="rId21"/>
    <p:sldId id="283" r:id="rId22"/>
    <p:sldId id="285" r:id="rId23"/>
    <p:sldId id="287" r:id="rId24"/>
    <p:sldId id="288" r:id="rId25"/>
    <p:sldId id="289" r:id="rId26"/>
    <p:sldId id="286" r:id="rId27"/>
    <p:sldId id="290" r:id="rId28"/>
    <p:sldId id="292" r:id="rId29"/>
    <p:sldId id="293" r:id="rId30"/>
    <p:sldId id="291" r:id="rId31"/>
    <p:sldId id="284" r:id="rId32"/>
    <p:sldId id="294" r:id="rId3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Amatic SC" panose="020B0604020202020204" charset="-79"/>
      <p:regular r:id="rId39"/>
      <p:bold r:id="rId40"/>
    </p:embeddedFont>
    <p:embeddedFont>
      <p:font typeface="Source Code Pr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K Gronewold" initials="LKG" lastIdx="1" clrIdx="0">
    <p:extLst>
      <p:ext uri="{19B8F6BF-5375-455C-9EA6-DF929625EA0E}">
        <p15:presenceInfo xmlns:p15="http://schemas.microsoft.com/office/powerpoint/2012/main" userId="S-1-5-21-1761206425-631433529-4140344835-10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6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0404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acb76295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acb76295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acb76295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acb76295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54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ac892060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ac892060a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ac892060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ac892060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ac892060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ac892060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acb76295f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acb76295f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acb76295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acb76295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ac892060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ac892060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acb76295f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acb76295f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acb76295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acb76295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8E91-FEFF-4201-AD41-0E358FCE9CD6}" type="datetimeFigureOut">
              <a:rPr lang="en-US" smtClean="0"/>
              <a:t>2/13/2020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29EC-61AE-4068-B1F3-942505003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1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8E91-FEFF-4201-AD41-0E358FCE9CD6}" type="datetimeFigureOut">
              <a:rPr lang="en-US" smtClean="0"/>
              <a:t>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29EC-61AE-4068-B1F3-942505003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8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mailto:ewaldron@email.arizona.edu" TargetMode="Externa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ewaldron@email.arizona.edu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267" y="802500"/>
            <a:ext cx="4341465" cy="3538500"/>
          </a:xfrm>
        </p:spPr>
        <p:txBody>
          <a:bodyPr/>
          <a:lstStyle/>
          <a:p>
            <a:r>
              <a:rPr lang="en-US" sz="3600" dirty="0"/>
              <a:t>Thank you for Your Interest in Serving as Site Preceptor for the Mel and Enid Zuckerman College of Public Health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11700" y="149003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between the student intern, preceptor and internship director is frequent over the course of the semester.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site preceptor serves as a role model to the student and aid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 student in the development/revision of the 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" sz="20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nternship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" sz="20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ork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" sz="20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student is expected to maintain good communication with both their site preceptor and internship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instructor, 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 well complete the duties assigned to them by their </a:t>
            </a:r>
            <a:r>
              <a:rPr lang="en" sz="20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agency.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93;p19"/>
          <p:cNvSpPr txBox="1">
            <a:spLocks/>
          </p:cNvSpPr>
          <p:nvPr/>
        </p:nvSpPr>
        <p:spPr>
          <a:xfrm>
            <a:off x="311700" y="313265"/>
            <a:ext cx="8520600" cy="980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Relationship Between Undergraduate Intern, Preceptor, and Internship Instructor</a:t>
            </a:r>
          </a:p>
          <a:p>
            <a:pPr>
              <a:spcBef>
                <a:spcPts val="1600"/>
              </a:spcBef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0" y="448098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03728" y="473160"/>
            <a:ext cx="5602637" cy="5785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Introducing Amara Obi, Undergraduate Publ</a:t>
            </a:r>
            <a:r>
              <a:rPr lang="en-US" sz="2400" dirty="0"/>
              <a:t>i</a:t>
            </a:r>
            <a:r>
              <a:rPr lang="en" sz="2400" dirty="0"/>
              <a:t>c Health Intern</a:t>
            </a:r>
            <a:endParaRPr sz="2400" dirty="0"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4294967295"/>
          </p:nvPr>
        </p:nvSpPr>
        <p:spPr>
          <a:xfrm>
            <a:off x="5389756" y="1275980"/>
            <a:ext cx="3836988" cy="3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 an intern, I assist my supervisor with coordinating activ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ties for the Academic H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alth Department with Pima County Health Department.</a:t>
            </a:r>
            <a:endParaRPr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of these duties include coordinating tours of the college, organizing networking events, and working on an internship training video for potential, future site preceptors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t="4040" r="11483" b="43636"/>
          <a:stretch/>
        </p:blipFill>
        <p:spPr>
          <a:xfrm>
            <a:off x="875824" y="1275980"/>
            <a:ext cx="2922941" cy="28567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1201" y="436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do I intern</a:t>
            </a: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396375"/>
            <a:ext cx="8520600" cy="31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Char char="●"/>
            </a:pPr>
            <a:r>
              <a:rPr lang="e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I work under the Community Outreach and Engagement Coordinator (my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preceptor</a:t>
            </a:r>
            <a:r>
              <a:rPr lang="e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) at the Mel and Enid Zuckerman College of Public Health (MEZCOPH) in Tucson, Arizona</a:t>
            </a:r>
            <a:endParaRPr sz="24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Char char="●"/>
            </a:pPr>
            <a:r>
              <a:rPr lang="e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My role has taken me around the Tucson community to Pima County Health Department (PCHD) satellite locations to find ways to engage with public health practitioners</a:t>
            </a:r>
            <a:endParaRPr sz="24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9946" y="292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30940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AMara’s</a:t>
            </a:r>
            <a:r>
              <a:rPr lang="en" sz="4600" b="1" dirty="0"/>
              <a:t>Internship Activities!</a:t>
            </a:r>
            <a:endParaRPr sz="4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latin typeface="Cambria" panose="02040503050406030204" pitchFamily="18" charset="0"/>
                <a:ea typeface="Cambria" panose="02040503050406030204" pitchFamily="18" charset="0"/>
              </a:rPr>
              <a:t>One of my main roles this semester has included supporting the coordination of the monthly College-Wide Seminars hosted by MEZCOPH. In particular, I organize events with Pima County Health Department staff  who visit MEZCOPH during the event. </a:t>
            </a:r>
            <a:br>
              <a:rPr lang="en" sz="18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18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latin typeface="Cambria" panose="02040503050406030204" pitchFamily="18" charset="0"/>
                <a:ea typeface="Cambria" panose="02040503050406030204" pitchFamily="18" charset="0"/>
              </a:rPr>
              <a:t>I had the privilege of leading tours of MEZCOPH for PCHD staff and organizing networking events, with my internship preceptor, for PCHD staff and MEZCOPH faculty members following these College-Wide Seminars. Before the tours, I recruit 6-7 faculty members who provide infrormation on their programs and research during these tours.</a:t>
            </a:r>
            <a:endParaRPr sz="18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900" y="988900"/>
            <a:ext cx="2902701" cy="23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6239450" y="3431575"/>
            <a:ext cx="26376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Source Code Pro" panose="020B0604020202020204" charset="0"/>
                <a:ea typeface="Source Code Pro" panose="020B0604020202020204" charset="0"/>
                <a:cs typeface="Amatic SC"/>
                <a:sym typeface="Amatic SC"/>
              </a:rPr>
              <a:t>Photo I took at College-Wide Seminar on September 11th </a:t>
            </a:r>
            <a:endParaRPr sz="1100" dirty="0">
              <a:solidFill>
                <a:srgbClr val="FFFFFF"/>
              </a:solidFill>
              <a:latin typeface="Source Code Pro" panose="020B0604020202020204" charset="0"/>
              <a:ea typeface="Source Code Pro" panose="020B0604020202020204" charset="0"/>
              <a:cs typeface="Amatic SC"/>
              <a:sym typeface="Amatic SC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500" y="4230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311700" y="356350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Amatic SC"/>
                <a:ea typeface="Amatic SC"/>
                <a:cs typeface="Amatic SC"/>
                <a:sym typeface="Amatic SC"/>
              </a:rPr>
              <a:t>A</a:t>
            </a:r>
            <a:r>
              <a:rPr lang="en-US" sz="4400" b="1" dirty="0">
                <a:latin typeface="Amatic SC"/>
                <a:ea typeface="Amatic SC"/>
                <a:cs typeface="Amatic SC"/>
                <a:sym typeface="Amatic SC"/>
              </a:rPr>
              <a:t>m</a:t>
            </a:r>
            <a:r>
              <a:rPr lang="en" sz="4400" b="1" dirty="0">
                <a:latin typeface="Amatic SC"/>
                <a:ea typeface="Amatic SC"/>
                <a:cs typeface="Amatic SC"/>
                <a:sym typeface="Amatic SC"/>
              </a:rPr>
              <a:t>ara’s Internship Activities con’t.</a:t>
            </a:r>
            <a:endParaRPr sz="4400" b="1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 well as being heavily involved in the coordination of monthly College-Wide Seminars, I also developed this internship training video for potential internship site preceptors at various health departments in Arizona.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role has been unique, because I am helping to develop media for future preceptors to learn more about the internship process and the types of relationships and activit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 they can develop and foster for student interns.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8382" y="356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805966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Public Health Graduate (MPH) </a:t>
            </a:r>
            <a:b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Intern Experience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0547" y="4408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1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54" y="61404"/>
            <a:ext cx="8537700" cy="748200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MPH Internship 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816" y="723744"/>
            <a:ext cx="910506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All MPH students are required to complete an internship with an agency/community partner. The internship requires the MPH student to synthesize, integrate, and apply knowledge acquired in coursework to a project in a professional applied practice setting. </a:t>
            </a:r>
            <a:b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</a:b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/>
            </a:r>
            <a:b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</a:b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Interns are expected to produce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one or two deliverables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(differs depending on the student) as a result of the internship. The deliverable(s) should benefit the agency. </a:t>
            </a:r>
            <a:b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</a:b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/>
            </a:r>
            <a:b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</a:b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The student will match the deliverable(s) to the appropriate public health competency, domain, and competency category.</a:t>
            </a:r>
            <a:r>
              <a:rPr lang="en-US" sz="1800" dirty="0">
                <a:latin typeface="Source Code Pro" panose="020B0604020202020204" charset="0"/>
                <a:ea typeface="Source Code Pro" panose="020B0604020202020204" charset="0"/>
                <a:cs typeface="Amatic SC" panose="020B0604020202020204" charset="-79"/>
              </a:rPr>
              <a:t/>
            </a:r>
            <a:br>
              <a:rPr lang="en-US" sz="1800" dirty="0">
                <a:latin typeface="Source Code Pro" panose="020B0604020202020204" charset="0"/>
                <a:ea typeface="Source Code Pro" panose="020B0604020202020204" charset="0"/>
                <a:cs typeface="Amatic SC" panose="020B0604020202020204" charset="-79"/>
              </a:rPr>
            </a:br>
            <a:r>
              <a:rPr lang="en-US" sz="1800" dirty="0">
                <a:latin typeface="Source Code Pro" panose="020B0604020202020204" charset="0"/>
                <a:ea typeface="Source Code Pro" panose="020B0604020202020204" charset="0"/>
                <a:cs typeface="Amatic SC" panose="020B0604020202020204" charset="-79"/>
              </a:rPr>
              <a:t/>
            </a:r>
            <a:br>
              <a:rPr lang="en-US" sz="1800" dirty="0">
                <a:latin typeface="Source Code Pro" panose="020B0604020202020204" charset="0"/>
                <a:ea typeface="Source Code Pro" panose="020B0604020202020204" charset="0"/>
                <a:cs typeface="Amatic SC" panose="020B0604020202020204" charset="-79"/>
              </a:rPr>
            </a:br>
            <a:endParaRPr lang="en-US" sz="1800" dirty="0">
              <a:latin typeface="Amatic SC" panose="020B0604020202020204" charset="-79"/>
              <a:ea typeface="Source Code Pro" panose="020B0604020202020204" charset="0"/>
              <a:cs typeface="Amatic SC" panose="020B0604020202020204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132" y="3135296"/>
            <a:ext cx="7068585" cy="1932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816" y="3709639"/>
            <a:ext cx="2105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charset="-79"/>
              </a:rPr>
              <a:t>Example Internship Deliverable Matching Table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661" y="4386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Course Requirements Prior to Internship Enrollment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345" y="959493"/>
            <a:ext cx="3538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On Campus MPH: All students must complete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3 of the 5 core </a:t>
            </a:r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courses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plus any required concentration</a:t>
            </a:r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courses, before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starting the internship. 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Online MPH: Students must complete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all core courses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before starting the internship.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585106"/>
              </p:ext>
            </p:extLst>
          </p:nvPr>
        </p:nvGraphicFramePr>
        <p:xfrm>
          <a:off x="4987887" y="959493"/>
          <a:ext cx="3568150" cy="390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150">
                  <a:extLst>
                    <a:ext uri="{9D8B030D-6E8A-4147-A177-3AD203B41FA5}">
                      <a16:colId xmlns:a16="http://schemas.microsoft.com/office/drawing/2014/main" val="2111313470"/>
                    </a:ext>
                  </a:extLst>
                </a:gridCol>
              </a:tblGrid>
              <a:tr h="4883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MPH</a:t>
                      </a:r>
                      <a:r>
                        <a:rPr lang="en-US" sz="1100" baseline="0" dirty="0"/>
                        <a:t> Required Core Courses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1553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EPID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573 A: Basic Principles of Epidemiology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37512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PHPM 574: Public Health Policy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and Management 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27324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EHS 575: Environmental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and Occupational Health 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00297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BIO 576A: Biostatistics in Public Health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786746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HPS 577: Sociocultural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and Behavioral Aspects of Public Health 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12287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Internship Preparation Workshop (required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; no credit)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13047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PHPM  569 Fundamentals of Health Budgeting and Financial Management 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0225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87887" y="4866501"/>
            <a:ext cx="3340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Required  core course the for Online MPH Program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7687" y="3897864"/>
            <a:ext cx="5619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21963"/>
            <a:ext cx="8520600" cy="334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Biostatistics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576 A-  Biostatistics in Public Health (3 credits)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576 B – Biostatistics  for Research (3 credits)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Health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EHS 502- Environmental  Monitoring  and Analysis ( 3 credits)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EHS 584 - Fundamental of Industrial and Environmental Health (3 credits)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Epidemiology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  573 B – Epidemiologic Methods (3 credits)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576 B – Biostatistics for Research </a:t>
            </a:r>
          </a:p>
          <a:p>
            <a:pPr marL="596900" lvl="1" indent="0">
              <a:spcBef>
                <a:spcPts val="0"/>
              </a:spcBef>
              <a:buNone/>
            </a:pPr>
            <a:endParaRPr lang="en-US" sz="1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Family and Child Health-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Maternal and Child Health Track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586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Maternal and Child Health (3 Credits)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(1) planning and evaluation course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281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MPH Concentration-Specific Requirements </a:t>
            </a:r>
            <a:b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Before Beginning an Internship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(on campus programs only)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9012" y="386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21963"/>
            <a:ext cx="8520600" cy="334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Family and Child Health- Global Health Track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586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Maternal and Child Health (3 Credits)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533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 Health (3 credits)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(1) planning and evaluation  course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Behavior Health Promotion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532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- Applied Aspects of Program Planning (3 credits)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Services Administration Track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Additional Prerequisites 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Health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 596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D-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Public Health Experience - Student Epidemiology Response Team (SAFER) 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Public Policy and Management 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additional prerequisites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21962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MPH Concentration-Specific Requirements </a:t>
            </a:r>
            <a:b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Before Beginning an Internship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(on campus programs only) </a:t>
            </a:r>
          </a:p>
        </p:txBody>
      </p:sp>
    </p:spTree>
    <p:extLst>
      <p:ext uri="{BB962C8B-B14F-4D97-AF65-F5344CB8AC3E}">
        <p14:creationId xmlns:p14="http://schemas.microsoft.com/office/powerpoint/2010/main" val="2092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Public Health Undergraduate Intern Experience</a:t>
            </a:r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08525" y="3890400"/>
            <a:ext cx="88998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Presentation developed by Amarachi Obi, </a:t>
            </a:r>
            <a:b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Intern with the MEZCOPH Academic Health Department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3696" y="429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8130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MPH Internship Credit Hour Requirements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0224" y="1369219"/>
            <a:ext cx="4572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Health Behavior Health Promotion-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Health Services Administration-         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One Health-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Public Health Policy Management-</a:t>
            </a:r>
          </a:p>
          <a:p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credit hours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5912" y="3996395"/>
            <a:ext cx="741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* Each hour = 45 hours of internship work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* Internships may be split over semesters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615" y="1369219"/>
            <a:ext cx="392523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Biostatistics-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Epidemiology-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Environmental Occupational Health-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Family and Child Health (Global and Maternal and Child)- </a:t>
            </a:r>
            <a:r>
              <a:rPr lang="en-US" sz="210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credit hours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600" y="4111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000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Online MPH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7" y="975914"/>
            <a:ext cx="8520600" cy="3340200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Concentrations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Applied Epidemiology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Promotion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Services Administration</a:t>
            </a:r>
          </a:p>
          <a:p>
            <a:pPr marL="596900" lvl="1" indent="0">
              <a:buNone/>
            </a:pPr>
            <a:endParaRPr lang="en-US"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credit internship spread out throughout 2</a:t>
            </a:r>
            <a:r>
              <a:rPr lang="en-US" sz="2000" baseline="30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year in the program (Fall, Spring, Summer) 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credit hours = 225 hours total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1788" y="2341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33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Requirements Before Beginning the MPH Internship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5327" y="812762"/>
            <a:ext cx="8521700" cy="3340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Students will complete the internship preparation workshop, obtain human subjects training certification, and complete UA IRB documents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Internship Plan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Prepared by the student intern. Discussed and agreed to by the preceptor, intern faculty advisor, second committee member (not required), and student intern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Plan will include: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Justification of Site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Goals and Planned Outcomes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Learning Objectives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Internship Activities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Proposed Timeline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Deliverable(s) and Competencies</a:t>
            </a:r>
          </a:p>
          <a:p>
            <a:pPr marL="10541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MEZCOPH Preceptor Agreement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Completed by preceptor and approved by Internship Faculty Advisor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500" y="4326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33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Responsibilities of the MPH Student Intern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5327" y="812762"/>
            <a:ext cx="8521700" cy="33401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 the internship project in consultation with the internship committee to reflect career goals, public health interests, and masters-level objectives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Submit completed Plan for Internship Form and other required documentation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Consult with the internship committee at critical points in development, during, and at the conclusion of the internship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Meet the hourly time commitment as established by concentration area for the internship project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Extend invitation to the Internship Preceptor to attend the Internship Conference at which you are presenting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Present at the Internship Conference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0100" y="402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33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Responsibilities of MPH Internship Preceptor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026453"/>
            <a:ext cx="8521700" cy="33401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the Internship Committee Chair or MPH Coordinator to discuss any concerns prior to signing internship plan 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When presented with the Plan for Internship Form and its attachments, review and discuss as necessary </a:t>
            </a:r>
          </a:p>
          <a:p>
            <a:r>
              <a:rPr lang="en-US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Complete and sign the Preceptor </a:t>
            </a:r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Agreement and provide CV or resume for the student to submit </a:t>
            </a:r>
            <a:r>
              <a:rPr lang="en-US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planning paperwork</a:t>
            </a:r>
            <a:endParaRPr lang="en-US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Provide the student with an orientation to the internship site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Supervise student’s activities at the internship site 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the student’s Internship Committee Chair or MPH Program Coordinator if egregious behavior occurs and/or continues to occur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Upon completion of project, submit the Preceptor’s Evaluation of Student Performance  via electronic survey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298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33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Responsibilities of MPH Internship Committee Chair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852917"/>
            <a:ext cx="8935844" cy="33401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Oversee planning of internship activities prior to finalizing the Plan for Internship; meet with the student to discuss the proposed internship project and timeline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Review  project  with the student to determine the need for possible IRB approval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When presented with the Plan for Internship and other required planning paperwork, review with committee members and discuss as necessary; require modifications from student as necessary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 specific timeline with the student for meeting report submissions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Review drafts of abstract and report to provide feedback for revisions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Assign final grade in consultation with other committee members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Communicate with the student intern throughout the internship process  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Attend the Internship Conference and student’s presentation</a:t>
            </a:r>
          </a:p>
          <a:p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Complete evaluation of the student’s final report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4406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337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MPH Internship Conference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5327" y="812762"/>
            <a:ext cx="8521700" cy="3340100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Each fall and spring term, MEZCOPH hosts an Internship Conference during which students present their internship projects in a professional format.  </a:t>
            </a:r>
            <a:b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Public Health professionals within the state, alumni, current students, faculty, and community advocates are invited to attend.</a:t>
            </a:r>
            <a:b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Approximately one month prior to the Internship Conference, presenting students will be required to submit an internship abstract.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0" y="402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000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3200" dirty="0"/>
              <a:t>Introducing Laura Riley, </a:t>
            </a:r>
            <a:r>
              <a:rPr lang="en-US" sz="3200" dirty="0" smtClean="0"/>
              <a:t>Former MPH </a:t>
            </a:r>
            <a:r>
              <a:rPr lang="en-US" sz="3200" dirty="0"/>
              <a:t>Public Health Intern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566" y="1228675"/>
            <a:ext cx="5642734" cy="3340200"/>
          </a:xfrm>
        </p:spPr>
        <p:txBody>
          <a:bodyPr/>
          <a:lstStyle/>
          <a:p>
            <a:pPr marL="114300" indent="0">
              <a:buNone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Laura Riley (MPH 2019), an Epidemiology MPH student, completed her internship with Pima County Health Department's Well Woman Health Check Program.</a:t>
            </a:r>
          </a:p>
          <a:p>
            <a:pPr marL="114300" indent="0">
              <a:buNone/>
            </a:pPr>
            <a:endParaRPr lang="en-US"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Well Woman Health Check Program is a free breast and cervical cancer screening program for low-income, underinsured, and uninsured women.</a:t>
            </a:r>
          </a:p>
          <a:p>
            <a:pPr marL="11430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 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9" y="1161417"/>
            <a:ext cx="2142702" cy="315489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573" y="426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62149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3200" dirty="0"/>
              <a:t>Laura’s MPH Internship Activities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Conducted a literature review on best practices for developing  a breast and cervical cancer screening program </a:t>
            </a:r>
          </a:p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Conducted interviews with Pima County clinic site managers and analyzed qualitative data to inform the creation of the patient stratification program evaluation</a:t>
            </a:r>
          </a:p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Utilized evidence-based practices and program theory to develop a patient satisfaction program evaluation questionnaire to improve patient access and care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187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000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4000" dirty="0"/>
              <a:t>Laura’s MPH Internship Deliverables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literature review, key-informant interviews, and survey development resulted in two deliverables for Pima County Well Woman Program: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Deliverable 1:  Creation of a patient satisfaction program evaluation questionnaire 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Deliverable 2:  An infographic displaying the results from  the literature review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6400" y="456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Course Requirements Prior to</a:t>
            </a:r>
            <a:b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 Internship Enrollment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392227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350: Principles of Health Education and Health Promotion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200: Introduction to Public Health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178: Personal Health and Wellness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735756" y="1227665"/>
            <a:ext cx="3999900" cy="3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 309: Introduction to Epidemiology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PHPM 310: Health Care in the U.S.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EHS 375: Introduction to Environmental and Occupational Health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BIOS 376: Introduction to Biostatistics</a:t>
            </a:r>
            <a:endParaRPr sz="2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0200" y="9575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1019669"/>
            <a:ext cx="8520600" cy="334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Clear Deadlines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 back to the Internship Plan frequently to help guide you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Weekly Meetings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hesitate to communicate with faculty member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Great opportunity to network with faculty too!</a:t>
            </a:r>
          </a:p>
          <a:p>
            <a:pPr>
              <a:lnSpc>
                <a:spcPct val="100000"/>
              </a:lnSpc>
            </a:pPr>
            <a:endParaRPr lang="en-US" sz="22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there is a problem, catch it early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Provide your intern with weekly feedback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Reach out to your intern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086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Keys to a Positive Experience with Your  Undergraduate or Graduate Student Intern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7949" y="405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890623"/>
            <a:ext cx="86325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My intern has not been in contact with me, despite multiple attempts to reach them. What do I do?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Contact the Undergraduate Internship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Instructor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(undergraduate students) 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Internship Chair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(graduate students) to set up a meeting </a:t>
            </a:r>
            <a:r>
              <a:rPr lang="en-US" sz="1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the student.  If your intern is a graduate student, and you don’t receive a response from the faculty member,  reach out to the MPH </a:t>
            </a:r>
            <a:r>
              <a:rPr lang="en-US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oordinator</a:t>
            </a:r>
            <a:r>
              <a:rPr lang="en-US" sz="1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Do I need a dedicated working space for my intern?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No. While you should have 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time to meet with your intern weekly,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some sites will require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the intern to work remotely. It is important the intern is interacting with you, participating in meetings, and is able to experience the  culture of the organization.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 would like to host an intern, but I don’t know where to start. What do I do?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Contact Emily Waldron,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ewaldron@email.arizona.edu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Emily is more than happy to walk you through the process of developing an internship description and helping you to facilitate the internship description to students.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71845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Common Questions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6156" y="399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00" y="593675"/>
            <a:ext cx="8520600" cy="334020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For questions contact: </a:t>
            </a:r>
          </a:p>
          <a:p>
            <a:pPr marL="114300" indent="0">
              <a:buNone/>
            </a:pPr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Emily Waldron, MPH</a:t>
            </a: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Community Engagement and Outreach Coordinator</a:t>
            </a: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Mel and Enid Zuckerman College of Public Health</a:t>
            </a:r>
          </a:p>
          <a:p>
            <a:pPr marL="114300" indent="0">
              <a:buNone/>
            </a:pPr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Email: </a:t>
            </a:r>
            <a:r>
              <a:rPr lang="en-US" sz="2400" dirty="0" smtClean="0">
                <a:solidFill>
                  <a:schemeClr val="accent1"/>
                </a:solidFill>
                <a:latin typeface="+mj-lt"/>
                <a:hlinkClick r:id="rId2"/>
              </a:rPr>
              <a:t>ewaldron@email.arizona.edu</a:t>
            </a:r>
            <a:endParaRPr lang="en-US" sz="2400" dirty="0" smtClean="0">
              <a:solidFill>
                <a:schemeClr val="accent1"/>
              </a:solidFill>
              <a:latin typeface="+mj-lt"/>
            </a:endParaRPr>
          </a:p>
          <a:p>
            <a:pPr marL="114300" indent="0">
              <a:buNone/>
            </a:pPr>
            <a:endParaRPr lang="en-US" sz="2400" dirty="0" smtClean="0">
              <a:solidFill>
                <a:schemeClr val="accent1"/>
              </a:solidFill>
              <a:latin typeface="+mj-lt"/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Phone: 520-626-9121</a:t>
            </a:r>
            <a:endParaRPr lang="en-US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01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Internship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8675"/>
            <a:ext cx="8415988" cy="334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First professional experience for many undergraduate students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Undergraduate interns are encouraged to start their internship by </a:t>
            </a:r>
            <a:r>
              <a:rPr lang="en-US" sz="18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observing 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their preceptor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Interns are expected to work </a:t>
            </a:r>
            <a:r>
              <a:rPr lang="en-US" sz="18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alongside their 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supervisor </a:t>
            </a:r>
            <a:r>
              <a:rPr lang="en-US" sz="18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 preceptor to 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apply skills  learned in the classroom (examples: public speaking skills or organizational skills)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Preceptor and intern will work together to develop an internship work plan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 plan will include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Internship purpose statement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3-5 learning objectives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Activities for each learning objectives</a:t>
            </a:r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0319" y="38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5575" y="0"/>
            <a:ext cx="4028425" cy="511935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enroll in the major, students must choose one of the following concentrations: </a:t>
            </a:r>
          </a:p>
          <a:p>
            <a:pPr marL="457200" lvl="0" indent="-342900">
              <a:spcBef>
                <a:spcPts val="1600"/>
              </a:spcBef>
              <a:buSzPts val="1800"/>
              <a:buChar char="●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Environmental and Occupational Health</a:t>
            </a:r>
          </a:p>
          <a:p>
            <a:pPr marL="114300" lvl="0">
              <a:spcBef>
                <a:spcPts val="1600"/>
              </a:spcBef>
              <a:buSzPts val="1800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Global Health</a:t>
            </a:r>
          </a:p>
          <a:p>
            <a:pPr marL="114300" lvl="0">
              <a:buSzPts val="1800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Health Promotion</a:t>
            </a:r>
          </a:p>
          <a:p>
            <a:pPr marL="114300" lvl="0">
              <a:buSzPts val="1800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Health Systems Theory and Practice</a:t>
            </a:r>
          </a:p>
          <a:p>
            <a:pPr marL="114300" lvl="0">
              <a:buSzPts val="1800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Quantitative Methods in Public Health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83" y="1464527"/>
            <a:ext cx="339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B.S.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Concentrations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0" y="292850"/>
            <a:ext cx="894723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Required Courses Within Specific </a:t>
            </a:r>
            <a:r>
              <a:rPr lang="e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Concentratons 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4085700" cy="3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and Occupational Health</a:t>
            </a:r>
            <a:endParaRPr sz="1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EHS 422: Safety Fundamentals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EHS 439A: Outbreaks and Environmental Biology: Then to Now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 Health</a:t>
            </a:r>
            <a:endParaRPr sz="1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409: Global Water, Sanitation and Hygiene (WaSH)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 479: Infections and Epidemics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404: Fundamentals of Evaluation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4572000" y="1093850"/>
            <a:ext cx="4260300" cy="3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Promotion</a:t>
            </a:r>
            <a:endParaRPr sz="1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400: Contemporary Community Health Problems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481: Health Education Intervention Models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Systems Theory and Practice</a:t>
            </a:r>
            <a:endParaRPr sz="1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HPS 402: Corporate Wellness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PHPM 415: Strategic Planning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Quantitative Methods in Public Health</a:t>
            </a:r>
            <a:endParaRPr sz="1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EPID/BIOS 453: Health Data Science Practice</a:t>
            </a:r>
            <a:endParaRPr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7630" y="9319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Most students complete their internship during their Spring semester Junior or Over the course of senior year</a:t>
            </a:r>
            <a:endParaRPr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559" y="9937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</a:t>
            </a:r>
            <a:r>
              <a:rPr lang="en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undergradute students </a:t>
            </a: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complete a total of 6 units of internship to fulfill their degree requirement</a:t>
            </a:r>
            <a:endParaRPr sz="1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Students may take all 6 units at once in a semester or divide their internship between two semesters at 3 units each</a:t>
            </a:r>
            <a:endParaRPr sz="1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</a:t>
            </a:r>
            <a:r>
              <a:rPr lang="en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hours</a:t>
            </a:r>
            <a:r>
              <a:rPr lang="en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include any internship-related activities.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Examples include </a:t>
            </a: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orientations, meetings, events, assigned work, sending emails, etc.</a:t>
            </a:r>
            <a:endParaRPr sz="1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total of 250 contact hours are required for a 6-unit internship</a:t>
            </a:r>
            <a:endParaRPr sz="1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total of 125 contact hours are required for a 3-unit internship</a:t>
            </a:r>
            <a:endParaRPr sz="1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 plan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established between the student and preceptor (site supervisor) ahead of the internship start date 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acts as a mutually-agreeable internship purpose statement, with 3-5 learning 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objectives, and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list of activities that will meet the objectives </a:t>
            </a:r>
          </a:p>
          <a:p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MEZCOPH Preceptor Agreement is completed by preceptor and approved by </a:t>
            </a:r>
            <a:r>
              <a:rPr lang="en-US" sz="16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Internship </a:t>
            </a:r>
            <a:r>
              <a:rPr lang="en-US" sz="1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Instructor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F9229D-E98B-4ECD-A780-2E80AE22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Google Shape;93;p19">
            <a:extLst>
              <a:ext uri="{FF2B5EF4-FFF2-40B4-BE49-F238E27FC236}">
                <a16:creationId xmlns:a16="http://schemas.microsoft.com/office/drawing/2014/main" id="{2F037D25-63D7-4CDF-9B24-E2DC002E54CD}"/>
              </a:ext>
            </a:extLst>
          </p:cNvPr>
          <p:cNvSpPr txBox="1">
            <a:spLocks/>
          </p:cNvSpPr>
          <p:nvPr/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dirty="0"/>
              <a:t>Internship Structure</a:t>
            </a:r>
          </a:p>
          <a:p>
            <a:pPr>
              <a:spcBef>
                <a:spcPts val="1600"/>
              </a:spcBef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600" y="22288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Internship Structure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addition, student will complete 20 hours of class work outside of internship duties, including tracking hours on an activity log, writing about their experience, and developing a professional online presence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site preceptor will participate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signing off on hours and evaluating the intern both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the midterm </a:t>
            </a:r>
            <a:r>
              <a:rPr lang="e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end of the internship semester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0600" y="395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780</TotalTime>
  <Words>2427</Words>
  <Application>Microsoft Office PowerPoint</Application>
  <PresentationFormat>On-screen Show (16:9)</PresentationFormat>
  <Paragraphs>237</Paragraphs>
  <Slides>32</Slides>
  <Notes>12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Cambria</vt:lpstr>
      <vt:lpstr>Amatic SC</vt:lpstr>
      <vt:lpstr>Source Code Pro</vt:lpstr>
      <vt:lpstr>Beach Day</vt:lpstr>
      <vt:lpstr>Thank you for Your Interest in Serving as Site Preceptor for the Mel and Enid Zuckerman College of Public Health</vt:lpstr>
      <vt:lpstr>Public Health Undergraduate Intern Experience</vt:lpstr>
      <vt:lpstr>Course Requirements Prior to  Internship Enrollment</vt:lpstr>
      <vt:lpstr>Undergraduate Internship Overview</vt:lpstr>
      <vt:lpstr>PowerPoint Presentation</vt:lpstr>
      <vt:lpstr>Required Courses Within Specific Concentratons </vt:lpstr>
      <vt:lpstr>Most students complete their internship during their Spring semester Junior or Over the course of senior year</vt:lpstr>
      <vt:lpstr>PowerPoint Presentation</vt:lpstr>
      <vt:lpstr>Internship Structure </vt:lpstr>
      <vt:lpstr>PowerPoint Presentation</vt:lpstr>
      <vt:lpstr>Introducing Amara Obi, Undergraduate Public Health Intern</vt:lpstr>
      <vt:lpstr>Where do I intern?</vt:lpstr>
      <vt:lpstr>AMara’sInternship Activities!  One of my main roles this semester has included supporting the coordination of the monthly College-Wide Seminars hosted by MEZCOPH. In particular, I organize events with Pima County Health Department staff  who visit MEZCOPH during the event.   I had the privilege of leading tours of MEZCOPH for PCHD staff and organizing networking events, with my internship preceptor, for PCHD staff and MEZCOPH faculty members following these College-Wide Seminars. Before the tours, I recruit 6-7 faculty members who provide infrormation on their programs and research during these tours.</vt:lpstr>
      <vt:lpstr>PowerPoint Presentation</vt:lpstr>
      <vt:lpstr>Public Health Graduate (MPH)  Intern Experience</vt:lpstr>
      <vt:lpstr>MPH Internship Overview</vt:lpstr>
      <vt:lpstr>Course Requirements Prior to Internship Enrollment</vt:lpstr>
      <vt:lpstr>MPH Concentration-Specific Requirements  Before Beginning an Internship (on campus programs only) </vt:lpstr>
      <vt:lpstr>MPH Concentration-Specific Requirements  Before Beginning an Internship (on campus programs only) </vt:lpstr>
      <vt:lpstr>MPH Internship Credit Hour Requirements</vt:lpstr>
      <vt:lpstr>Online MPH Program</vt:lpstr>
      <vt:lpstr>Requirements Before Beginning the MPH Internship</vt:lpstr>
      <vt:lpstr>Responsibilities of the MPH Student Intern</vt:lpstr>
      <vt:lpstr>Responsibilities of MPH Internship Preceptor</vt:lpstr>
      <vt:lpstr>Responsibilities of MPH Internship Committee Chair</vt:lpstr>
      <vt:lpstr>MPH Internship Conference</vt:lpstr>
      <vt:lpstr>Introducing Laura Riley, Former MPH Public Health Intern</vt:lpstr>
      <vt:lpstr>Laura’s MPH Internship Activities</vt:lpstr>
      <vt:lpstr>Laura’s MPH Internship Deliverables</vt:lpstr>
      <vt:lpstr>Keys to a Positive Experience with Your  Undergraduate or Graduate Student Intern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[working title]</dc:title>
  <dc:creator>Simon Obi</dc:creator>
  <cp:lastModifiedBy>Emily Waldron</cp:lastModifiedBy>
  <cp:revision>51</cp:revision>
  <dcterms:modified xsi:type="dcterms:W3CDTF">2020-02-14T05:44:52Z</dcterms:modified>
</cp:coreProperties>
</file>