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9"/>
  </p:notesMasterIdLst>
  <p:sldIdLst>
    <p:sldId id="256" r:id="rId5"/>
    <p:sldId id="259" r:id="rId6"/>
    <p:sldId id="257" r:id="rId7"/>
    <p:sldId id="270" r:id="rId8"/>
    <p:sldId id="2299" r:id="rId9"/>
    <p:sldId id="2296" r:id="rId10"/>
    <p:sldId id="2297" r:id="rId11"/>
    <p:sldId id="2280" r:id="rId12"/>
    <p:sldId id="2282" r:id="rId13"/>
    <p:sldId id="2283" r:id="rId14"/>
    <p:sldId id="2284" r:id="rId15"/>
    <p:sldId id="269" r:id="rId16"/>
    <p:sldId id="2285" r:id="rId17"/>
    <p:sldId id="2268" r:id="rId18"/>
    <p:sldId id="456" r:id="rId19"/>
    <p:sldId id="300" r:id="rId20"/>
    <p:sldId id="2286" r:id="rId21"/>
    <p:sldId id="2294" r:id="rId22"/>
    <p:sldId id="511" r:id="rId23"/>
    <p:sldId id="2287" r:id="rId24"/>
    <p:sldId id="506" r:id="rId25"/>
    <p:sldId id="2279" r:id="rId26"/>
    <p:sldId id="260" r:id="rId27"/>
    <p:sldId id="264" r:id="rId28"/>
    <p:sldId id="265" r:id="rId29"/>
    <p:sldId id="266" r:id="rId30"/>
    <p:sldId id="267" r:id="rId31"/>
    <p:sldId id="2288" r:id="rId32"/>
    <p:sldId id="2289" r:id="rId33"/>
    <p:sldId id="2290" r:id="rId34"/>
    <p:sldId id="2291" r:id="rId35"/>
    <p:sldId id="2293" r:id="rId36"/>
    <p:sldId id="2298" r:id="rId37"/>
    <p:sldId id="229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08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49756280464943"/>
          <c:y val="4.6430941415341952E-2"/>
          <c:w val="0.8685285589301337"/>
          <c:h val="0.76618354909026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solidFill>
              <a:srgbClr val="9B0F23"/>
            </a:solidFill>
            <a:ln w="15875">
              <a:solidFill>
                <a:schemeClr val="tx1">
                  <a:lumMod val="50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6AE42"/>
              </a:solidFill>
              <a:ln w="15875">
                <a:solidFill>
                  <a:schemeClr val="tx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26-4929-A7D7-044772E239B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Northwest</c:v>
                </c:pt>
                <c:pt idx="1">
                  <c:v>Northeast</c:v>
                </c:pt>
                <c:pt idx="2">
                  <c:v>Metro</c:v>
                </c:pt>
                <c:pt idx="3">
                  <c:v>Southeast</c:v>
                </c:pt>
                <c:pt idx="4">
                  <c:v>Southwest</c:v>
                </c:pt>
                <c:pt idx="5">
                  <c:v>New Mexico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4.2</c:v>
                </c:pt>
                <c:pt idx="1">
                  <c:v>0</c:v>
                </c:pt>
                <c:pt idx="2">
                  <c:v>4.4000000000000004</c:v>
                </c:pt>
                <c:pt idx="3">
                  <c:v>2.4</c:v>
                </c:pt>
                <c:pt idx="4">
                  <c:v>2.6</c:v>
                </c:pt>
                <c:pt idx="5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26-4929-A7D7-044772E23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59354328"/>
        <c:axId val="365800784"/>
      </c:barChart>
      <c:catAx>
        <c:axId val="359354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New Mexico Health Region</a:t>
                </a:r>
              </a:p>
            </c:rich>
          </c:tx>
          <c:layout>
            <c:manualLayout>
              <c:xMode val="edge"/>
              <c:yMode val="edge"/>
              <c:x val="0.38115585551806025"/>
              <c:y val="0.916823774920449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65800784"/>
        <c:crosses val="autoZero"/>
        <c:auto val="1"/>
        <c:lblAlgn val="ctr"/>
        <c:lblOffset val="100"/>
        <c:noMultiLvlLbl val="0"/>
      </c:catAx>
      <c:valAx>
        <c:axId val="36580078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Percentage of Cases Resulting in Death</a:t>
                </a:r>
              </a:p>
            </c:rich>
          </c:tx>
          <c:layout>
            <c:manualLayout>
              <c:xMode val="edge"/>
              <c:yMode val="edge"/>
              <c:x val="9.710536182977127E-3"/>
              <c:y val="4.449620774378648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593543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19354431657582"/>
          <c:y val="5.260377175075337E-2"/>
          <c:w val="0.8542428336163862"/>
          <c:h val="0.74640964690734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Cases per 100,000</c:v>
                </c:pt>
              </c:strCache>
            </c:strRef>
          </c:tx>
          <c:spPr>
            <a:solidFill>
              <a:srgbClr val="A70227"/>
            </a:solidFill>
            <a:ln w="15875">
              <a:solidFill>
                <a:schemeClr val="tx1">
                  <a:lumMod val="50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CB246"/>
              </a:solidFill>
              <a:ln w="15875">
                <a:solidFill>
                  <a:schemeClr val="tx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08-4413-979C-AAAB0A94DE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Northwest</c:v>
                </c:pt>
                <c:pt idx="1">
                  <c:v>Northeast</c:v>
                </c:pt>
                <c:pt idx="2">
                  <c:v>Metro</c:v>
                </c:pt>
                <c:pt idx="3">
                  <c:v>Southeast</c:v>
                </c:pt>
                <c:pt idx="4">
                  <c:v>Southwest</c:v>
                </c:pt>
                <c:pt idx="5">
                  <c:v>New Mexico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860.4582337637097</c:v>
                </c:pt>
                <c:pt idx="1">
                  <c:v>62.124241693853094</c:v>
                </c:pt>
                <c:pt idx="2">
                  <c:v>153.18319486388327</c:v>
                </c:pt>
                <c:pt idx="3">
                  <c:v>27.994947253422556</c:v>
                </c:pt>
                <c:pt idx="4">
                  <c:v>63.068454769182871</c:v>
                </c:pt>
                <c:pt idx="5">
                  <c:v>183.18268738042573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08-4413-979C-AAAB0A94D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59354328"/>
        <c:axId val="365800784"/>
      </c:barChart>
      <c:catAx>
        <c:axId val="359354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New Mexico Health Region</a:t>
                </a:r>
              </a:p>
            </c:rich>
          </c:tx>
          <c:layout>
            <c:manualLayout>
              <c:xMode val="edge"/>
              <c:yMode val="edge"/>
              <c:x val="0.41306973046638396"/>
              <c:y val="0.888224290145549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65800784"/>
        <c:crosses val="autoZero"/>
        <c:auto val="1"/>
        <c:lblAlgn val="ctr"/>
        <c:lblOffset val="100"/>
        <c:noMultiLvlLbl val="0"/>
      </c:catAx>
      <c:valAx>
        <c:axId val="36580078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Cases per 100,000 Population</a:t>
                </a:r>
              </a:p>
            </c:rich>
          </c:tx>
          <c:layout>
            <c:manualLayout>
              <c:xMode val="edge"/>
              <c:yMode val="edge"/>
              <c:x val="6.5359477124183009E-3"/>
              <c:y val="0.10039048185014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59354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2137232845894"/>
          <c:y val="4.6430941415341952E-2"/>
          <c:w val="0.85900474940632421"/>
          <c:h val="0.76618354909026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solidFill>
              <a:srgbClr val="9B0F23"/>
            </a:solidFill>
            <a:ln w="15875">
              <a:solidFill>
                <a:schemeClr val="tx1">
                  <a:lumMod val="50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6AE42"/>
              </a:solidFill>
              <a:ln w="15875">
                <a:solidFill>
                  <a:schemeClr val="tx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91-43D8-91EE-D990E64EC45F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Northwest</c:v>
                </c:pt>
                <c:pt idx="1">
                  <c:v>Northeast</c:v>
                </c:pt>
                <c:pt idx="2">
                  <c:v>Metro</c:v>
                </c:pt>
                <c:pt idx="3">
                  <c:v>Southeast</c:v>
                </c:pt>
                <c:pt idx="4">
                  <c:v>Southwest</c:v>
                </c:pt>
                <c:pt idx="5">
                  <c:v>New Mexico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17.2</c:v>
                </c:pt>
                <c:pt idx="1">
                  <c:v>0</c:v>
                </c:pt>
                <c:pt idx="2">
                  <c:v>2.9</c:v>
                </c:pt>
                <c:pt idx="3">
                  <c:v>0.3</c:v>
                </c:pt>
                <c:pt idx="4">
                  <c:v>1.2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91-43D8-91EE-D990E64EC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59354328"/>
        <c:axId val="365800784"/>
      </c:barChart>
      <c:catAx>
        <c:axId val="359354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New Mexico Health Region</a:t>
                </a:r>
              </a:p>
            </c:rich>
          </c:tx>
          <c:layout>
            <c:manualLayout>
              <c:xMode val="edge"/>
              <c:yMode val="edge"/>
              <c:x val="0.39544152533817889"/>
              <c:y val="0.907998354019306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65800784"/>
        <c:crosses val="autoZero"/>
        <c:auto val="1"/>
        <c:lblAlgn val="ctr"/>
        <c:lblOffset val="100"/>
        <c:noMultiLvlLbl val="0"/>
      </c:catAx>
      <c:valAx>
        <c:axId val="36580078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Deaths per 100,000 Population </a:t>
                </a:r>
              </a:p>
              <a:p>
                <a:pPr>
                  <a:defRPr sz="1600">
                    <a:latin typeface="Calibri" panose="020F0502020204030204" pitchFamily="34" charset="0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(age-adjusted)</a:t>
                </a:r>
              </a:p>
            </c:rich>
          </c:tx>
          <c:layout>
            <c:manualLayout>
              <c:xMode val="edge"/>
              <c:yMode val="edge"/>
              <c:x val="6.5359477124183009E-3"/>
              <c:y val="0.10039048185014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59354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78331017446348"/>
          <c:y val="4.6430941415341952E-2"/>
          <c:w val="0.8542428336163862"/>
          <c:h val="0.74640964690734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solidFill>
              <a:srgbClr val="9B0F23"/>
            </a:solidFill>
            <a:ln w="15875">
              <a:solidFill>
                <a:schemeClr val="tx1">
                  <a:lumMod val="50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6AE42"/>
              </a:solidFill>
              <a:ln w="15875">
                <a:solidFill>
                  <a:schemeClr val="tx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FB-469D-ADD8-81A37CB64F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Northwest</c:v>
                </c:pt>
                <c:pt idx="1">
                  <c:v>Northeast</c:v>
                </c:pt>
                <c:pt idx="2">
                  <c:v>Metro</c:v>
                </c:pt>
                <c:pt idx="3">
                  <c:v>Southeast</c:v>
                </c:pt>
                <c:pt idx="4">
                  <c:v>Southwest</c:v>
                </c:pt>
                <c:pt idx="5">
                  <c:v>New Mexico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116.61189441323015</c:v>
                </c:pt>
                <c:pt idx="1">
                  <c:v>7.1289871406651004</c:v>
                </c:pt>
                <c:pt idx="2">
                  <c:v>14.859425464684827</c:v>
                </c:pt>
                <c:pt idx="3">
                  <c:v>3.7554197535079035</c:v>
                </c:pt>
                <c:pt idx="4">
                  <c:v>8.8563975395317378</c:v>
                </c:pt>
                <c:pt idx="5">
                  <c:v>22.410109766715991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FB-469D-ADD8-81A37CB64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59354328"/>
        <c:axId val="365800784"/>
      </c:barChart>
      <c:catAx>
        <c:axId val="359354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New Mexico Health Region</a:t>
                </a:r>
              </a:p>
            </c:rich>
          </c:tx>
          <c:layout>
            <c:manualLayout>
              <c:xMode val="edge"/>
              <c:yMode val="edge"/>
              <c:x val="0.41306973046638396"/>
              <c:y val="0.888224290145549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65800784"/>
        <c:crosses val="autoZero"/>
        <c:auto val="1"/>
        <c:lblAlgn val="ctr"/>
        <c:lblOffset val="100"/>
        <c:noMultiLvlLbl val="0"/>
      </c:catAx>
      <c:valAx>
        <c:axId val="36580078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>
                    <a:latin typeface="Calibri" panose="020F0502020204030204" pitchFamily="34" charset="0"/>
                  </a:rPr>
                  <a:t>Hospitalizations per 100,000 Population</a:t>
                </a:r>
              </a:p>
            </c:rich>
          </c:tx>
          <c:layout>
            <c:manualLayout>
              <c:xMode val="edge"/>
              <c:yMode val="edge"/>
              <c:x val="6.5359477124183009E-3"/>
              <c:y val="0.10039048185014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59354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12801835789405E-2"/>
          <c:y val="2.9721324820772416E-2"/>
          <c:w val="0.93046954847407193"/>
          <c:h val="0.6796380020337835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[1]Condado!$A$1:$A$30</c:f>
              <c:strCache>
                <c:ptCount val="30"/>
                <c:pt idx="0">
                  <c:v>Alamogordo</c:v>
                </c:pt>
                <c:pt idx="1">
                  <c:v>Almogordo</c:v>
                </c:pt>
                <c:pt idx="2">
                  <c:v>Anthony</c:v>
                </c:pt>
                <c:pt idx="3">
                  <c:v>Arenas Valley</c:v>
                </c:pt>
                <c:pt idx="4">
                  <c:v>Beino</c:v>
                </c:pt>
                <c:pt idx="5">
                  <c:v>Berino</c:v>
                </c:pt>
                <c:pt idx="6">
                  <c:v>Chamberino</c:v>
                </c:pt>
                <c:pt idx="7">
                  <c:v>Chaparral</c:v>
                </c:pt>
                <c:pt idx="8">
                  <c:v>Deming</c:v>
                </c:pt>
                <c:pt idx="9">
                  <c:v>Dona Ana</c:v>
                </c:pt>
                <c:pt idx="10">
                  <c:v>Hatch</c:v>
                </c:pt>
                <c:pt idx="11">
                  <c:v>Holloman Air Force</c:v>
                </c:pt>
                <c:pt idx="12">
                  <c:v>Hurley</c:v>
                </c:pt>
                <c:pt idx="13">
                  <c:v>La Mesa</c:v>
                </c:pt>
                <c:pt idx="14">
                  <c:v>La Union</c:v>
                </c:pt>
                <c:pt idx="15">
                  <c:v>Las Cruces</c:v>
                </c:pt>
                <c:pt idx="16">
                  <c:v>Mayhill</c:v>
                </c:pt>
                <c:pt idx="17">
                  <c:v>Mesquite</c:v>
                </c:pt>
                <c:pt idx="18">
                  <c:v>Santa Teresa</c:v>
                </c:pt>
                <c:pt idx="19">
                  <c:v>Silver City</c:v>
                </c:pt>
                <c:pt idx="20">
                  <c:v>Socorro</c:v>
                </c:pt>
                <c:pt idx="21">
                  <c:v>Sunland Park</c:v>
                </c:pt>
                <c:pt idx="22">
                  <c:v>Tularosa</c:v>
                </c:pt>
                <c:pt idx="23">
                  <c:v>Union</c:v>
                </c:pt>
                <c:pt idx="24">
                  <c:v>Vado</c:v>
                </c:pt>
              </c:strCache>
            </c:strRef>
          </c:cat>
          <c:val>
            <c:numRef>
              <c:f>[1]Condado!$B$1:$B$30</c:f>
              <c:numCache>
                <c:formatCode>General</c:formatCode>
                <c:ptCount val="30"/>
                <c:pt idx="0">
                  <c:v>3</c:v>
                </c:pt>
                <c:pt idx="1">
                  <c:v>1</c:v>
                </c:pt>
                <c:pt idx="2">
                  <c:v>25</c:v>
                </c:pt>
                <c:pt idx="3">
                  <c:v>1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38</c:v>
                </c:pt>
                <c:pt idx="8">
                  <c:v>5</c:v>
                </c:pt>
                <c:pt idx="9">
                  <c:v>4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1</c:v>
                </c:pt>
                <c:pt idx="15">
                  <c:v>52</c:v>
                </c:pt>
                <c:pt idx="16">
                  <c:v>1</c:v>
                </c:pt>
                <c:pt idx="17">
                  <c:v>2</c:v>
                </c:pt>
                <c:pt idx="18">
                  <c:v>12</c:v>
                </c:pt>
                <c:pt idx="19">
                  <c:v>10</c:v>
                </c:pt>
                <c:pt idx="20">
                  <c:v>34</c:v>
                </c:pt>
                <c:pt idx="21">
                  <c:v>22</c:v>
                </c:pt>
                <c:pt idx="22">
                  <c:v>1</c:v>
                </c:pt>
                <c:pt idx="23">
                  <c:v>2</c:v>
                </c:pt>
                <c:pt idx="2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0C-4DD5-A554-58D8FB6D919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70273984"/>
        <c:axId val="470275952"/>
      </c:barChart>
      <c:catAx>
        <c:axId val="47027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275952"/>
        <c:crosses val="autoZero"/>
        <c:auto val="1"/>
        <c:lblAlgn val="ctr"/>
        <c:lblOffset val="100"/>
        <c:noMultiLvlLbl val="0"/>
      </c:catAx>
      <c:valAx>
        <c:axId val="47027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27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57-4E23-82F8-66335DD8D1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57-4E23-82F8-66335DD8D18A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257-4E23-82F8-66335DD8D18A}"/>
                </c:ext>
              </c:extLst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257-4E23-82F8-66335DD8D18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'[1]%F&amp;M'!$A$2:$B$2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'[1]%F&amp;M'!$A$3:$B$3</c:f>
              <c:numCache>
                <c:formatCode>General</c:formatCode>
                <c:ptCount val="2"/>
                <c:pt idx="0">
                  <c:v>0.44979999999999998</c:v>
                </c:pt>
                <c:pt idx="1">
                  <c:v>0.55020000000000002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57-4E23-82F8-66335DD8D18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26990168882917"/>
          <c:y val="0.45954987604368297"/>
          <c:w val="0.1880918676634615"/>
          <c:h val="0.17436903566351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953821354090906E-2"/>
          <c:y val="1.6618820643836327E-2"/>
          <c:w val="0.94216985557964672"/>
          <c:h val="0.83857585873586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'I:\COVID\[Graphs .xlsx]Edad&amp;Genero'!$B$1</c:f>
              <c:strCache>
                <c:ptCount val="1"/>
                <c:pt idx="0">
                  <c:v>Femenino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'[1]Edad&amp;Genero'!$A$2:$A$9</c:f>
              <c:strCache>
                <c:ptCount val="8"/>
                <c:pt idx="0">
                  <c:v>0-12</c:v>
                </c:pt>
                <c:pt idx="1">
                  <c:v>13-19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70-70</c:v>
                </c:pt>
              </c:strCache>
            </c:strRef>
          </c:cat>
          <c:val>
            <c:numRef>
              <c:f>'[1]Edad&amp;Genero'!$B$2:$B$9</c:f>
              <c:numCache>
                <c:formatCode>General</c:formatCode>
                <c:ptCount val="8"/>
                <c:pt idx="0">
                  <c:v>4</c:v>
                </c:pt>
                <c:pt idx="1">
                  <c:v>11</c:v>
                </c:pt>
                <c:pt idx="2">
                  <c:v>14</c:v>
                </c:pt>
                <c:pt idx="3">
                  <c:v>16</c:v>
                </c:pt>
                <c:pt idx="4">
                  <c:v>22</c:v>
                </c:pt>
                <c:pt idx="5">
                  <c:v>18</c:v>
                </c:pt>
                <c:pt idx="6">
                  <c:v>13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90-49C2-90FD-D0C164BCE215}"/>
            </c:ext>
          </c:extLst>
        </c:ser>
        <c:ser>
          <c:idx val="1"/>
          <c:order val="1"/>
          <c:tx>
            <c:strRef>
              <c:f>'I:\COVID\[Graphs .xlsx]Edad&amp;Genero'!$C$1</c:f>
              <c:strCache>
                <c:ptCount val="1"/>
                <c:pt idx="0">
                  <c:v>Masculino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'[1]Edad&amp;Genero'!$A$2:$A$9</c:f>
              <c:strCache>
                <c:ptCount val="8"/>
                <c:pt idx="0">
                  <c:v>0-12</c:v>
                </c:pt>
                <c:pt idx="1">
                  <c:v>13-19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70-70</c:v>
                </c:pt>
              </c:strCache>
            </c:strRef>
          </c:cat>
          <c:val>
            <c:numRef>
              <c:f>'[1]Edad&amp;Genero'!$C$2:$C$9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31</c:v>
                </c:pt>
                <c:pt idx="3">
                  <c:v>25</c:v>
                </c:pt>
                <c:pt idx="4">
                  <c:v>22</c:v>
                </c:pt>
                <c:pt idx="5">
                  <c:v>20</c:v>
                </c:pt>
                <c:pt idx="6">
                  <c:v>16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90-49C2-90FD-D0C164BCE2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07479632"/>
        <c:axId val="507482256"/>
      </c:barChart>
      <c:catAx>
        <c:axId val="5074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482256"/>
        <c:crosses val="autoZero"/>
        <c:auto val="1"/>
        <c:lblAlgn val="ctr"/>
        <c:lblOffset val="100"/>
        <c:noMultiLvlLbl val="0"/>
      </c:catAx>
      <c:valAx>
        <c:axId val="50748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47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628D3-4979-4081-A0D9-E77B7470EC6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3C413BF-F295-42F6-A447-1C7D35A1D346}">
      <dgm:prSet/>
      <dgm:spPr/>
      <dgm:t>
        <a:bodyPr/>
        <a:lstStyle/>
        <a:p>
          <a:r>
            <a:rPr lang="es-MX"/>
            <a:t>Numero de Casos: 5,364</a:t>
          </a:r>
          <a:endParaRPr lang="en-US" dirty="0"/>
        </a:p>
      </dgm:t>
    </dgm:pt>
    <dgm:pt modelId="{44AF8AD0-C597-4ACF-8A44-0EFB16484C26}" type="parTrans" cxnId="{6C26875E-CC54-4AEC-A611-59BD7565B8B7}">
      <dgm:prSet/>
      <dgm:spPr/>
      <dgm:t>
        <a:bodyPr/>
        <a:lstStyle/>
        <a:p>
          <a:endParaRPr lang="en-US"/>
        </a:p>
      </dgm:t>
    </dgm:pt>
    <dgm:pt modelId="{1373CB90-71BF-4F48-899B-5CBC1E2ACA65}" type="sibTrans" cxnId="{6C26875E-CC54-4AEC-A611-59BD7565B8B7}">
      <dgm:prSet/>
      <dgm:spPr/>
      <dgm:t>
        <a:bodyPr/>
        <a:lstStyle/>
        <a:p>
          <a:endParaRPr lang="en-US"/>
        </a:p>
      </dgm:t>
    </dgm:pt>
    <dgm:pt modelId="{396077D9-AE29-4AEE-BF03-A8A17F82DCAE}">
      <dgm:prSet/>
      <dgm:spPr/>
      <dgm:t>
        <a:bodyPr/>
        <a:lstStyle/>
        <a:p>
          <a:r>
            <a:rPr lang="es-MX"/>
            <a:t>Numero total de hospitalizaciones: 886</a:t>
          </a:r>
          <a:endParaRPr lang="en-US"/>
        </a:p>
      </dgm:t>
    </dgm:pt>
    <dgm:pt modelId="{6DF61509-6C06-494A-9FB8-CEF030C0C3DB}" type="parTrans" cxnId="{5CB6AD0B-636E-4BD9-BA29-D5DF3D0EA5D4}">
      <dgm:prSet/>
      <dgm:spPr/>
      <dgm:t>
        <a:bodyPr/>
        <a:lstStyle/>
        <a:p>
          <a:endParaRPr lang="en-US"/>
        </a:p>
      </dgm:t>
    </dgm:pt>
    <dgm:pt modelId="{1ED52E8B-0B6D-4397-8F7E-33C952894821}" type="sibTrans" cxnId="{5CB6AD0B-636E-4BD9-BA29-D5DF3D0EA5D4}">
      <dgm:prSet/>
      <dgm:spPr/>
      <dgm:t>
        <a:bodyPr/>
        <a:lstStyle/>
        <a:p>
          <a:endParaRPr lang="en-US"/>
        </a:p>
      </dgm:t>
    </dgm:pt>
    <dgm:pt modelId="{D30A3A6E-B13F-4437-A0C0-51E2347BC563}">
      <dgm:prSet/>
      <dgm:spPr/>
      <dgm:t>
        <a:bodyPr/>
        <a:lstStyle/>
        <a:p>
          <a:r>
            <a:rPr lang="es-MX"/>
            <a:t>Numero actual de hospitalizaciones: 200</a:t>
          </a:r>
          <a:endParaRPr lang="en-US"/>
        </a:p>
      </dgm:t>
    </dgm:pt>
    <dgm:pt modelId="{AFDA69C5-D7CC-44EB-8A55-87C67F2CAA37}" type="parTrans" cxnId="{71E136BB-5792-4DA0-974B-42BA7FA6771C}">
      <dgm:prSet/>
      <dgm:spPr/>
      <dgm:t>
        <a:bodyPr/>
        <a:lstStyle/>
        <a:p>
          <a:endParaRPr lang="en-US"/>
        </a:p>
      </dgm:t>
    </dgm:pt>
    <dgm:pt modelId="{8BFFC2E8-18FE-4A80-8015-A7794AB9051B}" type="sibTrans" cxnId="{71E136BB-5792-4DA0-974B-42BA7FA6771C}">
      <dgm:prSet/>
      <dgm:spPr/>
      <dgm:t>
        <a:bodyPr/>
        <a:lstStyle/>
        <a:p>
          <a:endParaRPr lang="en-US"/>
        </a:p>
      </dgm:t>
    </dgm:pt>
    <dgm:pt modelId="{C27937D1-AC9D-45C6-971A-3AA8DC2E52F8}">
      <dgm:prSet/>
      <dgm:spPr/>
      <dgm:t>
        <a:bodyPr/>
        <a:lstStyle/>
        <a:p>
          <a:r>
            <a:rPr lang="es-MX"/>
            <a:t>Numero de pruebas de laboratorio: 115,011</a:t>
          </a:r>
          <a:endParaRPr lang="en-US"/>
        </a:p>
      </dgm:t>
    </dgm:pt>
    <dgm:pt modelId="{D90E583A-A561-4DF2-9D5B-4DDC55004B94}" type="parTrans" cxnId="{AAE10EC4-3251-4DD7-A28C-294680F1F80A}">
      <dgm:prSet/>
      <dgm:spPr/>
      <dgm:t>
        <a:bodyPr/>
        <a:lstStyle/>
        <a:p>
          <a:endParaRPr lang="en-US"/>
        </a:p>
      </dgm:t>
    </dgm:pt>
    <dgm:pt modelId="{F830C998-0B44-4513-927F-CB597269CA1B}" type="sibTrans" cxnId="{AAE10EC4-3251-4DD7-A28C-294680F1F80A}">
      <dgm:prSet/>
      <dgm:spPr/>
      <dgm:t>
        <a:bodyPr/>
        <a:lstStyle/>
        <a:p>
          <a:endParaRPr lang="en-US"/>
        </a:p>
      </dgm:t>
    </dgm:pt>
    <dgm:pt modelId="{7A5F7F44-992C-4C6D-A0B4-3A91E690FE8C}">
      <dgm:prSet/>
      <dgm:spPr/>
      <dgm:t>
        <a:bodyPr/>
        <a:lstStyle/>
        <a:p>
          <a:r>
            <a:rPr lang="es-MX"/>
            <a:t>Numero de muertes: 231</a:t>
          </a:r>
          <a:endParaRPr lang="en-US"/>
        </a:p>
      </dgm:t>
    </dgm:pt>
    <dgm:pt modelId="{8601D5BF-491C-434B-A1C0-D6F325D3AEE2}" type="parTrans" cxnId="{B45853CD-6B68-4364-8006-5EAA85E6B134}">
      <dgm:prSet/>
      <dgm:spPr/>
      <dgm:t>
        <a:bodyPr/>
        <a:lstStyle/>
        <a:p>
          <a:endParaRPr lang="en-US"/>
        </a:p>
      </dgm:t>
    </dgm:pt>
    <dgm:pt modelId="{E429A0C2-AAA5-4BF1-A132-FD4998764432}" type="sibTrans" cxnId="{B45853CD-6B68-4364-8006-5EAA85E6B134}">
      <dgm:prSet/>
      <dgm:spPr/>
      <dgm:t>
        <a:bodyPr/>
        <a:lstStyle/>
        <a:p>
          <a:endParaRPr lang="en-US"/>
        </a:p>
      </dgm:t>
    </dgm:pt>
    <dgm:pt modelId="{E340BD34-8DC2-4DCB-B8F9-20B4F5B05EBF}">
      <dgm:prSet/>
      <dgm:spPr/>
      <dgm:t>
        <a:bodyPr/>
        <a:lstStyle/>
        <a:p>
          <a:r>
            <a:rPr lang="es-MX"/>
            <a:t>Numero de individuos recuperados: 1,515</a:t>
          </a:r>
          <a:endParaRPr lang="en-US"/>
        </a:p>
      </dgm:t>
    </dgm:pt>
    <dgm:pt modelId="{24B4EE3B-6913-4C8A-AC9D-E868F4CF3B53}" type="parTrans" cxnId="{73E3221A-778C-488A-99FC-F625B1484B55}">
      <dgm:prSet/>
      <dgm:spPr/>
      <dgm:t>
        <a:bodyPr/>
        <a:lstStyle/>
        <a:p>
          <a:endParaRPr lang="en-US"/>
        </a:p>
      </dgm:t>
    </dgm:pt>
    <dgm:pt modelId="{8FA9669E-579E-4028-AC2D-CD6CAD54EA39}" type="sibTrans" cxnId="{73E3221A-778C-488A-99FC-F625B1484B55}">
      <dgm:prSet/>
      <dgm:spPr/>
      <dgm:t>
        <a:bodyPr/>
        <a:lstStyle/>
        <a:p>
          <a:endParaRPr lang="en-US"/>
        </a:p>
      </dgm:t>
    </dgm:pt>
    <dgm:pt modelId="{7A1C3084-81EF-4828-816B-BAA5D674384F}" type="pres">
      <dgm:prSet presAssocID="{5BA628D3-4979-4081-A0D9-E77B7470EC60}" presName="linear" presStyleCnt="0">
        <dgm:presLayoutVars>
          <dgm:animLvl val="lvl"/>
          <dgm:resizeHandles val="exact"/>
        </dgm:presLayoutVars>
      </dgm:prSet>
      <dgm:spPr/>
    </dgm:pt>
    <dgm:pt modelId="{85D0A3D9-7C09-4DE8-A6C2-3B17FF6A31B5}" type="pres">
      <dgm:prSet presAssocID="{33C413BF-F295-42F6-A447-1C7D35A1D346}" presName="parentText" presStyleLbl="node1" presStyleIdx="0" presStyleCnt="6" custLinFactY="-86952" custLinFactNeighborY="-100000">
        <dgm:presLayoutVars>
          <dgm:chMax val="0"/>
          <dgm:bulletEnabled val="1"/>
        </dgm:presLayoutVars>
      </dgm:prSet>
      <dgm:spPr/>
    </dgm:pt>
    <dgm:pt modelId="{F1F1EF58-8C23-41D8-A546-F752D9A23087}" type="pres">
      <dgm:prSet presAssocID="{1373CB90-71BF-4F48-899B-5CBC1E2ACA65}" presName="spacer" presStyleCnt="0"/>
      <dgm:spPr/>
    </dgm:pt>
    <dgm:pt modelId="{1B3946D6-A7D7-4D1B-8DAE-0AC8423B4B59}" type="pres">
      <dgm:prSet presAssocID="{396077D9-AE29-4AEE-BF03-A8A17F82DCA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AC725DE-286A-4B0F-BC0C-6EC60D1004AC}" type="pres">
      <dgm:prSet presAssocID="{1ED52E8B-0B6D-4397-8F7E-33C952894821}" presName="spacer" presStyleCnt="0"/>
      <dgm:spPr/>
    </dgm:pt>
    <dgm:pt modelId="{EB749D81-D359-4BDC-8B32-463D11332A29}" type="pres">
      <dgm:prSet presAssocID="{D30A3A6E-B13F-4437-A0C0-51E2347BC56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4C55835-C763-464D-9E2A-1F43D49CFA4B}" type="pres">
      <dgm:prSet presAssocID="{8BFFC2E8-18FE-4A80-8015-A7794AB9051B}" presName="spacer" presStyleCnt="0"/>
      <dgm:spPr/>
    </dgm:pt>
    <dgm:pt modelId="{77875DF5-C8DC-4D28-80CD-9338DA5BFDF3}" type="pres">
      <dgm:prSet presAssocID="{C27937D1-AC9D-45C6-971A-3AA8DC2E52F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B7F228D-D936-4DC6-84BE-ADFEDFA334DD}" type="pres">
      <dgm:prSet presAssocID="{F830C998-0B44-4513-927F-CB597269CA1B}" presName="spacer" presStyleCnt="0"/>
      <dgm:spPr/>
    </dgm:pt>
    <dgm:pt modelId="{658E5262-39C4-4FBC-9BB5-3072F4CABF04}" type="pres">
      <dgm:prSet presAssocID="{7A5F7F44-992C-4C6D-A0B4-3A91E690FE8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652D47C-6E44-425C-9555-3FFBAB1373B2}" type="pres">
      <dgm:prSet presAssocID="{E429A0C2-AAA5-4BF1-A132-FD4998764432}" presName="spacer" presStyleCnt="0"/>
      <dgm:spPr/>
    </dgm:pt>
    <dgm:pt modelId="{261C0D09-94AE-4A16-BFF9-80FA72B0B3A2}" type="pres">
      <dgm:prSet presAssocID="{E340BD34-8DC2-4DCB-B8F9-20B4F5B05EB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B6AD0B-636E-4BD9-BA29-D5DF3D0EA5D4}" srcId="{5BA628D3-4979-4081-A0D9-E77B7470EC60}" destId="{396077D9-AE29-4AEE-BF03-A8A17F82DCAE}" srcOrd="1" destOrd="0" parTransId="{6DF61509-6C06-494A-9FB8-CEF030C0C3DB}" sibTransId="{1ED52E8B-0B6D-4397-8F7E-33C952894821}"/>
    <dgm:cxn modelId="{73E3221A-778C-488A-99FC-F625B1484B55}" srcId="{5BA628D3-4979-4081-A0D9-E77B7470EC60}" destId="{E340BD34-8DC2-4DCB-B8F9-20B4F5B05EBF}" srcOrd="5" destOrd="0" parTransId="{24B4EE3B-6913-4C8A-AC9D-E868F4CF3B53}" sibTransId="{8FA9669E-579E-4028-AC2D-CD6CAD54EA39}"/>
    <dgm:cxn modelId="{7EB8F23E-F977-4054-A14D-4129EF9A899A}" type="presOf" srcId="{D30A3A6E-B13F-4437-A0C0-51E2347BC563}" destId="{EB749D81-D359-4BDC-8B32-463D11332A29}" srcOrd="0" destOrd="0" presId="urn:microsoft.com/office/officeart/2005/8/layout/vList2"/>
    <dgm:cxn modelId="{6C26875E-CC54-4AEC-A611-59BD7565B8B7}" srcId="{5BA628D3-4979-4081-A0D9-E77B7470EC60}" destId="{33C413BF-F295-42F6-A447-1C7D35A1D346}" srcOrd="0" destOrd="0" parTransId="{44AF8AD0-C597-4ACF-8A44-0EFB16484C26}" sibTransId="{1373CB90-71BF-4F48-899B-5CBC1E2ACA65}"/>
    <dgm:cxn modelId="{DF412F55-AF1C-4A22-9266-973E0699C709}" type="presOf" srcId="{C27937D1-AC9D-45C6-971A-3AA8DC2E52F8}" destId="{77875DF5-C8DC-4D28-80CD-9338DA5BFDF3}" srcOrd="0" destOrd="0" presId="urn:microsoft.com/office/officeart/2005/8/layout/vList2"/>
    <dgm:cxn modelId="{FE4E3675-6380-49D3-AF4E-462F1C986EF3}" type="presOf" srcId="{E340BD34-8DC2-4DCB-B8F9-20B4F5B05EBF}" destId="{261C0D09-94AE-4A16-BFF9-80FA72B0B3A2}" srcOrd="0" destOrd="0" presId="urn:microsoft.com/office/officeart/2005/8/layout/vList2"/>
    <dgm:cxn modelId="{0FD27A58-63F9-4401-BD3C-29DF4950CBFE}" type="presOf" srcId="{396077D9-AE29-4AEE-BF03-A8A17F82DCAE}" destId="{1B3946D6-A7D7-4D1B-8DAE-0AC8423B4B59}" srcOrd="0" destOrd="0" presId="urn:microsoft.com/office/officeart/2005/8/layout/vList2"/>
    <dgm:cxn modelId="{4446F084-A0C6-4869-840F-A91CFBBF7E0F}" type="presOf" srcId="{7A5F7F44-992C-4C6D-A0B4-3A91E690FE8C}" destId="{658E5262-39C4-4FBC-9BB5-3072F4CABF04}" srcOrd="0" destOrd="0" presId="urn:microsoft.com/office/officeart/2005/8/layout/vList2"/>
    <dgm:cxn modelId="{4CCE7E94-CF6F-46A7-BDD1-3F1BCE056CF1}" type="presOf" srcId="{33C413BF-F295-42F6-A447-1C7D35A1D346}" destId="{85D0A3D9-7C09-4DE8-A6C2-3B17FF6A31B5}" srcOrd="0" destOrd="0" presId="urn:microsoft.com/office/officeart/2005/8/layout/vList2"/>
    <dgm:cxn modelId="{61AFFEA7-16B5-4DD5-971F-9B1B4E4F8479}" type="presOf" srcId="{5BA628D3-4979-4081-A0D9-E77B7470EC60}" destId="{7A1C3084-81EF-4828-816B-BAA5D674384F}" srcOrd="0" destOrd="0" presId="urn:microsoft.com/office/officeart/2005/8/layout/vList2"/>
    <dgm:cxn modelId="{71E136BB-5792-4DA0-974B-42BA7FA6771C}" srcId="{5BA628D3-4979-4081-A0D9-E77B7470EC60}" destId="{D30A3A6E-B13F-4437-A0C0-51E2347BC563}" srcOrd="2" destOrd="0" parTransId="{AFDA69C5-D7CC-44EB-8A55-87C67F2CAA37}" sibTransId="{8BFFC2E8-18FE-4A80-8015-A7794AB9051B}"/>
    <dgm:cxn modelId="{AAE10EC4-3251-4DD7-A28C-294680F1F80A}" srcId="{5BA628D3-4979-4081-A0D9-E77B7470EC60}" destId="{C27937D1-AC9D-45C6-971A-3AA8DC2E52F8}" srcOrd="3" destOrd="0" parTransId="{D90E583A-A561-4DF2-9D5B-4DDC55004B94}" sibTransId="{F830C998-0B44-4513-927F-CB597269CA1B}"/>
    <dgm:cxn modelId="{B45853CD-6B68-4364-8006-5EAA85E6B134}" srcId="{5BA628D3-4979-4081-A0D9-E77B7470EC60}" destId="{7A5F7F44-992C-4C6D-A0B4-3A91E690FE8C}" srcOrd="4" destOrd="0" parTransId="{8601D5BF-491C-434B-A1C0-D6F325D3AEE2}" sibTransId="{E429A0C2-AAA5-4BF1-A132-FD4998764432}"/>
    <dgm:cxn modelId="{167C6DA4-CB38-4AD6-97F4-8AF9DC5B4802}" type="presParOf" srcId="{7A1C3084-81EF-4828-816B-BAA5D674384F}" destId="{85D0A3D9-7C09-4DE8-A6C2-3B17FF6A31B5}" srcOrd="0" destOrd="0" presId="urn:microsoft.com/office/officeart/2005/8/layout/vList2"/>
    <dgm:cxn modelId="{F0C7BEED-01EB-41BC-99C7-23E3DDCCC133}" type="presParOf" srcId="{7A1C3084-81EF-4828-816B-BAA5D674384F}" destId="{F1F1EF58-8C23-41D8-A546-F752D9A23087}" srcOrd="1" destOrd="0" presId="urn:microsoft.com/office/officeart/2005/8/layout/vList2"/>
    <dgm:cxn modelId="{286F074A-AE4F-4267-8F21-A195D485311E}" type="presParOf" srcId="{7A1C3084-81EF-4828-816B-BAA5D674384F}" destId="{1B3946D6-A7D7-4D1B-8DAE-0AC8423B4B59}" srcOrd="2" destOrd="0" presId="urn:microsoft.com/office/officeart/2005/8/layout/vList2"/>
    <dgm:cxn modelId="{B878B037-4311-400F-B4AE-EE2FEC159234}" type="presParOf" srcId="{7A1C3084-81EF-4828-816B-BAA5D674384F}" destId="{FAC725DE-286A-4B0F-BC0C-6EC60D1004AC}" srcOrd="3" destOrd="0" presId="urn:microsoft.com/office/officeart/2005/8/layout/vList2"/>
    <dgm:cxn modelId="{57FBE64B-1EE3-4AF2-BC62-6AFCFDEF54D0}" type="presParOf" srcId="{7A1C3084-81EF-4828-816B-BAA5D674384F}" destId="{EB749D81-D359-4BDC-8B32-463D11332A29}" srcOrd="4" destOrd="0" presId="urn:microsoft.com/office/officeart/2005/8/layout/vList2"/>
    <dgm:cxn modelId="{94A4C4B9-A318-4663-8FAD-143A23A6701E}" type="presParOf" srcId="{7A1C3084-81EF-4828-816B-BAA5D674384F}" destId="{F4C55835-C763-464D-9E2A-1F43D49CFA4B}" srcOrd="5" destOrd="0" presId="urn:microsoft.com/office/officeart/2005/8/layout/vList2"/>
    <dgm:cxn modelId="{43F03DA9-37DF-40A5-982E-4DB9D229D4BD}" type="presParOf" srcId="{7A1C3084-81EF-4828-816B-BAA5D674384F}" destId="{77875DF5-C8DC-4D28-80CD-9338DA5BFDF3}" srcOrd="6" destOrd="0" presId="urn:microsoft.com/office/officeart/2005/8/layout/vList2"/>
    <dgm:cxn modelId="{DC6B5B09-815D-4ECD-A97D-8E5CCDCD98CD}" type="presParOf" srcId="{7A1C3084-81EF-4828-816B-BAA5D674384F}" destId="{6B7F228D-D936-4DC6-84BE-ADFEDFA334DD}" srcOrd="7" destOrd="0" presId="urn:microsoft.com/office/officeart/2005/8/layout/vList2"/>
    <dgm:cxn modelId="{3FE6F355-FA4C-490D-90E1-52C7B4994151}" type="presParOf" srcId="{7A1C3084-81EF-4828-816B-BAA5D674384F}" destId="{658E5262-39C4-4FBC-9BB5-3072F4CABF04}" srcOrd="8" destOrd="0" presId="urn:microsoft.com/office/officeart/2005/8/layout/vList2"/>
    <dgm:cxn modelId="{E3037818-3CBE-40FE-94BC-52B95062254D}" type="presParOf" srcId="{7A1C3084-81EF-4828-816B-BAA5D674384F}" destId="{8652D47C-6E44-425C-9555-3FFBAB1373B2}" srcOrd="9" destOrd="0" presId="urn:microsoft.com/office/officeart/2005/8/layout/vList2"/>
    <dgm:cxn modelId="{8B37FA4A-A55D-4592-B571-1B6F3EA8AC52}" type="presParOf" srcId="{7A1C3084-81EF-4828-816B-BAA5D674384F}" destId="{261C0D09-94AE-4A16-BFF9-80FA72B0B3A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0A3D9-7C09-4DE8-A6C2-3B17FF6A31B5}">
      <dsp:nvSpPr>
        <dsp:cNvPr id="0" name=""/>
        <dsp:cNvSpPr/>
      </dsp:nvSpPr>
      <dsp:spPr>
        <a:xfrm>
          <a:off x="0" y="0"/>
          <a:ext cx="7886700" cy="6388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Numero de Casos: 5,364</a:t>
          </a:r>
          <a:endParaRPr lang="en-US" sz="2800" kern="1200" dirty="0"/>
        </a:p>
      </dsp:txBody>
      <dsp:txXfrm>
        <a:off x="31185" y="31185"/>
        <a:ext cx="7824330" cy="576449"/>
      </dsp:txXfrm>
    </dsp:sp>
    <dsp:sp modelId="{1B3946D6-A7D7-4D1B-8DAE-0AC8423B4B59}">
      <dsp:nvSpPr>
        <dsp:cNvPr id="0" name=""/>
        <dsp:cNvSpPr/>
      </dsp:nvSpPr>
      <dsp:spPr>
        <a:xfrm>
          <a:off x="0" y="777069"/>
          <a:ext cx="7886700" cy="638819"/>
        </a:xfrm>
        <a:prstGeom prst="roundRect">
          <a:avLst/>
        </a:prstGeom>
        <a:solidFill>
          <a:schemeClr val="accent5">
            <a:hueOff val="-651223"/>
            <a:satOff val="2184"/>
            <a:lumOff val="-3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Numero total de hospitalizaciones: 886</a:t>
          </a:r>
          <a:endParaRPr lang="en-US" sz="2800" kern="1200"/>
        </a:p>
      </dsp:txBody>
      <dsp:txXfrm>
        <a:off x="31185" y="808254"/>
        <a:ext cx="7824330" cy="576449"/>
      </dsp:txXfrm>
    </dsp:sp>
    <dsp:sp modelId="{EB749D81-D359-4BDC-8B32-463D11332A29}">
      <dsp:nvSpPr>
        <dsp:cNvPr id="0" name=""/>
        <dsp:cNvSpPr/>
      </dsp:nvSpPr>
      <dsp:spPr>
        <a:xfrm>
          <a:off x="0" y="1496529"/>
          <a:ext cx="7886700" cy="638819"/>
        </a:xfrm>
        <a:prstGeom prst="roundRect">
          <a:avLst/>
        </a:prstGeom>
        <a:solidFill>
          <a:schemeClr val="accent5">
            <a:hueOff val="-1302446"/>
            <a:satOff val="4368"/>
            <a:lumOff val="-7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Numero actual de hospitalizaciones: 200</a:t>
          </a:r>
          <a:endParaRPr lang="en-US" sz="2800" kern="1200"/>
        </a:p>
      </dsp:txBody>
      <dsp:txXfrm>
        <a:off x="31185" y="1527714"/>
        <a:ext cx="7824330" cy="576449"/>
      </dsp:txXfrm>
    </dsp:sp>
    <dsp:sp modelId="{77875DF5-C8DC-4D28-80CD-9338DA5BFDF3}">
      <dsp:nvSpPr>
        <dsp:cNvPr id="0" name=""/>
        <dsp:cNvSpPr/>
      </dsp:nvSpPr>
      <dsp:spPr>
        <a:xfrm>
          <a:off x="0" y="2215989"/>
          <a:ext cx="7886700" cy="638819"/>
        </a:xfrm>
        <a:prstGeom prst="roundRect">
          <a:avLst/>
        </a:prstGeom>
        <a:solidFill>
          <a:schemeClr val="accent5">
            <a:hueOff val="-1953669"/>
            <a:satOff val="6552"/>
            <a:lumOff val="-11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Numero de pruebas de laboratorio: 115,011</a:t>
          </a:r>
          <a:endParaRPr lang="en-US" sz="2800" kern="1200"/>
        </a:p>
      </dsp:txBody>
      <dsp:txXfrm>
        <a:off x="31185" y="2247174"/>
        <a:ext cx="7824330" cy="576449"/>
      </dsp:txXfrm>
    </dsp:sp>
    <dsp:sp modelId="{658E5262-39C4-4FBC-9BB5-3072F4CABF04}">
      <dsp:nvSpPr>
        <dsp:cNvPr id="0" name=""/>
        <dsp:cNvSpPr/>
      </dsp:nvSpPr>
      <dsp:spPr>
        <a:xfrm>
          <a:off x="0" y="2935449"/>
          <a:ext cx="7886700" cy="638819"/>
        </a:xfrm>
        <a:prstGeom prst="roundRect">
          <a:avLst/>
        </a:prstGeom>
        <a:solidFill>
          <a:schemeClr val="accent5">
            <a:hueOff val="-2604891"/>
            <a:satOff val="8736"/>
            <a:lumOff val="-15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Numero de muertes: 231</a:t>
          </a:r>
          <a:endParaRPr lang="en-US" sz="2800" kern="1200"/>
        </a:p>
      </dsp:txBody>
      <dsp:txXfrm>
        <a:off x="31185" y="2966634"/>
        <a:ext cx="7824330" cy="576449"/>
      </dsp:txXfrm>
    </dsp:sp>
    <dsp:sp modelId="{261C0D09-94AE-4A16-BFF9-80FA72B0B3A2}">
      <dsp:nvSpPr>
        <dsp:cNvPr id="0" name=""/>
        <dsp:cNvSpPr/>
      </dsp:nvSpPr>
      <dsp:spPr>
        <a:xfrm>
          <a:off x="0" y="3654909"/>
          <a:ext cx="7886700" cy="638819"/>
        </a:xfrm>
        <a:prstGeom prst="roundRect">
          <a:avLst/>
        </a:prstGeom>
        <a:solidFill>
          <a:schemeClr val="accent5">
            <a:hueOff val="-3256114"/>
            <a:satOff val="10920"/>
            <a:lumOff val="-19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Numero de individuos recuperados: 1,515</a:t>
          </a:r>
          <a:endParaRPr lang="en-US" sz="2800" kern="1200"/>
        </a:p>
      </dsp:txBody>
      <dsp:txXfrm>
        <a:off x="31185" y="3686094"/>
        <a:ext cx="7824330" cy="576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AE6F9-A7DA-4303-9885-7B84F8554726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BCA8B-E0EA-4C18-903A-E9EC50CB2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4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069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51744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B9832-A440-4956-874D-23CB3CA00478}"/>
              </a:ext>
            </a:extLst>
          </p:cNvPr>
          <p:cNvSpPr txBox="1"/>
          <p:nvPr userDrawn="1"/>
        </p:nvSpPr>
        <p:spPr>
          <a:xfrm>
            <a:off x="0" y="6465897"/>
            <a:ext cx="8115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39405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7CB3C0-5C46-48A2-A1FD-539523513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263" y="29369"/>
            <a:ext cx="1194174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3341E-1B61-466D-8AC2-BF5F9E3EDECF}"/>
              </a:ext>
            </a:extLst>
          </p:cNvPr>
          <p:cNvSpPr txBox="1"/>
          <p:nvPr userDrawn="1"/>
        </p:nvSpPr>
        <p:spPr>
          <a:xfrm>
            <a:off x="1618246" y="6454943"/>
            <a:ext cx="7494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05010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9C34D75-E17C-4752-B575-6EB6569F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263" y="29369"/>
            <a:ext cx="1194174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DAC80-C41D-4B2B-8E30-995E4C0CC34F}"/>
              </a:ext>
            </a:extLst>
          </p:cNvPr>
          <p:cNvSpPr txBox="1"/>
          <p:nvPr userDrawn="1"/>
        </p:nvSpPr>
        <p:spPr>
          <a:xfrm>
            <a:off x="1618246" y="6454943"/>
            <a:ext cx="7494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95058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2C79640-84E6-4FFB-A42C-86B743125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18263" y="0"/>
            <a:ext cx="1194174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534D4-FB0F-450D-BAC0-FC90F43D6BD2}"/>
              </a:ext>
            </a:extLst>
          </p:cNvPr>
          <p:cNvSpPr txBox="1"/>
          <p:nvPr userDrawn="1"/>
        </p:nvSpPr>
        <p:spPr>
          <a:xfrm>
            <a:off x="1618246" y="6454943"/>
            <a:ext cx="7525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55207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30E693-44FE-446E-AE85-B7B2DD2EA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263" y="29369"/>
            <a:ext cx="1194174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E522-0844-4148-9539-0AFE902F3227}"/>
              </a:ext>
            </a:extLst>
          </p:cNvPr>
          <p:cNvSpPr txBox="1"/>
          <p:nvPr userDrawn="1"/>
        </p:nvSpPr>
        <p:spPr>
          <a:xfrm>
            <a:off x="1618246" y="6454943"/>
            <a:ext cx="7525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7468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F015D8-B942-494C-84B9-D339283D9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263" y="29369"/>
            <a:ext cx="1194174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4868E-5D98-4D60-AF43-E5B50721F219}"/>
              </a:ext>
            </a:extLst>
          </p:cNvPr>
          <p:cNvSpPr txBox="1"/>
          <p:nvPr userDrawn="1"/>
        </p:nvSpPr>
        <p:spPr>
          <a:xfrm>
            <a:off x="1618246" y="6454943"/>
            <a:ext cx="7494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16807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629196-C51B-47EC-BC81-5A6745A4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263" y="29369"/>
            <a:ext cx="1194174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C0447-D206-4940-B07D-C257E05EB468}"/>
              </a:ext>
            </a:extLst>
          </p:cNvPr>
          <p:cNvSpPr txBox="1"/>
          <p:nvPr userDrawn="1"/>
        </p:nvSpPr>
        <p:spPr>
          <a:xfrm>
            <a:off x="1618246" y="6454943"/>
            <a:ext cx="6485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414918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18246" y="6454943"/>
            <a:ext cx="7494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0806A5-D7A5-4707-987B-441451DFE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263" y="47574"/>
            <a:ext cx="1194174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9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F17D-CFF1-4F35-9268-5E529218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084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17F02-268A-4653-BC51-B0FBF4DA3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18263" y="6550641"/>
            <a:ext cx="1194174" cy="2549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31FD1-7176-4411-8443-CB945B712C66}"/>
              </a:ext>
            </a:extLst>
          </p:cNvPr>
          <p:cNvSpPr txBox="1"/>
          <p:nvPr userDrawn="1"/>
        </p:nvSpPr>
        <p:spPr>
          <a:xfrm>
            <a:off x="1582152" y="102269"/>
            <a:ext cx="7530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59283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FABE6-FDD6-4734-B0A6-DABC24178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263" y="42724"/>
            <a:ext cx="1194174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2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ED521D-7C07-444B-B8E3-CC3503E053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 </a:t>
            </a:r>
            <a:r>
              <a:rPr lang="es-MX" dirty="0"/>
              <a:t>En</a:t>
            </a:r>
            <a:r>
              <a:rPr lang="en-US" dirty="0"/>
              <a:t> Nuevo Mexico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E15020D-72F2-4511-A27E-04F71B570D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Melissa Limon, MPH</a:t>
            </a:r>
          </a:p>
          <a:p>
            <a:r>
              <a:rPr lang="es-MX" dirty="0"/>
              <a:t>Epidemióloga de Vigilancia de Enfermedades Infecciosas de la Frontera</a:t>
            </a:r>
          </a:p>
        </p:txBody>
      </p:sp>
    </p:spTree>
    <p:extLst>
      <p:ext uri="{BB962C8B-B14F-4D97-AF65-F5344CB8AC3E}">
        <p14:creationId xmlns:p14="http://schemas.microsoft.com/office/powerpoint/2010/main" val="3116434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Placeholder 7">
            <a:extLst>
              <a:ext uri="{FF2B5EF4-FFF2-40B4-BE49-F238E27FC236}">
                <a16:creationId xmlns:a16="http://schemas.microsoft.com/office/drawing/2014/main" id="{D7DE70E3-AF21-43E3-A5CC-C2758DE28A2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1752600"/>
          <a:ext cx="8001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44A8C6C-E00D-4860-8093-075E3DF44855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772400" cy="1615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" dirty="0"/>
              <a:t>Taza de Mortalidad: Numero de Muertes por COVIDF-19 por población de 100,000.  </a:t>
            </a:r>
            <a:br>
              <a:rPr lang="es-MX" sz="3000" dirty="0"/>
            </a:br>
            <a:r>
              <a:rPr lang="es-MX" sz="2400" dirty="0"/>
              <a:t>por Región de Salud, en Nuevo </a:t>
            </a:r>
            <a:r>
              <a:rPr lang="es-MX" sz="2400" dirty="0" err="1"/>
              <a:t>Mexico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68299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Placeholder 7">
            <a:extLst>
              <a:ext uri="{FF2B5EF4-FFF2-40B4-BE49-F238E27FC236}">
                <a16:creationId xmlns:a16="http://schemas.microsoft.com/office/drawing/2014/main" id="{92D23BA3-5EE2-4624-8E75-067B61AD397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2133600"/>
          <a:ext cx="8001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A8F6E55-7DCA-4AA2-A0DE-AAD156DBB164}"/>
              </a:ext>
            </a:extLst>
          </p:cNvPr>
          <p:cNvSpPr/>
          <p:nvPr/>
        </p:nvSpPr>
        <p:spPr>
          <a:xfrm>
            <a:off x="311425" y="297555"/>
            <a:ext cx="81467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000" b="1" dirty="0"/>
              <a:t>Taza de Hospitalizaciones: Numero de Hospitalizaciones por COVID-19 por </a:t>
            </a:r>
            <a:r>
              <a:rPr lang="es-MX" sz="3000" b="1" dirty="0" err="1"/>
              <a:t>poblacion</a:t>
            </a:r>
            <a:r>
              <a:rPr lang="es-MX" sz="3000" b="1" dirty="0"/>
              <a:t> de 100,000</a:t>
            </a:r>
            <a:br>
              <a:rPr lang="es-MX" sz="1600" dirty="0"/>
            </a:br>
            <a:r>
              <a:rPr lang="es-MX" b="1" dirty="0"/>
              <a:t>por Región de Salud, en Nuevo </a:t>
            </a:r>
            <a:r>
              <a:rPr lang="es-MX" b="1" dirty="0" err="1"/>
              <a:t>Mexico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61154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98D106-E496-4B84-92F9-C7E9995C8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94076-4137-4C29-BF19-C5F4E899F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8107" y="6356350"/>
            <a:ext cx="797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1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0E5DD0C-9531-42C3-A457-B3F0894C8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6F40F0D0-E785-4362-B9C4-83ED2837A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86552" y="2355786"/>
            <a:ext cx="5506249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5D9F1-CF40-4DE5-8B6A-25594EAC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516" y="2520377"/>
            <a:ext cx="4366758" cy="2439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>
                <a:solidFill>
                  <a:srgbClr val="FFFFFF"/>
                </a:solidFill>
              </a:rPr>
              <a:t>CONTIGENCIA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297B51BE-333F-42D4-8F2F-4E7CA138F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86552" y="1654168"/>
            <a:ext cx="616870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44B2ABE-82D9-424A-849D-CCB8FC74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87606" y="1311136"/>
            <a:ext cx="515815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3EF6160F-98B4-49C3-89C6-321A9694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87606" y="1126737"/>
            <a:ext cx="2604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D056C-7B25-4748-AD5D-7C14C190B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49" r="22769" b="-2"/>
          <a:stretch/>
        </p:blipFill>
        <p:spPr>
          <a:xfrm>
            <a:off x="840035" y="1120046"/>
            <a:ext cx="2206561" cy="35095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E648C-FD0F-4434-952C-F687F8D65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718" y="6382512"/>
            <a:ext cx="51435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222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1839" y="842092"/>
            <a:ext cx="975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El Numero Reproductivo Básico R0 esta por encima de1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78318" y="550807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84435-495A-4D37-894B-6EF05B02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58" y="1611760"/>
            <a:ext cx="7691284" cy="38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62" y="518926"/>
            <a:ext cx="905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El Estado de Nuevo </a:t>
            </a:r>
            <a:r>
              <a:rPr lang="es-MX" sz="2400" b="1" dirty="0" err="1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r>
              <a:rPr lang="es-MX" sz="2400" b="1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si ha aplanado la curva</a:t>
            </a:r>
          </a:p>
          <a:p>
            <a:pPr algn="ctr"/>
            <a:r>
              <a:rPr lang="es-MX" sz="2400" b="1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sin embargo, ahora hay que trabajar regionalmente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78318" y="550807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CDAA1-F9A7-4BCB-A20E-D6326181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57" y="1761640"/>
            <a:ext cx="7847878" cy="33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25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27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460" y="759805"/>
            <a:ext cx="7729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ln w="28575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Intervenciones Exitosas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BBF79B-4146-4972-912F-30CF0C8D291A}"/>
              </a:ext>
            </a:extLst>
          </p:cNvPr>
          <p:cNvSpPr txBox="1">
            <a:spLocks/>
          </p:cNvSpPr>
          <p:nvPr/>
        </p:nvSpPr>
        <p:spPr>
          <a:xfrm>
            <a:off x="1068678" y="2494450"/>
            <a:ext cx="3040158" cy="35631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/>
              <a:t>Cierre de Escuelas </a:t>
            </a:r>
          </a:p>
          <a:p>
            <a:r>
              <a:rPr lang="es-MX" sz="2100" dirty="0"/>
              <a:t>Cierre de negocios que no son esenciales</a:t>
            </a:r>
          </a:p>
          <a:p>
            <a:r>
              <a:rPr lang="es-MX" sz="2100" dirty="0"/>
              <a:t>Expandir la capacidad de pruebas de laboratorio en el estado</a:t>
            </a:r>
          </a:p>
          <a:p>
            <a:r>
              <a:rPr lang="es-MX" sz="2100" dirty="0"/>
              <a:t>Rastreo de casos positivos en el estado</a:t>
            </a:r>
          </a:p>
          <a:p>
            <a:r>
              <a:rPr lang="es-MX" sz="2100" dirty="0"/>
              <a:t>Refuerzo de distanciamiento social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F1E3F-0D65-4999-A4C2-825A1EE8F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9" r="15879"/>
          <a:stretch/>
        </p:blipFill>
        <p:spPr>
          <a:xfrm>
            <a:off x="4574169" y="2492376"/>
            <a:ext cx="3601803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87292-4F92-4700-A0B3-0FEC967C0D98}"/>
              </a:ext>
            </a:extLst>
          </p:cNvPr>
          <p:cNvSpPr txBox="1"/>
          <p:nvPr/>
        </p:nvSpPr>
        <p:spPr>
          <a:xfrm>
            <a:off x="718879" y="800392"/>
            <a:ext cx="7698523" cy="1212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ln w="28575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Intervenciones a Futuro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A59CE1-AB80-417A-A391-B408A9F59B75}"/>
              </a:ext>
            </a:extLst>
          </p:cNvPr>
          <p:cNvSpPr txBox="1">
            <a:spLocks/>
          </p:cNvSpPr>
          <p:nvPr/>
        </p:nvSpPr>
        <p:spPr>
          <a:xfrm>
            <a:off x="1025718" y="2490436"/>
            <a:ext cx="7281746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/>
            <a:r>
              <a:rPr lang="en-US" sz="2100" b="1"/>
              <a:t>Incremento de personal encargados de investigaciones y rastreo de contactos</a:t>
            </a:r>
          </a:p>
          <a:p>
            <a:pPr marL="342900" lvl="1"/>
            <a:endParaRPr lang="en-US" sz="2100" b="1"/>
          </a:p>
          <a:p>
            <a:pPr marL="342900" lvl="1"/>
            <a:r>
              <a:rPr lang="en-US" sz="2100" b="1"/>
              <a:t>Cuarentena mandatorio para todos los casos positivos y todos los miembros de la familia</a:t>
            </a:r>
          </a:p>
          <a:p>
            <a:pPr marL="342900" lvl="1"/>
            <a:endParaRPr lang="en-US" sz="2100" b="1"/>
          </a:p>
          <a:p>
            <a:pPr marL="342900" lvl="1"/>
            <a:r>
              <a:rPr lang="en-US" sz="2100" b="1"/>
              <a:t>Aumento de Campanas de Publicidad de COVID-19</a:t>
            </a:r>
          </a:p>
          <a:p>
            <a:pPr marL="342900" lvl="1"/>
            <a:endParaRPr lang="en-US" sz="21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66ACD-CBE8-4F55-A419-73A3B334D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718" y="6382512"/>
            <a:ext cx="51435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10853-144A-494A-A52B-1FCD05B41D17}"/>
              </a:ext>
            </a:extLst>
          </p:cNvPr>
          <p:cNvSpPr txBox="1">
            <a:spLocks/>
          </p:cNvSpPr>
          <p:nvPr/>
        </p:nvSpPr>
        <p:spPr>
          <a:xfrm>
            <a:off x="339605" y="1826461"/>
            <a:ext cx="8446625" cy="39437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5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lvl="1" indent="0">
              <a:buNone/>
            </a:pP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0715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845BDA-03CC-48D0-A749-9056217A5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5" y="251791"/>
            <a:ext cx="8744770" cy="5155317"/>
          </a:xfrm>
        </p:spPr>
      </p:pic>
    </p:spTree>
    <p:extLst>
      <p:ext uri="{BB962C8B-B14F-4D97-AF65-F5344CB8AC3E}">
        <p14:creationId xmlns:p14="http://schemas.microsoft.com/office/powerpoint/2010/main" val="2552897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427" y="488568"/>
            <a:ext cx="9058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ln w="28575">
                  <a:noFill/>
                </a:ln>
                <a:latin typeface="+mj-lt"/>
                <a:cs typeface="Arial" panose="020B0604020202020204" pitchFamily="34" charset="0"/>
              </a:rPr>
              <a:t>Se estima que los casos van a crecer en las próximas 8 semanas</a:t>
            </a:r>
          </a:p>
          <a:p>
            <a:endParaRPr lang="en-US" sz="3200" b="1" dirty="0">
              <a:ln w="28575">
                <a:noFill/>
              </a:ln>
              <a:latin typeface="+mj-lt"/>
              <a:cs typeface="Arial" panose="020B0604020202020204" pitchFamily="34" charset="0"/>
            </a:endParaRPr>
          </a:p>
          <a:p>
            <a:endParaRPr lang="en-US" sz="3200" b="1" dirty="0">
              <a:ln w="28575">
                <a:noFill/>
              </a:ln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8318" y="550807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BFBF-690C-4EDA-B5ED-5E72FF68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79" y="1935481"/>
            <a:ext cx="6455371" cy="379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94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C7738-9808-4C92-BD67-C79C93E4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Pagina de Información de COVID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044625-0F8E-45A9-89C6-D1EBEDF44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08289"/>
            <a:ext cx="7886700" cy="4587909"/>
          </a:xfrm>
        </p:spPr>
      </p:pic>
    </p:spTree>
    <p:extLst>
      <p:ext uri="{BB962C8B-B14F-4D97-AF65-F5344CB8AC3E}">
        <p14:creationId xmlns:p14="http://schemas.microsoft.com/office/powerpoint/2010/main" val="415437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04614" y="2355786"/>
            <a:ext cx="3739311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0988A-3BC3-4AB0-A23C-FAC015D91BB8}"/>
              </a:ext>
            </a:extLst>
          </p:cNvPr>
          <p:cNvSpPr txBox="1"/>
          <p:nvPr/>
        </p:nvSpPr>
        <p:spPr>
          <a:xfrm>
            <a:off x="5669859" y="2723322"/>
            <a:ext cx="2632766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Region Fronteriza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07336" y="1654168"/>
            <a:ext cx="616870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8390" y="1311136"/>
            <a:ext cx="515815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8390" y="1126737"/>
            <a:ext cx="2604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E0D2A-C164-42C2-A8FF-C019F65CD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7617" b="2"/>
          <a:stretch/>
        </p:blipFill>
        <p:spPr>
          <a:xfrm>
            <a:off x="944144" y="1120046"/>
            <a:ext cx="4226864" cy="35095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965A75-0803-426D-972B-E6097CB1E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718" y="6382512"/>
            <a:ext cx="51435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012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8758" y="559320"/>
            <a:ext cx="864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Los casos en la región suroeste continúan creciendo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BBF79B-4146-4972-912F-30CF0C8D291A}"/>
              </a:ext>
            </a:extLst>
          </p:cNvPr>
          <p:cNvSpPr txBox="1">
            <a:spLocks/>
          </p:cNvSpPr>
          <p:nvPr/>
        </p:nvSpPr>
        <p:spPr>
          <a:xfrm>
            <a:off x="339605" y="1293319"/>
            <a:ext cx="3712029" cy="3947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dirty="0"/>
              <a:t>La región Suroeste del estado continua en una fase active de transmisión y de incremento de casos de COVID. </a:t>
            </a:r>
          </a:p>
          <a:p>
            <a:r>
              <a:rPr lang="es-MX" sz="2000" dirty="0"/>
              <a:t>El condado de Dona Ana es una zona de riesgo de alta transmisión e incremento de casos por la cercanía que tiene con El Paso, Texas</a:t>
            </a:r>
          </a:p>
          <a:p>
            <a:r>
              <a:rPr lang="es-MX" sz="2000" dirty="0"/>
              <a:t>El Paso esta mostrando un incremento de casos que es independiente a las variables de movilidad. </a:t>
            </a:r>
          </a:p>
          <a:p>
            <a:pPr lvl="1"/>
            <a:endParaRPr lang="en-US" sz="15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5E90C-2719-4084-ADC5-5DAE0C2F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00" y="1550505"/>
            <a:ext cx="4308234" cy="25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9379" y="592890"/>
            <a:ext cx="8645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La Región Suroeste permanece en riesgo con un R0 de 1.23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BBF79B-4146-4972-912F-30CF0C8D291A}"/>
              </a:ext>
            </a:extLst>
          </p:cNvPr>
          <p:cNvSpPr txBox="1">
            <a:spLocks/>
          </p:cNvSpPr>
          <p:nvPr/>
        </p:nvSpPr>
        <p:spPr>
          <a:xfrm>
            <a:off x="327908" y="1717084"/>
            <a:ext cx="3551291" cy="3947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pPr marL="342900" lvl="1" indent="0">
              <a:buNone/>
            </a:pPr>
            <a:endParaRPr lang="en-US" sz="1500" dirty="0"/>
          </a:p>
          <a:p>
            <a:pPr lvl="1"/>
            <a:endParaRPr lang="en-US" sz="15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D9DA8-1E4B-427B-A179-212A4E61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58" y="1997900"/>
            <a:ext cx="6832434" cy="33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BFB9-7FAF-456D-BCAB-D86E481E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 Ana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AD27F3-F6CE-405B-97D9-3A9209034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8" y="1311965"/>
            <a:ext cx="7760670" cy="4365377"/>
          </a:xfrm>
        </p:spPr>
      </p:pic>
    </p:spTree>
    <p:extLst>
      <p:ext uri="{BB962C8B-B14F-4D97-AF65-F5344CB8AC3E}">
        <p14:creationId xmlns:p14="http://schemas.microsoft.com/office/powerpoint/2010/main" val="3926594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A43A-EC3C-4B22-BFF7-52D34D57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Anthony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125C8-3990-49BC-8984-95E5BE953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401419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37306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E616-A89A-4C46-867B-20695F5A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Chaparral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FAD0AA-537D-4142-9386-F7C58515B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429699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56659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C36B-A281-472E-89A3-BF6965C51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Santa Teresa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BEDB46-DD80-4D88-B02E-E61DB587B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36371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2444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6EE0-6567-48B7-8233-44053239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Sunland Park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1DD3C1-FABE-434B-A8B6-C19AEE53A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8" y="1401419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677922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7F2096-65BB-41D1-9637-618EB5B2EEC5}"/>
              </a:ext>
            </a:extLst>
          </p:cNvPr>
          <p:cNvSpPr/>
          <p:nvPr/>
        </p:nvSpPr>
        <p:spPr>
          <a:xfrm>
            <a:off x="679957" y="284303"/>
            <a:ext cx="7814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MX" sz="3000" dirty="0"/>
              <a:t>Numero de Casos en Ciudades Fronterizas en Nuevo </a:t>
            </a:r>
            <a:r>
              <a:rPr lang="es-MX" sz="3000" dirty="0" err="1"/>
              <a:t>Mexico</a:t>
            </a:r>
            <a:r>
              <a:rPr lang="es-MX" sz="3000" dirty="0"/>
              <a:t> del 20 de Marzo al 8 de Mayo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CD0BD21-9130-4849-90DF-F0E65709A9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130174"/>
              </p:ext>
            </p:extLst>
          </p:nvPr>
        </p:nvGraphicFramePr>
        <p:xfrm>
          <a:off x="251790" y="1656520"/>
          <a:ext cx="8786193" cy="4253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1083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F05F-D4A8-475E-B60A-3561F2BD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MX" sz="33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Porcentaje de Casos de COVID-19 en las Ciudades Fronterizas en Nuevo </a:t>
            </a:r>
            <a:r>
              <a:rPr lang="es-MX" sz="33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Mexico</a:t>
            </a:r>
            <a:b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s-MX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por Genero</a:t>
            </a:r>
            <a:br>
              <a:rPr lang="es-MX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br>
              <a:rPr lang="es-MX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s-MX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97264A8-C176-4855-BE4D-E2263E3844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259561"/>
              </p:ext>
            </p:extLst>
          </p:nvPr>
        </p:nvGraphicFramePr>
        <p:xfrm>
          <a:off x="628650" y="1690689"/>
          <a:ext cx="7686261" cy="4110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713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C459-7810-4FB8-8972-89B23FC2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Pagina Oficial de COVID del Departamento De Salud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9A300D-5C76-4F13-858F-2E1EE0A8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06389"/>
            <a:ext cx="7886700" cy="4189809"/>
          </a:xfrm>
        </p:spPr>
      </p:pic>
    </p:spTree>
    <p:extLst>
      <p:ext uri="{BB962C8B-B14F-4D97-AF65-F5344CB8AC3E}">
        <p14:creationId xmlns:p14="http://schemas.microsoft.com/office/powerpoint/2010/main" val="2230812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981A-2F82-468D-8DDA-DADC4C7D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84304"/>
            <a:ext cx="8483787" cy="1406386"/>
          </a:xfrm>
        </p:spPr>
        <p:txBody>
          <a:bodyPr>
            <a:normAutofit fontScale="90000"/>
          </a:bodyPr>
          <a:lstStyle/>
          <a:p>
            <a:pPr>
              <a:defRPr sz="1600" b="1" i="0" u="none" strike="noStrike" kern="1200" baseline="0">
                <a:solidFill>
                  <a:srgbClr val="2A315F"/>
                </a:solidFill>
                <a:latin typeface="+mn-lt"/>
                <a:ea typeface="+mn-ea"/>
                <a:cs typeface="+mn-cs"/>
              </a:defRPr>
            </a:pPr>
            <a:r>
              <a:rPr lang="es-MX" sz="3300" b="1" dirty="0">
                <a:solidFill>
                  <a:srgbClr val="2A315F"/>
                </a:solidFill>
              </a:rPr>
              <a:t>Numero de Casos de COVID-19 en las Ciudades Fronterizas en Nuevo </a:t>
            </a:r>
            <a:r>
              <a:rPr lang="es-MX" sz="3300" b="1" dirty="0" err="1">
                <a:solidFill>
                  <a:srgbClr val="2A315F"/>
                </a:solidFill>
              </a:rPr>
              <a:t>Mexico</a:t>
            </a:r>
            <a:r>
              <a:rPr lang="es-MX" sz="3300" b="1" dirty="0">
                <a:solidFill>
                  <a:srgbClr val="2A315F"/>
                </a:solidFill>
              </a:rPr>
              <a:t> </a:t>
            </a:r>
            <a:br>
              <a:rPr lang="es-MX" sz="3000" b="1" dirty="0">
                <a:solidFill>
                  <a:srgbClr val="2A315F"/>
                </a:solidFill>
              </a:rPr>
            </a:br>
            <a:r>
              <a:rPr lang="es-MX" sz="2000" b="1" dirty="0">
                <a:solidFill>
                  <a:srgbClr val="2A315F"/>
                </a:solidFill>
              </a:rPr>
              <a:t>por Edad y Genero</a:t>
            </a:r>
            <a:br>
              <a:rPr lang="es-MX" sz="3000" b="1" dirty="0">
                <a:solidFill>
                  <a:srgbClr val="2A315F"/>
                </a:solidFill>
              </a:rPr>
            </a:br>
            <a:r>
              <a:rPr lang="es-MX" sz="2000" b="1" dirty="0">
                <a:solidFill>
                  <a:srgbClr val="2A315F"/>
                </a:solidFill>
              </a:rPr>
              <a:t>20 Marzo- 8 de Mayo</a:t>
            </a:r>
            <a:br>
              <a:rPr lang="en-US" b="1" dirty="0">
                <a:solidFill>
                  <a:srgbClr val="2A315F"/>
                </a:solidFill>
              </a:rPr>
            </a:br>
            <a:endParaRPr lang="es-MX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0FD2959-712D-44D4-B64B-8000E732D4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780900"/>
              </p:ext>
            </p:extLst>
          </p:nvPr>
        </p:nvGraphicFramePr>
        <p:xfrm>
          <a:off x="381917" y="1771511"/>
          <a:ext cx="8483787" cy="395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4818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4598-DF0A-4ED1-82E6-29CB06CE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Numero de Casos por Edades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D8D0B79-3CDC-4EB5-8E60-7913A09945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2972609"/>
              </p:ext>
            </p:extLst>
          </p:nvPr>
        </p:nvGraphicFramePr>
        <p:xfrm>
          <a:off x="940904" y="1771512"/>
          <a:ext cx="6977360" cy="348960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88680">
                  <a:extLst>
                    <a:ext uri="{9D8B030D-6E8A-4147-A177-3AD203B41FA5}">
                      <a16:colId xmlns:a16="http://schemas.microsoft.com/office/drawing/2014/main" val="1722440591"/>
                    </a:ext>
                  </a:extLst>
                </a:gridCol>
                <a:gridCol w="3488680">
                  <a:extLst>
                    <a:ext uri="{9D8B030D-6E8A-4147-A177-3AD203B41FA5}">
                      <a16:colId xmlns:a16="http://schemas.microsoft.com/office/drawing/2014/main" val="1770741942"/>
                    </a:ext>
                  </a:extLst>
                </a:gridCol>
              </a:tblGrid>
              <a:tr h="58105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Menores de 12 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9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4191755"/>
                  </a:ext>
                </a:extLst>
              </a:tr>
              <a:tr h="58105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Adolescentes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16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98668314"/>
                  </a:ext>
                </a:extLst>
              </a:tr>
              <a:tr h="33014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20s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45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270450"/>
                  </a:ext>
                </a:extLst>
              </a:tr>
              <a:tr h="33014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</a:rPr>
                        <a:t>30s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41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75398434"/>
                  </a:ext>
                </a:extLst>
              </a:tr>
              <a:tr h="33014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</a:rPr>
                        <a:t>40s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44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943967"/>
                  </a:ext>
                </a:extLst>
              </a:tr>
              <a:tr h="33014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</a:rPr>
                        <a:t>50s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38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4335549"/>
                  </a:ext>
                </a:extLst>
              </a:tr>
              <a:tr h="33014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</a:rPr>
                        <a:t>60s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29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47322544"/>
                  </a:ext>
                </a:extLst>
              </a:tr>
              <a:tr h="33014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</a:rPr>
                        <a:t>70s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6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1090670"/>
                  </a:ext>
                </a:extLst>
              </a:tr>
              <a:tr h="34664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>
                          <a:effectLst/>
                        </a:rPr>
                        <a:t>80s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1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05031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184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CD76BA-B7CF-4639-BB3D-1AB11265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es-MX" sz="3500">
                <a:solidFill>
                  <a:srgbClr val="FFFFFF"/>
                </a:solidFill>
              </a:rPr>
              <a:t>Casos Binacionales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47791-0554-495C-8981-310FADECF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678" y="2494450"/>
            <a:ext cx="3172018" cy="3727835"/>
          </a:xfrm>
        </p:spPr>
        <p:txBody>
          <a:bodyPr>
            <a:normAutofit fontScale="92500" lnSpcReduction="10000"/>
          </a:bodyPr>
          <a:lstStyle/>
          <a:p>
            <a:r>
              <a:rPr lang="es-MX" sz="2000" dirty="0"/>
              <a:t>Familia que vino a Nuevo </a:t>
            </a:r>
            <a:r>
              <a:rPr lang="es-MX" sz="2000" dirty="0" err="1"/>
              <a:t>Mexico</a:t>
            </a:r>
            <a:r>
              <a:rPr lang="es-MX" sz="2000" dirty="0"/>
              <a:t> de visita y contrajo COVID-19</a:t>
            </a:r>
          </a:p>
          <a:p>
            <a:r>
              <a:rPr lang="es-MX" sz="2000" dirty="0"/>
              <a:t>Residentes de Nuevo </a:t>
            </a:r>
            <a:r>
              <a:rPr lang="es-MX" sz="2000" dirty="0" err="1"/>
              <a:t>Mexico</a:t>
            </a:r>
            <a:r>
              <a:rPr lang="es-MX" sz="2000" dirty="0"/>
              <a:t> que viajaron a funerales en Chihuahua infectados de COVID-19</a:t>
            </a:r>
          </a:p>
          <a:p>
            <a:r>
              <a:rPr lang="es-MX" sz="2000" dirty="0"/>
              <a:t>Contactos directos de personas infectadas de cOVID-19 en Nuevo </a:t>
            </a:r>
            <a:r>
              <a:rPr lang="es-MX" sz="2000" dirty="0" err="1"/>
              <a:t>Mexico</a:t>
            </a:r>
            <a:r>
              <a:rPr lang="es-MX" sz="2000" dirty="0"/>
              <a:t> en Chihuahua y </a:t>
            </a:r>
            <a:r>
              <a:rPr lang="es-MX" sz="2000" dirty="0" err="1"/>
              <a:t>Juarez</a:t>
            </a:r>
            <a:r>
              <a:rPr lang="es-MX" sz="2000" dirty="0"/>
              <a:t>, Chihuahua</a:t>
            </a:r>
          </a:p>
          <a:p>
            <a:r>
              <a:rPr lang="es-MX" sz="2000" dirty="0"/>
              <a:t>Planta Procesadora de Carne </a:t>
            </a:r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9EC76-E4F4-4059-BA17-54A7306BF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49" r="-2" b="-2"/>
          <a:stretch/>
        </p:blipFill>
        <p:spPr>
          <a:xfrm>
            <a:off x="5086956" y="2635448"/>
            <a:ext cx="3601803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14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CA9651-583D-4D2D-9010-1A4FDFA02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es-MX" sz="3500">
                <a:solidFill>
                  <a:srgbClr val="FFFFFF"/>
                </a:solidFill>
              </a:rPr>
              <a:t>Casos New Mexico-Texas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E99C4-F0F9-4AD1-96F9-E6F28E80A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677" y="2494450"/>
            <a:ext cx="3119009" cy="3727835"/>
          </a:xfrm>
        </p:spPr>
        <p:txBody>
          <a:bodyPr>
            <a:normAutofit/>
          </a:bodyPr>
          <a:lstStyle/>
          <a:p>
            <a:r>
              <a:rPr lang="es-MX" sz="2000" dirty="0"/>
              <a:t>Casos de Nuevo </a:t>
            </a:r>
            <a:r>
              <a:rPr lang="es-MX" sz="2000" dirty="0" err="1"/>
              <a:t>Mexico</a:t>
            </a:r>
            <a:r>
              <a:rPr lang="es-MX" sz="2000" dirty="0"/>
              <a:t> que están hospitalizados en El Paso, Texas o que se hacen la prueba de COVID en El Paso o viceversa. </a:t>
            </a:r>
          </a:p>
          <a:p>
            <a:r>
              <a:rPr lang="es-MX" sz="2000" dirty="0"/>
              <a:t>Casos que viven en Nuevo </a:t>
            </a:r>
            <a:r>
              <a:rPr lang="es-MX" sz="2000" dirty="0" err="1"/>
              <a:t>Mexico</a:t>
            </a:r>
            <a:r>
              <a:rPr lang="es-MX" sz="2000" dirty="0"/>
              <a:t> o en El Paso y que tienen contactos cercanos en ambas ciudades. </a:t>
            </a:r>
          </a:p>
          <a:p>
            <a:endParaRPr lang="es-MX" sz="1900" dirty="0"/>
          </a:p>
          <a:p>
            <a:endParaRPr lang="es-MX" sz="1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EC182-F4A3-495A-B835-61536F1E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1" r="35730" b="-2"/>
          <a:stretch/>
        </p:blipFill>
        <p:spPr>
          <a:xfrm>
            <a:off x="4574169" y="2492376"/>
            <a:ext cx="3601803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52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4E985-7D60-4045-BC5D-252F7B011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5" y="2478157"/>
            <a:ext cx="7886700" cy="526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5400" dirty="0"/>
              <a:t>Muchas Gracias!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4E341-662D-48A2-A062-1B207B42F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263" y="29369"/>
            <a:ext cx="1194174" cy="2549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AutoShape 2" descr="Image result for gracias">
            <a:extLst>
              <a:ext uri="{FF2B5EF4-FFF2-40B4-BE49-F238E27FC236}">
                <a16:creationId xmlns:a16="http://schemas.microsoft.com/office/drawing/2014/main" id="{D4255DC7-7376-4C2D-83D5-5D4A09BE5C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43250" y="26289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691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EF8413-181A-46BD-9FC1-3A9D6F9D1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7915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DCB9D-D916-47A6-B11D-DE19EB5C2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4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816A51-6E07-4757-A908-4F4CFB9A70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848103"/>
              </p:ext>
            </p:extLst>
          </p:nvPr>
        </p:nvGraphicFramePr>
        <p:xfrm>
          <a:off x="628650" y="712442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200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934DF-D718-4C78-B607-7D63BD779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2" y="437144"/>
            <a:ext cx="8812696" cy="47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70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D5B0A-8F3C-442D-8386-CAB1F2C9A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4" y="397566"/>
            <a:ext cx="8799411" cy="5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6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Placeholder 7">
            <a:extLst>
              <a:ext uri="{FF2B5EF4-FFF2-40B4-BE49-F238E27FC236}">
                <a16:creationId xmlns:a16="http://schemas.microsoft.com/office/drawing/2014/main" id="{01C5F7D5-4572-4C2C-BBD6-ED63C3936B5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1500" y="1377136"/>
          <a:ext cx="8001000" cy="4317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6021788-8D8C-484F-9431-62274713D6EE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772400" cy="1615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" dirty="0"/>
              <a:t>Porcentaje Casos de COVID-19 Cases que resultan en muerte</a:t>
            </a:r>
            <a:br>
              <a:rPr lang="es-MX" sz="3000" dirty="0"/>
            </a:br>
            <a:r>
              <a:rPr lang="es-MX" sz="2400" dirty="0"/>
              <a:t>por Región de Salud, en Nuevo </a:t>
            </a:r>
            <a:r>
              <a:rPr lang="es-MX" sz="2400" dirty="0" err="1"/>
              <a:t>Mexico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4157354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Placeholder 7">
            <a:extLst>
              <a:ext uri="{FF2B5EF4-FFF2-40B4-BE49-F238E27FC236}">
                <a16:creationId xmlns:a16="http://schemas.microsoft.com/office/drawing/2014/main" id="{4537CE96-58AD-41E9-AB1C-C94A8665AC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0550" y="1722783"/>
          <a:ext cx="7924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281484D-2A0E-4255-944E-DDCE5F7085A0}"/>
              </a:ext>
            </a:extLst>
          </p:cNvPr>
          <p:cNvSpPr/>
          <p:nvPr/>
        </p:nvSpPr>
        <p:spPr>
          <a:xfrm>
            <a:off x="616226" y="279642"/>
            <a:ext cx="70567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000" b="1" dirty="0"/>
              <a:t>Taza de Prevalencia: Numero de Casos de COVID-19 por población de 100,000</a:t>
            </a:r>
            <a:br>
              <a:rPr lang="es-MX" dirty="0"/>
            </a:br>
            <a:r>
              <a:rPr lang="es-MX" b="1" dirty="0"/>
              <a:t>por Región de Salud, en Nuevo </a:t>
            </a:r>
            <a:r>
              <a:rPr lang="es-MX" b="1" dirty="0" err="1"/>
              <a:t>Mexico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120047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MDOH 2016">
      <a:dk1>
        <a:sysClr val="windowText" lastClr="000000"/>
      </a:dk1>
      <a:lt1>
        <a:sysClr val="window" lastClr="FFFFFF"/>
      </a:lt1>
      <a:dk2>
        <a:srgbClr val="2A315F"/>
      </a:dk2>
      <a:lt2>
        <a:srgbClr val="E7E6E6"/>
      </a:lt2>
      <a:accent1>
        <a:srgbClr val="4953A4"/>
      </a:accent1>
      <a:accent2>
        <a:srgbClr val="EA1D25"/>
      </a:accent2>
      <a:accent3>
        <a:srgbClr val="2E318B"/>
      </a:accent3>
      <a:accent4>
        <a:srgbClr val="FFFF00"/>
      </a:accent4>
      <a:accent5>
        <a:srgbClr val="2FA6DE"/>
      </a:accent5>
      <a:accent6>
        <a:srgbClr val="0E9C49"/>
      </a:accent6>
      <a:hlink>
        <a:srgbClr val="0563C1"/>
      </a:hlink>
      <a:folHlink>
        <a:srgbClr val="F5971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Mexico  COVID19 Update  5.14.20" id="{95341785-6FBD-4757-9F60-C7F36B4FFC81}" vid="{93B28A69-8FDD-4631-B303-FCAD730BED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230F336301A24B99B0F452AB3D45A2" ma:contentTypeVersion="0" ma:contentTypeDescription="Create a new document." ma:contentTypeScope="" ma:versionID="f3604dafa58c8d523674f9f65274a4b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3ac1d618640bc2c24c6bd9b51890dc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C48E8D-D0E3-4E9A-911E-DE482A7E70C7}">
  <ds:schemaRefs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081DCF3-C034-4AF5-902D-7F006C430F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85C070E-6303-4354-B6F0-3FC9977414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Mexico  COVID19 Update  5.14.20</Template>
  <TotalTime>86</TotalTime>
  <Words>568</Words>
  <Application>Microsoft Office PowerPoint</Application>
  <PresentationFormat>On-screen Show (4:3)</PresentationFormat>
  <Paragraphs>85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Franklin Gothic Book</vt:lpstr>
      <vt:lpstr>Franklin Gothic Medium</vt:lpstr>
      <vt:lpstr>Office Theme</vt:lpstr>
      <vt:lpstr>COVID-19 En Nuevo Mexico</vt:lpstr>
      <vt:lpstr>Pagina de Información de COVID</vt:lpstr>
      <vt:lpstr>Pagina Oficial de COVID del Departamento De Salud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CONTIGENCIA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Dona Ana</vt:lpstr>
      <vt:lpstr>Anthony</vt:lpstr>
      <vt:lpstr>Chaparral</vt:lpstr>
      <vt:lpstr>Santa Teresa</vt:lpstr>
      <vt:lpstr>Sunland Park</vt:lpstr>
      <vt:lpstr>PowerPoint Presentation</vt:lpstr>
      <vt:lpstr>Porcentaje de Casos de COVID-19 en las Ciudades Fronterizas en Nuevo Mexico por Genero  </vt:lpstr>
      <vt:lpstr>Numero de Casos de COVID-19 en las Ciudades Fronterizas en Nuevo Mexico  por Edad y Genero 20 Marzo- 8 de Mayo </vt:lpstr>
      <vt:lpstr>Numero de Casos por Edades</vt:lpstr>
      <vt:lpstr>Casos Binacionales </vt:lpstr>
      <vt:lpstr>Casos New Mexico-Texas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En Nuevo Mexico</dc:title>
  <dc:creator>Melissa Limon</dc:creator>
  <cp:lastModifiedBy>Maryell Martinez</cp:lastModifiedBy>
  <cp:revision>19</cp:revision>
  <dcterms:created xsi:type="dcterms:W3CDTF">2020-05-13T19:19:07Z</dcterms:created>
  <dcterms:modified xsi:type="dcterms:W3CDTF">2020-05-14T17:33:35Z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0x010100F2230F336301A24B99B0F452AB3D45A2</vt:lpwstr>
  </property>
</Properties>
</file>