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9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006600"/>
    <a:srgbClr val="330066"/>
    <a:srgbClr val="CC3300"/>
    <a:srgbClr val="663366"/>
    <a:srgbClr val="990099"/>
    <a:srgbClr val="FF99CC"/>
    <a:srgbClr val="660033"/>
    <a:srgbClr val="660066"/>
    <a:srgbClr val="CC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722" autoAdjust="0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806F8-095A-5D42-92F2-FC3BDC86741D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1871B993-437B-DD41-95CC-CCB09EF85F8B}">
      <dgm:prSet phldrT="[Texto]"/>
      <dgm:spPr>
        <a:solidFill>
          <a:srgbClr val="660066"/>
        </a:solidFill>
      </dgm:spPr>
      <dgm:t>
        <a:bodyPr/>
        <a:lstStyle/>
        <a:p>
          <a:r>
            <a:rPr lang="en-US" dirty="0"/>
            <a:t>Send an email </a:t>
          </a:r>
          <a:endParaRPr lang="es-ES_tradnl" dirty="0"/>
        </a:p>
      </dgm:t>
    </dgm:pt>
    <dgm:pt modelId="{3F7B32B1-8513-9B4D-BC98-581E623290A3}" type="parTrans" cxnId="{0BACA00A-DFFA-5A44-B487-C6415EA3F837}">
      <dgm:prSet/>
      <dgm:spPr/>
      <dgm:t>
        <a:bodyPr/>
        <a:lstStyle/>
        <a:p>
          <a:endParaRPr lang="es-ES_tradnl"/>
        </a:p>
      </dgm:t>
    </dgm:pt>
    <dgm:pt modelId="{9F004C75-7854-F44B-81DB-E8CAB91FC968}" type="sibTrans" cxnId="{0BACA00A-DFFA-5A44-B487-C6415EA3F837}">
      <dgm:prSet/>
      <dgm:spPr/>
      <dgm:t>
        <a:bodyPr/>
        <a:lstStyle/>
        <a:p>
          <a:endParaRPr lang="es-ES_tradnl"/>
        </a:p>
      </dgm:t>
    </dgm:pt>
    <dgm:pt modelId="{853A8368-CEA8-1646-BC38-CD391B4921B7}">
      <dgm:prSet phldrT="[Texto]"/>
      <dgm:spPr>
        <a:solidFill>
          <a:srgbClr val="660033"/>
        </a:solidFill>
      </dgm:spPr>
      <dgm:t>
        <a:bodyPr/>
        <a:lstStyle/>
        <a:p>
          <a:r>
            <a:rPr lang="en-US" dirty="0"/>
            <a:t>Send second email with the link of the survey </a:t>
          </a:r>
          <a:endParaRPr lang="es-ES_tradnl" dirty="0"/>
        </a:p>
      </dgm:t>
    </dgm:pt>
    <dgm:pt modelId="{E6AE24C6-B110-174B-B709-C95F328297B6}" type="parTrans" cxnId="{0AA18EBE-64AE-F84D-ADB3-63F826298A74}">
      <dgm:prSet/>
      <dgm:spPr/>
      <dgm:t>
        <a:bodyPr/>
        <a:lstStyle/>
        <a:p>
          <a:endParaRPr lang="es-ES_tradnl"/>
        </a:p>
      </dgm:t>
    </dgm:pt>
    <dgm:pt modelId="{6A9CC13D-3C50-FD4F-AC91-6712241A34B6}" type="sibTrans" cxnId="{0AA18EBE-64AE-F84D-ADB3-63F826298A74}">
      <dgm:prSet/>
      <dgm:spPr/>
      <dgm:t>
        <a:bodyPr/>
        <a:lstStyle/>
        <a:p>
          <a:endParaRPr lang="es-ES_tradnl"/>
        </a:p>
      </dgm:t>
    </dgm:pt>
    <dgm:pt modelId="{CB5A99BE-4544-464D-9055-7E07D0590511}">
      <dgm:prSet phldrT="[Texto]"/>
      <dgm:spPr>
        <a:solidFill>
          <a:srgbClr val="330066"/>
        </a:solidFill>
      </dgm:spPr>
      <dgm:t>
        <a:bodyPr/>
        <a:lstStyle/>
        <a:p>
          <a:r>
            <a:rPr lang="en-US" dirty="0"/>
            <a:t>Collection of information </a:t>
          </a:r>
          <a:endParaRPr lang="es-ES_tradnl" dirty="0"/>
        </a:p>
      </dgm:t>
    </dgm:pt>
    <dgm:pt modelId="{1F867210-5F02-B84C-AC60-6BB234B331FB}" type="parTrans" cxnId="{BF841BF0-CC62-6A4E-9253-13536987A589}">
      <dgm:prSet/>
      <dgm:spPr/>
      <dgm:t>
        <a:bodyPr/>
        <a:lstStyle/>
        <a:p>
          <a:endParaRPr lang="es-ES_tradnl"/>
        </a:p>
      </dgm:t>
    </dgm:pt>
    <dgm:pt modelId="{747716AD-AD4A-4A4F-8790-48802DE5CF19}" type="sibTrans" cxnId="{BF841BF0-CC62-6A4E-9253-13536987A589}">
      <dgm:prSet/>
      <dgm:spPr/>
      <dgm:t>
        <a:bodyPr/>
        <a:lstStyle/>
        <a:p>
          <a:endParaRPr lang="es-ES_tradnl"/>
        </a:p>
      </dgm:t>
    </dgm:pt>
    <dgm:pt modelId="{0C16CCF7-E9CF-9C4F-B56C-E0FB52A33120}">
      <dgm:prSet phldrT="[Texto]"/>
      <dgm:spPr>
        <a:solidFill>
          <a:srgbClr val="008000"/>
        </a:solidFill>
      </dgm:spPr>
      <dgm:t>
        <a:bodyPr/>
        <a:lstStyle/>
        <a:p>
          <a:r>
            <a:rPr lang="en-US" dirty="0"/>
            <a:t>Data analysis and preparation of final report</a:t>
          </a:r>
          <a:endParaRPr lang="es-ES_tradnl" dirty="0"/>
        </a:p>
      </dgm:t>
    </dgm:pt>
    <dgm:pt modelId="{BB7BFF5D-C984-8347-8795-8AC3DF1DE34F}" type="parTrans" cxnId="{C5253701-C3BF-1D4A-A0A0-6F8271BDCF16}">
      <dgm:prSet/>
      <dgm:spPr/>
      <dgm:t>
        <a:bodyPr/>
        <a:lstStyle/>
        <a:p>
          <a:endParaRPr lang="es-ES_tradnl"/>
        </a:p>
      </dgm:t>
    </dgm:pt>
    <dgm:pt modelId="{D385967D-5D83-8F41-9B0B-ABE1A24854DA}" type="sibTrans" cxnId="{C5253701-C3BF-1D4A-A0A0-6F8271BDCF16}">
      <dgm:prSet/>
      <dgm:spPr/>
      <dgm:t>
        <a:bodyPr/>
        <a:lstStyle/>
        <a:p>
          <a:endParaRPr lang="es-ES_tradnl"/>
        </a:p>
      </dgm:t>
    </dgm:pt>
    <dgm:pt modelId="{F825A168-9AA7-8045-9EC1-07EF1D1C385F}" type="pres">
      <dgm:prSet presAssocID="{C70806F8-095A-5D42-92F2-FC3BDC86741D}" presName="Name0" presStyleCnt="0">
        <dgm:presLayoutVars>
          <dgm:dir/>
          <dgm:resizeHandles val="exact"/>
        </dgm:presLayoutVars>
      </dgm:prSet>
      <dgm:spPr/>
    </dgm:pt>
    <dgm:pt modelId="{D2838BF0-D0B4-0247-B5B7-88E5FBBBDEDA}" type="pres">
      <dgm:prSet presAssocID="{C70806F8-095A-5D42-92F2-FC3BDC86741D}" presName="bkgdShp" presStyleLbl="alignAccFollowNode1" presStyleIdx="0" presStyleCnt="1"/>
      <dgm:spPr>
        <a:solidFill>
          <a:srgbClr val="9999FF">
            <a:alpha val="90000"/>
          </a:srgbClr>
        </a:solidFill>
      </dgm:spPr>
    </dgm:pt>
    <dgm:pt modelId="{BE68B6DD-6CE6-7D4F-85BA-5B85965B4D8F}" type="pres">
      <dgm:prSet presAssocID="{C70806F8-095A-5D42-92F2-FC3BDC86741D}" presName="linComp" presStyleCnt="0"/>
      <dgm:spPr/>
    </dgm:pt>
    <dgm:pt modelId="{56E3AD9F-03EB-824C-AC6D-CB9E8BB79CDB}" type="pres">
      <dgm:prSet presAssocID="{1871B993-437B-DD41-95CC-CCB09EF85F8B}" presName="compNode" presStyleCnt="0"/>
      <dgm:spPr/>
    </dgm:pt>
    <dgm:pt modelId="{6F8238F7-C324-BE43-B16D-15874E3352F8}" type="pres">
      <dgm:prSet presAssocID="{1871B993-437B-DD41-95CC-CCB09EF85F8B}" presName="node" presStyleLbl="node1" presStyleIdx="0" presStyleCnt="4">
        <dgm:presLayoutVars>
          <dgm:bulletEnabled val="1"/>
        </dgm:presLayoutVars>
      </dgm:prSet>
      <dgm:spPr/>
    </dgm:pt>
    <dgm:pt modelId="{AAD3670A-07F6-FE47-AAA1-13FE0BB0DC7A}" type="pres">
      <dgm:prSet presAssocID="{1871B993-437B-DD41-95CC-CCB09EF85F8B}" presName="invisiNode" presStyleLbl="node1" presStyleIdx="0" presStyleCnt="4"/>
      <dgm:spPr/>
    </dgm:pt>
    <dgm:pt modelId="{CB3F5D61-247A-3A41-92A9-C448E3A75117}" type="pres">
      <dgm:prSet presAssocID="{1871B993-437B-DD41-95CC-CCB09EF85F8B}" presName="imagNode" presStyleLbl="fgImgPlace1" presStyleIdx="0" presStyleCnt="4"/>
      <dgm:spPr>
        <a:blipFill>
          <a:blip xmlns:r="http://schemas.openxmlformats.org/officeDocument/2006/relationships" r:embed="rId1">
            <a:alphaModFix/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2E781AA-A471-8943-AE99-4A19F6ADACE0}" type="pres">
      <dgm:prSet presAssocID="{9F004C75-7854-F44B-81DB-E8CAB91FC968}" presName="sibTrans" presStyleLbl="sibTrans2D1" presStyleIdx="0" presStyleCnt="0"/>
      <dgm:spPr/>
    </dgm:pt>
    <dgm:pt modelId="{1DDC1C23-9750-9E42-8C8F-F3ADF901B933}" type="pres">
      <dgm:prSet presAssocID="{853A8368-CEA8-1646-BC38-CD391B4921B7}" presName="compNode" presStyleCnt="0"/>
      <dgm:spPr/>
    </dgm:pt>
    <dgm:pt modelId="{2C73B3F4-3E47-8443-ACFA-B3FD49275648}" type="pres">
      <dgm:prSet presAssocID="{853A8368-CEA8-1646-BC38-CD391B4921B7}" presName="node" presStyleLbl="node1" presStyleIdx="1" presStyleCnt="4">
        <dgm:presLayoutVars>
          <dgm:bulletEnabled val="1"/>
        </dgm:presLayoutVars>
      </dgm:prSet>
      <dgm:spPr/>
    </dgm:pt>
    <dgm:pt modelId="{03859D81-6EB6-D24C-BFFD-52C605FB21B4}" type="pres">
      <dgm:prSet presAssocID="{853A8368-CEA8-1646-BC38-CD391B4921B7}" presName="invisiNode" presStyleLbl="node1" presStyleIdx="1" presStyleCnt="4"/>
      <dgm:spPr/>
    </dgm:pt>
    <dgm:pt modelId="{8715F20C-81BD-D84D-893D-D871E525E353}" type="pres">
      <dgm:prSet presAssocID="{853A8368-CEA8-1646-BC38-CD391B4921B7}" presName="imagNode" presStyleLbl="fgImgPlace1" presStyleIdx="1" presStyleCnt="4"/>
      <dgm:spPr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9208CBD-2278-5748-9695-36CA41488A42}" type="pres">
      <dgm:prSet presAssocID="{6A9CC13D-3C50-FD4F-AC91-6712241A34B6}" presName="sibTrans" presStyleLbl="sibTrans2D1" presStyleIdx="0" presStyleCnt="0"/>
      <dgm:spPr/>
    </dgm:pt>
    <dgm:pt modelId="{C5E79129-D88C-0945-BA04-AA2F3835D2C6}" type="pres">
      <dgm:prSet presAssocID="{CB5A99BE-4544-464D-9055-7E07D0590511}" presName="compNode" presStyleCnt="0"/>
      <dgm:spPr/>
    </dgm:pt>
    <dgm:pt modelId="{7F5551DC-C2E3-F740-9DFB-F067C4D00461}" type="pres">
      <dgm:prSet presAssocID="{CB5A99BE-4544-464D-9055-7E07D0590511}" presName="node" presStyleLbl="node1" presStyleIdx="2" presStyleCnt="4">
        <dgm:presLayoutVars>
          <dgm:bulletEnabled val="1"/>
        </dgm:presLayoutVars>
      </dgm:prSet>
      <dgm:spPr/>
    </dgm:pt>
    <dgm:pt modelId="{9415E525-A42B-0E45-BE89-AAD7CDD5F53B}" type="pres">
      <dgm:prSet presAssocID="{CB5A99BE-4544-464D-9055-7E07D0590511}" presName="invisiNode" presStyleLbl="node1" presStyleIdx="2" presStyleCnt="4"/>
      <dgm:spPr/>
    </dgm:pt>
    <dgm:pt modelId="{0747623C-7554-E14F-A5AE-A169A2171817}" type="pres">
      <dgm:prSet presAssocID="{CB5A99BE-4544-464D-9055-7E07D0590511}" presName="imagNode" presStyleLbl="fgImgPlace1" presStyleIdx="2" presStyleCnt="4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21A082A-6D54-2440-87B9-8C17DA3133C7}" type="pres">
      <dgm:prSet presAssocID="{747716AD-AD4A-4A4F-8790-48802DE5CF19}" presName="sibTrans" presStyleLbl="sibTrans2D1" presStyleIdx="0" presStyleCnt="0"/>
      <dgm:spPr/>
    </dgm:pt>
    <dgm:pt modelId="{698A57F8-DC65-E949-BC51-55DFF1543B21}" type="pres">
      <dgm:prSet presAssocID="{0C16CCF7-E9CF-9C4F-B56C-E0FB52A33120}" presName="compNode" presStyleCnt="0"/>
      <dgm:spPr/>
    </dgm:pt>
    <dgm:pt modelId="{CB13FBB0-1424-3A4F-B75C-5D6A93B65856}" type="pres">
      <dgm:prSet presAssocID="{0C16CCF7-E9CF-9C4F-B56C-E0FB52A33120}" presName="node" presStyleLbl="node1" presStyleIdx="3" presStyleCnt="4">
        <dgm:presLayoutVars>
          <dgm:bulletEnabled val="1"/>
        </dgm:presLayoutVars>
      </dgm:prSet>
      <dgm:spPr/>
    </dgm:pt>
    <dgm:pt modelId="{C834CFE4-79BE-5A44-8C2F-98AE382857D2}" type="pres">
      <dgm:prSet presAssocID="{0C16CCF7-E9CF-9C4F-B56C-E0FB52A33120}" presName="invisiNode" presStyleLbl="node1" presStyleIdx="3" presStyleCnt="4"/>
      <dgm:spPr/>
    </dgm:pt>
    <dgm:pt modelId="{F9469B88-2973-B84E-838E-4E02E3D2DDEA}" type="pres">
      <dgm:prSet presAssocID="{0C16CCF7-E9CF-9C4F-B56C-E0FB52A33120}" presName="imagNode" presStyleLbl="fgImgPlace1" presStyleIdx="3" presStyleCnt="4"/>
      <dgm:spPr>
        <a:blipFill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C5253701-C3BF-1D4A-A0A0-6F8271BDCF16}" srcId="{C70806F8-095A-5D42-92F2-FC3BDC86741D}" destId="{0C16CCF7-E9CF-9C4F-B56C-E0FB52A33120}" srcOrd="3" destOrd="0" parTransId="{BB7BFF5D-C984-8347-8795-8AC3DF1DE34F}" sibTransId="{D385967D-5D83-8F41-9B0B-ABE1A24854DA}"/>
    <dgm:cxn modelId="{0BACA00A-DFFA-5A44-B487-C6415EA3F837}" srcId="{C70806F8-095A-5D42-92F2-FC3BDC86741D}" destId="{1871B993-437B-DD41-95CC-CCB09EF85F8B}" srcOrd="0" destOrd="0" parTransId="{3F7B32B1-8513-9B4D-BC98-581E623290A3}" sibTransId="{9F004C75-7854-F44B-81DB-E8CAB91FC968}"/>
    <dgm:cxn modelId="{46EEB93C-CC80-A04C-A618-422993331C10}" type="presOf" srcId="{1871B993-437B-DD41-95CC-CCB09EF85F8B}" destId="{6F8238F7-C324-BE43-B16D-15874E3352F8}" srcOrd="0" destOrd="0" presId="urn:microsoft.com/office/officeart/2005/8/layout/pList2"/>
    <dgm:cxn modelId="{9FDCAB6C-D080-5F41-AA21-2704B710FA4D}" type="presOf" srcId="{9F004C75-7854-F44B-81DB-E8CAB91FC968}" destId="{32E781AA-A471-8943-AE99-4A19F6ADACE0}" srcOrd="0" destOrd="0" presId="urn:microsoft.com/office/officeart/2005/8/layout/pList2"/>
    <dgm:cxn modelId="{07C4CC84-D6FF-C841-8E04-3056C81EB1B9}" type="presOf" srcId="{747716AD-AD4A-4A4F-8790-48802DE5CF19}" destId="{321A082A-6D54-2440-87B9-8C17DA3133C7}" srcOrd="0" destOrd="0" presId="urn:microsoft.com/office/officeart/2005/8/layout/pList2"/>
    <dgm:cxn modelId="{B6E94C8E-CFDA-8344-AA9F-642AEEE8F8DC}" type="presOf" srcId="{0C16CCF7-E9CF-9C4F-B56C-E0FB52A33120}" destId="{CB13FBB0-1424-3A4F-B75C-5D6A93B65856}" srcOrd="0" destOrd="0" presId="urn:microsoft.com/office/officeart/2005/8/layout/pList2"/>
    <dgm:cxn modelId="{F55709AA-FF8F-A940-A3E1-3FC78CDE56F3}" type="presOf" srcId="{6A9CC13D-3C50-FD4F-AC91-6712241A34B6}" destId="{B9208CBD-2278-5748-9695-36CA41488A42}" srcOrd="0" destOrd="0" presId="urn:microsoft.com/office/officeart/2005/8/layout/pList2"/>
    <dgm:cxn modelId="{0FCD76AF-80F3-4445-A1F0-247D6DDCACC9}" type="presOf" srcId="{C70806F8-095A-5D42-92F2-FC3BDC86741D}" destId="{F825A168-9AA7-8045-9EC1-07EF1D1C385F}" srcOrd="0" destOrd="0" presId="urn:microsoft.com/office/officeart/2005/8/layout/pList2"/>
    <dgm:cxn modelId="{B8AE7AB4-CBC7-F148-8C59-0F2A86AE0CD3}" type="presOf" srcId="{CB5A99BE-4544-464D-9055-7E07D0590511}" destId="{7F5551DC-C2E3-F740-9DFB-F067C4D00461}" srcOrd="0" destOrd="0" presId="urn:microsoft.com/office/officeart/2005/8/layout/pList2"/>
    <dgm:cxn modelId="{0AA18EBE-64AE-F84D-ADB3-63F826298A74}" srcId="{C70806F8-095A-5D42-92F2-FC3BDC86741D}" destId="{853A8368-CEA8-1646-BC38-CD391B4921B7}" srcOrd="1" destOrd="0" parTransId="{E6AE24C6-B110-174B-B709-C95F328297B6}" sibTransId="{6A9CC13D-3C50-FD4F-AC91-6712241A34B6}"/>
    <dgm:cxn modelId="{E1E016D8-29B0-8B4D-9520-5C9EBC697A89}" type="presOf" srcId="{853A8368-CEA8-1646-BC38-CD391B4921B7}" destId="{2C73B3F4-3E47-8443-ACFA-B3FD49275648}" srcOrd="0" destOrd="0" presId="urn:microsoft.com/office/officeart/2005/8/layout/pList2"/>
    <dgm:cxn modelId="{BF841BF0-CC62-6A4E-9253-13536987A589}" srcId="{C70806F8-095A-5D42-92F2-FC3BDC86741D}" destId="{CB5A99BE-4544-464D-9055-7E07D0590511}" srcOrd="2" destOrd="0" parTransId="{1F867210-5F02-B84C-AC60-6BB234B331FB}" sibTransId="{747716AD-AD4A-4A4F-8790-48802DE5CF19}"/>
    <dgm:cxn modelId="{C84B7FD9-AA67-C740-B1F1-60CEE0FF3B5B}" type="presParOf" srcId="{F825A168-9AA7-8045-9EC1-07EF1D1C385F}" destId="{D2838BF0-D0B4-0247-B5B7-88E5FBBBDEDA}" srcOrd="0" destOrd="0" presId="urn:microsoft.com/office/officeart/2005/8/layout/pList2"/>
    <dgm:cxn modelId="{59795BC9-3F98-6444-99F9-2CDF7BD9DEA8}" type="presParOf" srcId="{F825A168-9AA7-8045-9EC1-07EF1D1C385F}" destId="{BE68B6DD-6CE6-7D4F-85BA-5B85965B4D8F}" srcOrd="1" destOrd="0" presId="urn:microsoft.com/office/officeart/2005/8/layout/pList2"/>
    <dgm:cxn modelId="{19D34256-4340-E447-B50F-9CA614625336}" type="presParOf" srcId="{BE68B6DD-6CE6-7D4F-85BA-5B85965B4D8F}" destId="{56E3AD9F-03EB-824C-AC6D-CB9E8BB79CDB}" srcOrd="0" destOrd="0" presId="urn:microsoft.com/office/officeart/2005/8/layout/pList2"/>
    <dgm:cxn modelId="{8B6E59C7-729B-6244-9E7F-23084F7250E1}" type="presParOf" srcId="{56E3AD9F-03EB-824C-AC6D-CB9E8BB79CDB}" destId="{6F8238F7-C324-BE43-B16D-15874E3352F8}" srcOrd="0" destOrd="0" presId="urn:microsoft.com/office/officeart/2005/8/layout/pList2"/>
    <dgm:cxn modelId="{DBDC3257-50EB-134C-9F71-C25649C4B874}" type="presParOf" srcId="{56E3AD9F-03EB-824C-AC6D-CB9E8BB79CDB}" destId="{AAD3670A-07F6-FE47-AAA1-13FE0BB0DC7A}" srcOrd="1" destOrd="0" presId="urn:microsoft.com/office/officeart/2005/8/layout/pList2"/>
    <dgm:cxn modelId="{6CD56E6A-9DD2-4E4E-8AFF-E2AC621743DA}" type="presParOf" srcId="{56E3AD9F-03EB-824C-AC6D-CB9E8BB79CDB}" destId="{CB3F5D61-247A-3A41-92A9-C448E3A75117}" srcOrd="2" destOrd="0" presId="urn:microsoft.com/office/officeart/2005/8/layout/pList2"/>
    <dgm:cxn modelId="{94A67B39-8380-E243-9178-CA611BDC6647}" type="presParOf" srcId="{BE68B6DD-6CE6-7D4F-85BA-5B85965B4D8F}" destId="{32E781AA-A471-8943-AE99-4A19F6ADACE0}" srcOrd="1" destOrd="0" presId="urn:microsoft.com/office/officeart/2005/8/layout/pList2"/>
    <dgm:cxn modelId="{1B9CF151-A738-8547-A049-0CD1407F928F}" type="presParOf" srcId="{BE68B6DD-6CE6-7D4F-85BA-5B85965B4D8F}" destId="{1DDC1C23-9750-9E42-8C8F-F3ADF901B933}" srcOrd="2" destOrd="0" presId="urn:microsoft.com/office/officeart/2005/8/layout/pList2"/>
    <dgm:cxn modelId="{F505695A-6BED-4C48-A20C-CA28C6F8BAF3}" type="presParOf" srcId="{1DDC1C23-9750-9E42-8C8F-F3ADF901B933}" destId="{2C73B3F4-3E47-8443-ACFA-B3FD49275648}" srcOrd="0" destOrd="0" presId="urn:microsoft.com/office/officeart/2005/8/layout/pList2"/>
    <dgm:cxn modelId="{CAA052DA-2CE8-ED40-8773-631438965FB1}" type="presParOf" srcId="{1DDC1C23-9750-9E42-8C8F-F3ADF901B933}" destId="{03859D81-6EB6-D24C-BFFD-52C605FB21B4}" srcOrd="1" destOrd="0" presId="urn:microsoft.com/office/officeart/2005/8/layout/pList2"/>
    <dgm:cxn modelId="{3F9B0E6E-5543-0546-9B91-3B572F0285E2}" type="presParOf" srcId="{1DDC1C23-9750-9E42-8C8F-F3ADF901B933}" destId="{8715F20C-81BD-D84D-893D-D871E525E353}" srcOrd="2" destOrd="0" presId="urn:microsoft.com/office/officeart/2005/8/layout/pList2"/>
    <dgm:cxn modelId="{F28751E1-9EED-914A-8178-9281820A9586}" type="presParOf" srcId="{BE68B6DD-6CE6-7D4F-85BA-5B85965B4D8F}" destId="{B9208CBD-2278-5748-9695-36CA41488A42}" srcOrd="3" destOrd="0" presId="urn:microsoft.com/office/officeart/2005/8/layout/pList2"/>
    <dgm:cxn modelId="{4BFED91E-7AAF-D444-AFB3-26B298C9B708}" type="presParOf" srcId="{BE68B6DD-6CE6-7D4F-85BA-5B85965B4D8F}" destId="{C5E79129-D88C-0945-BA04-AA2F3835D2C6}" srcOrd="4" destOrd="0" presId="urn:microsoft.com/office/officeart/2005/8/layout/pList2"/>
    <dgm:cxn modelId="{B532C116-8E71-7B42-A488-4974867A589C}" type="presParOf" srcId="{C5E79129-D88C-0945-BA04-AA2F3835D2C6}" destId="{7F5551DC-C2E3-F740-9DFB-F067C4D00461}" srcOrd="0" destOrd="0" presId="urn:microsoft.com/office/officeart/2005/8/layout/pList2"/>
    <dgm:cxn modelId="{C947DF42-860E-FC4E-A1EE-157D69CCA298}" type="presParOf" srcId="{C5E79129-D88C-0945-BA04-AA2F3835D2C6}" destId="{9415E525-A42B-0E45-BE89-AAD7CDD5F53B}" srcOrd="1" destOrd="0" presId="urn:microsoft.com/office/officeart/2005/8/layout/pList2"/>
    <dgm:cxn modelId="{7627E2D8-11F1-1241-B4FC-112741044520}" type="presParOf" srcId="{C5E79129-D88C-0945-BA04-AA2F3835D2C6}" destId="{0747623C-7554-E14F-A5AE-A169A2171817}" srcOrd="2" destOrd="0" presId="urn:microsoft.com/office/officeart/2005/8/layout/pList2"/>
    <dgm:cxn modelId="{873D3B57-574D-7E42-B169-F7194746A81C}" type="presParOf" srcId="{BE68B6DD-6CE6-7D4F-85BA-5B85965B4D8F}" destId="{321A082A-6D54-2440-87B9-8C17DA3133C7}" srcOrd="5" destOrd="0" presId="urn:microsoft.com/office/officeart/2005/8/layout/pList2"/>
    <dgm:cxn modelId="{8472C2C0-0585-BF48-8FA1-0F1893421C5A}" type="presParOf" srcId="{BE68B6DD-6CE6-7D4F-85BA-5B85965B4D8F}" destId="{698A57F8-DC65-E949-BC51-55DFF1543B21}" srcOrd="6" destOrd="0" presId="urn:microsoft.com/office/officeart/2005/8/layout/pList2"/>
    <dgm:cxn modelId="{2FFED4D3-BFCD-6645-B153-1CC5201E5500}" type="presParOf" srcId="{698A57F8-DC65-E949-BC51-55DFF1543B21}" destId="{CB13FBB0-1424-3A4F-B75C-5D6A93B65856}" srcOrd="0" destOrd="0" presId="urn:microsoft.com/office/officeart/2005/8/layout/pList2"/>
    <dgm:cxn modelId="{2D978C40-CB5E-3D43-BE99-B63A17A4D2A8}" type="presParOf" srcId="{698A57F8-DC65-E949-BC51-55DFF1543B21}" destId="{C834CFE4-79BE-5A44-8C2F-98AE382857D2}" srcOrd="1" destOrd="0" presId="urn:microsoft.com/office/officeart/2005/8/layout/pList2"/>
    <dgm:cxn modelId="{909682BC-26FE-8844-AAF3-D2650628F913}" type="presParOf" srcId="{698A57F8-DC65-E949-BC51-55DFF1543B21}" destId="{F9469B88-2973-B84E-838E-4E02E3D2DDE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38BF0-D0B4-0247-B5B7-88E5FBBBDEDA}">
      <dsp:nvSpPr>
        <dsp:cNvPr id="0" name=""/>
        <dsp:cNvSpPr/>
      </dsp:nvSpPr>
      <dsp:spPr>
        <a:xfrm>
          <a:off x="0" y="0"/>
          <a:ext cx="6820429" cy="1887646"/>
        </a:xfrm>
        <a:prstGeom prst="roundRect">
          <a:avLst>
            <a:gd name="adj" fmla="val 10000"/>
          </a:avLst>
        </a:prstGeom>
        <a:solidFill>
          <a:srgbClr val="9999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F5D61-247A-3A41-92A9-C448E3A75117}">
      <dsp:nvSpPr>
        <dsp:cNvPr id="0" name=""/>
        <dsp:cNvSpPr/>
      </dsp:nvSpPr>
      <dsp:spPr>
        <a:xfrm>
          <a:off x="206491" y="251686"/>
          <a:ext cx="1490103" cy="13842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alphaModFix/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8238F7-C324-BE43-B16D-15874E3352F8}">
      <dsp:nvSpPr>
        <dsp:cNvPr id="0" name=""/>
        <dsp:cNvSpPr/>
      </dsp:nvSpPr>
      <dsp:spPr>
        <a:xfrm rot="10800000">
          <a:off x="206491" y="1887646"/>
          <a:ext cx="1490103" cy="2307123"/>
        </a:xfrm>
        <a:prstGeom prst="round2SameRect">
          <a:avLst>
            <a:gd name="adj1" fmla="val 10500"/>
            <a:gd name="adj2" fmla="val 0"/>
          </a:avLst>
        </a:prstGeom>
        <a:solidFill>
          <a:srgbClr val="660066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Send an email </a:t>
          </a:r>
          <a:endParaRPr lang="es-ES_tradnl" sz="1700" kern="1200" dirty="0"/>
        </a:p>
      </dsp:txBody>
      <dsp:txXfrm rot="10800000">
        <a:off x="252317" y="1887646"/>
        <a:ext cx="1398451" cy="2261297"/>
      </dsp:txXfrm>
    </dsp:sp>
    <dsp:sp modelId="{8715F20C-81BD-D84D-893D-D871E525E353}">
      <dsp:nvSpPr>
        <dsp:cNvPr id="0" name=""/>
        <dsp:cNvSpPr/>
      </dsp:nvSpPr>
      <dsp:spPr>
        <a:xfrm>
          <a:off x="1845605" y="251686"/>
          <a:ext cx="1490103" cy="13842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73B3F4-3E47-8443-ACFA-B3FD49275648}">
      <dsp:nvSpPr>
        <dsp:cNvPr id="0" name=""/>
        <dsp:cNvSpPr/>
      </dsp:nvSpPr>
      <dsp:spPr>
        <a:xfrm rot="10800000">
          <a:off x="1845605" y="1887646"/>
          <a:ext cx="1490103" cy="2307123"/>
        </a:xfrm>
        <a:prstGeom prst="round2SameRect">
          <a:avLst>
            <a:gd name="adj1" fmla="val 10500"/>
            <a:gd name="adj2" fmla="val 0"/>
          </a:avLst>
        </a:prstGeom>
        <a:solidFill>
          <a:srgbClr val="660033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Send second email with the link of the survey </a:t>
          </a:r>
          <a:endParaRPr lang="es-ES_tradnl" sz="1700" kern="1200" dirty="0"/>
        </a:p>
      </dsp:txBody>
      <dsp:txXfrm rot="10800000">
        <a:off x="1891431" y="1887646"/>
        <a:ext cx="1398451" cy="2261297"/>
      </dsp:txXfrm>
    </dsp:sp>
    <dsp:sp modelId="{0747623C-7554-E14F-A5AE-A169A2171817}">
      <dsp:nvSpPr>
        <dsp:cNvPr id="0" name=""/>
        <dsp:cNvSpPr/>
      </dsp:nvSpPr>
      <dsp:spPr>
        <a:xfrm>
          <a:off x="3484719" y="251686"/>
          <a:ext cx="1490103" cy="13842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5551DC-C2E3-F740-9DFB-F067C4D00461}">
      <dsp:nvSpPr>
        <dsp:cNvPr id="0" name=""/>
        <dsp:cNvSpPr/>
      </dsp:nvSpPr>
      <dsp:spPr>
        <a:xfrm rot="10800000">
          <a:off x="3484719" y="1887646"/>
          <a:ext cx="1490103" cy="2307123"/>
        </a:xfrm>
        <a:prstGeom prst="round2SameRect">
          <a:avLst>
            <a:gd name="adj1" fmla="val 10500"/>
            <a:gd name="adj2" fmla="val 0"/>
          </a:avLst>
        </a:prstGeom>
        <a:solidFill>
          <a:srgbClr val="330066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Collection of information </a:t>
          </a:r>
          <a:endParaRPr lang="es-ES_tradnl" sz="1700" kern="1200" dirty="0"/>
        </a:p>
      </dsp:txBody>
      <dsp:txXfrm rot="10800000">
        <a:off x="3530545" y="1887646"/>
        <a:ext cx="1398451" cy="2261297"/>
      </dsp:txXfrm>
    </dsp:sp>
    <dsp:sp modelId="{F9469B88-2973-B84E-838E-4E02E3D2DDEA}">
      <dsp:nvSpPr>
        <dsp:cNvPr id="0" name=""/>
        <dsp:cNvSpPr/>
      </dsp:nvSpPr>
      <dsp:spPr>
        <a:xfrm>
          <a:off x="5123833" y="251686"/>
          <a:ext cx="1490103" cy="13842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13FBB0-1424-3A4F-B75C-5D6A93B65856}">
      <dsp:nvSpPr>
        <dsp:cNvPr id="0" name=""/>
        <dsp:cNvSpPr/>
      </dsp:nvSpPr>
      <dsp:spPr>
        <a:xfrm rot="10800000">
          <a:off x="5123833" y="1887646"/>
          <a:ext cx="1490103" cy="2307123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analysis and preparation of final report</a:t>
          </a:r>
          <a:endParaRPr lang="es-ES_tradnl" sz="1700" kern="1200" dirty="0"/>
        </a:p>
      </dsp:txBody>
      <dsp:txXfrm rot="10800000">
        <a:off x="5169659" y="1887646"/>
        <a:ext cx="1398451" cy="226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E68E-9F65-B944-A747-E4AD5F6DED41}" type="datetimeFigureOut">
              <a:rPr lang="es-ES" smtClean="0"/>
              <a:t>27/1/20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9B58B-28D9-4342-A7D5-B0AF6681472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558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622B-A408-034E-8F11-707058E24B6B}" type="datetimeFigureOut">
              <a:rPr lang="es-ES" smtClean="0"/>
              <a:t>27/1/20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58FF-A974-5E47-8DA4-3DA5BF471A6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753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8FF-A974-5E47-8DA4-3DA5BF471A6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543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8FF-A974-5E47-8DA4-3DA5BF471A6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277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Estudio</a:t>
            </a:r>
            <a:r>
              <a:rPr lang="es-ES_tradnl" baseline="0" dirty="0"/>
              <a:t> cuantitativo a </a:t>
            </a:r>
            <a:r>
              <a:rPr lang="es-ES_tradnl" baseline="0" dirty="0" err="1"/>
              <a:t>traves</a:t>
            </a:r>
            <a:r>
              <a:rPr lang="es-ES_tradnl" baseline="0" dirty="0"/>
              <a:t> de una encuesta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8FF-A974-5E47-8DA4-3DA5BF471A6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527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1.- </a:t>
            </a:r>
            <a:r>
              <a:rPr lang="en-GB" sz="1200" dirty="0"/>
              <a:t>To confirm communication and disposition of the participant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2.-</a:t>
            </a:r>
            <a:r>
              <a:rPr lang="en-US" sz="1200" dirty="0"/>
              <a:t>General recommendations to respond it.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8FF-A974-5E47-8DA4-3DA5BF471A6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893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0"/>
              <a:buChar char="ü"/>
            </a:pPr>
            <a:r>
              <a:rPr lang="en-US" sz="1200" dirty="0" err="1">
                <a:solidFill>
                  <a:srgbClr val="0D0D0D"/>
                </a:solidFill>
              </a:rPr>
              <a:t>LaB</a:t>
            </a:r>
            <a:r>
              <a:rPr lang="en-US" sz="1200" dirty="0">
                <a:solidFill>
                  <a:srgbClr val="0D0D0D"/>
                </a:solidFill>
              </a:rPr>
              <a:t> helped participants </a:t>
            </a:r>
            <a:r>
              <a:rPr lang="en-US" sz="1200" u="sng" dirty="0">
                <a:solidFill>
                  <a:srgbClr val="0D0D0D"/>
                </a:solidFill>
              </a:rPr>
              <a:t>increase </a:t>
            </a:r>
            <a:r>
              <a:rPr lang="en-US" sz="1200" u="sng" dirty="0" err="1">
                <a:solidFill>
                  <a:srgbClr val="0D0D0D"/>
                </a:solidFill>
              </a:rPr>
              <a:t>binational</a:t>
            </a:r>
            <a:r>
              <a:rPr lang="en-US" sz="1200" u="sng" dirty="0">
                <a:solidFill>
                  <a:srgbClr val="0D0D0D"/>
                </a:solidFill>
              </a:rPr>
              <a:t> relations</a:t>
            </a:r>
            <a:r>
              <a:rPr lang="en-US" sz="1200" dirty="0">
                <a:solidFill>
                  <a:srgbClr val="0D0D0D"/>
                </a:solidFill>
              </a:rPr>
              <a:t> and joint efforts.</a:t>
            </a:r>
          </a:p>
          <a:p>
            <a:pPr marL="457200" indent="-457200">
              <a:buFont typeface="Wingdings" charset="0"/>
              <a:buChar char="ü"/>
            </a:pPr>
            <a:r>
              <a:rPr lang="en-US" sz="1200" dirty="0" err="1">
                <a:solidFill>
                  <a:srgbClr val="0D0D0D"/>
                </a:solidFill>
              </a:rPr>
              <a:t>LaB</a:t>
            </a:r>
            <a:r>
              <a:rPr lang="en-US" sz="1200" dirty="0">
                <a:solidFill>
                  <a:srgbClr val="0D0D0D"/>
                </a:solidFill>
              </a:rPr>
              <a:t> </a:t>
            </a:r>
            <a:r>
              <a:rPr lang="en-US" sz="1200" u="sng" dirty="0">
                <a:solidFill>
                  <a:srgbClr val="0D0D0D"/>
                </a:solidFill>
              </a:rPr>
              <a:t>increased</a:t>
            </a:r>
            <a:r>
              <a:rPr lang="en-US" sz="1200" dirty="0">
                <a:solidFill>
                  <a:srgbClr val="0D0D0D"/>
                </a:solidFill>
              </a:rPr>
              <a:t> the participants</a:t>
            </a:r>
            <a:r>
              <a:rPr lang="en-US" sz="1200" dirty="0">
                <a:solidFill>
                  <a:srgbClr val="0D0D0D"/>
                </a:solidFill>
                <a:cs typeface="Arial" charset="0"/>
              </a:rPr>
              <a:t>’</a:t>
            </a:r>
            <a:r>
              <a:rPr lang="en-US" altLang="ja-JP" sz="1200" dirty="0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ja-JP" sz="1200" u="sng" dirty="0">
                <a:solidFill>
                  <a:srgbClr val="0D0D0D"/>
                </a:solidFill>
                <a:cs typeface="Arial" charset="0"/>
              </a:rPr>
              <a:t>interest in public health on the Border</a:t>
            </a:r>
            <a:r>
              <a:rPr lang="en-US" altLang="ja-JP" sz="1200" dirty="0">
                <a:solidFill>
                  <a:srgbClr val="0D0D0D"/>
                </a:solidFill>
                <a:cs typeface="Arial" charset="0"/>
              </a:rPr>
              <a:t>.</a:t>
            </a:r>
          </a:p>
          <a:p>
            <a:pPr marL="457200" indent="-457200">
              <a:buFont typeface="Wingdings" charset="0"/>
              <a:buChar char="ü"/>
            </a:pPr>
            <a:r>
              <a:rPr lang="en-US" sz="1200" dirty="0" err="1">
                <a:solidFill>
                  <a:srgbClr val="0D0D0D"/>
                </a:solidFill>
                <a:cs typeface="Arial" charset="0"/>
              </a:rPr>
              <a:t>LaB</a:t>
            </a:r>
            <a:r>
              <a:rPr lang="en-US" sz="1200" dirty="0">
                <a:solidFill>
                  <a:srgbClr val="0D0D0D"/>
                </a:solidFill>
                <a:cs typeface="Arial" charset="0"/>
              </a:rPr>
              <a:t> increased participants’</a:t>
            </a:r>
            <a:r>
              <a:rPr lang="en-US" altLang="ja-JP" sz="1200" dirty="0">
                <a:solidFill>
                  <a:srgbClr val="0D0D0D"/>
                </a:solidFill>
                <a:cs typeface="Arial" charset="0"/>
              </a:rPr>
              <a:t> </a:t>
            </a:r>
            <a:r>
              <a:rPr lang="en-US" altLang="ja-JP" sz="1200" u="sng" dirty="0">
                <a:solidFill>
                  <a:srgbClr val="0D0D0D"/>
                </a:solidFill>
                <a:cs typeface="Arial" charset="0"/>
              </a:rPr>
              <a:t>personal skills for team working</a:t>
            </a:r>
            <a:r>
              <a:rPr lang="en-US" altLang="ja-JP" sz="1200" dirty="0">
                <a:solidFill>
                  <a:srgbClr val="0D0D0D"/>
                </a:solidFill>
                <a:cs typeface="Arial" charset="0"/>
              </a:rPr>
              <a:t>, customer service, and professional self confidence.</a:t>
            </a:r>
          </a:p>
          <a:p>
            <a:pPr marL="457200" indent="-457200">
              <a:buFont typeface="Wingdings" charset="0"/>
              <a:buChar char="ü"/>
            </a:pPr>
            <a:r>
              <a:rPr lang="en-US" sz="1200" dirty="0" err="1">
                <a:solidFill>
                  <a:srgbClr val="0D0D0D"/>
                </a:solidFill>
                <a:cs typeface="Arial" charset="0"/>
              </a:rPr>
              <a:t>LaB</a:t>
            </a:r>
            <a:r>
              <a:rPr lang="en-US" sz="1200" dirty="0">
                <a:solidFill>
                  <a:srgbClr val="0D0D0D"/>
                </a:solidFill>
                <a:cs typeface="Arial" charset="0"/>
              </a:rPr>
              <a:t> content was professionally excellent, but inapplicable to their job.</a:t>
            </a:r>
            <a:endParaRPr lang="es-ES_tradnl" sz="1200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58FF-A974-5E47-8DA4-3DA5BF471A64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72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 eaLnBrk="1" latinLnBrk="0" hangingPunct="1"/>
            <a:fld id="{0F8C17F7-6B4B-7845-8332-84C2FE266E48}" type="datetime1">
              <a:rPr lang="es-MX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8D67-A000-6240-8066-CD605382AB1F}" type="datetime1">
              <a:rPr lang="es-MX" smtClean="0"/>
              <a:t>27/01/20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9DA5-7F7A-DA4B-A62F-438D6E1AF650}" type="datetime1">
              <a:rPr lang="es-MX" smtClean="0"/>
              <a:t>27/01/20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D1C-44B4-754E-A1F8-A2D85E4A5E50}" type="datetime1">
              <a:rPr lang="es-MX" smtClean="0"/>
              <a:t>27/01/20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0A44-3F5F-034E-B011-CEF9ACB56248}" type="datetime1">
              <a:rPr lang="es-MX" smtClean="0"/>
              <a:t>27/01/20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90D-1899-2143-B92D-244EC597FE3D}" type="datetime1">
              <a:rPr lang="es-MX" smtClean="0"/>
              <a:t>27/01/20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58F-1987-B945-9C15-2591653B4564}" type="datetime1">
              <a:rPr lang="es-MX" smtClean="0"/>
              <a:t>27/01/20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DBD224B-901E-4341-ACB1-8078409F631F}" type="datetime1">
              <a:rPr lang="es-MX" smtClean="0"/>
              <a:t>27/01/20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s-ES_tradnl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F176F0-93DA-0C4C-846A-A2E1A00E4F3E}" type="datetime1">
              <a:rPr lang="es-MX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C735-2414-0E48-861E-D77E9CECA006}" type="datetime1">
              <a:rPr lang="es-MX" smtClean="0"/>
              <a:t>27/01/20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CF31-28B8-7446-89F5-0D0C8FB6A081}" type="datetime1">
              <a:rPr lang="es-MX" smtClean="0"/>
              <a:t>27/01/20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7861-2030-DB46-98C4-BD8939A1401C}" type="datetime1">
              <a:rPr lang="es-MX" smtClean="0"/>
              <a:t>27/01/20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06D0-2303-604A-BC6B-3996EB0D5554}" type="datetime1">
              <a:rPr lang="es-MX" smtClean="0"/>
              <a:t>27/01/20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6A5B-6E3F-0640-B0D0-D0C9D41FDCA0}" type="datetime1">
              <a:rPr lang="es-MX" smtClean="0"/>
              <a:t>27/01/20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17D491E-E65A-E241-8A44-62F7378BF6FA}" type="datetime1">
              <a:rPr lang="es-MX" smtClean="0"/>
              <a:t>27/01/20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16BCD7-AC14-0745-A9F6-FD9F331DAF7C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aze.com/@ALORCTWQ/HABILIDADES-DE-TRABAJO-EN-EQUIP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onadeninos.com/analisis-mercad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rtification.acsm.org/blog/2013/may/interprofessional-competencies-in-healthcare-four-core-domai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delivery.com/blog/email-communication/is-there-a-best-time-to-send-an-email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://www.tsncommunications.com/data-analysis-for-communications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creativemobilebusinessapps.com.au/mobile-forms-a-better-way-to-collect-information-businesses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qualtrics.com/blo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24931" y="5215467"/>
            <a:ext cx="8109482" cy="1249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450871"/>
            <a:ext cx="8228013" cy="1544108"/>
          </a:xfrm>
        </p:spPr>
        <p:txBody>
          <a:bodyPr/>
          <a:lstStyle/>
          <a:p>
            <a:r>
              <a:rPr lang="en-US" sz="4800" dirty="0"/>
              <a:t>Leaders across Borders: An evaluation for improvement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199" y="2130443"/>
            <a:ext cx="8228013" cy="2370650"/>
          </a:xfrm>
        </p:spPr>
        <p:txBody>
          <a:bodyPr>
            <a:normAutofit/>
          </a:bodyPr>
          <a:lstStyle/>
          <a:p>
            <a:r>
              <a:rPr lang="es-ES_tradnl" sz="2100" b="1" dirty="0"/>
              <a:t>María Julia Mojardin López</a:t>
            </a:r>
          </a:p>
          <a:p>
            <a:pPr>
              <a:lnSpc>
                <a:spcPct val="80000"/>
              </a:lnSpc>
            </a:pPr>
            <a:r>
              <a:rPr lang="es-ES_tradnl" sz="1800" dirty="0"/>
              <a:t>Facultad de Medicina</a:t>
            </a:r>
          </a:p>
          <a:p>
            <a:pPr>
              <a:lnSpc>
                <a:spcPct val="80000"/>
              </a:lnSpc>
            </a:pPr>
            <a:r>
              <a:rPr lang="es-ES_tradnl" sz="1800" dirty="0"/>
              <a:t>Universidad Autonoma de Sinaloa  </a:t>
            </a:r>
          </a:p>
          <a:p>
            <a:endParaRPr lang="es-ES_tradnl" sz="1800" dirty="0"/>
          </a:p>
          <a:p>
            <a:r>
              <a:rPr lang="es-ES_tradnl" sz="2100" b="1" dirty="0"/>
              <a:t>Dra. Cecilia Rosales </a:t>
            </a:r>
          </a:p>
          <a:p>
            <a:pPr>
              <a:lnSpc>
                <a:spcPct val="80000"/>
              </a:lnSpc>
            </a:pPr>
            <a:r>
              <a:rPr lang="es-ES_tradnl" sz="1800" dirty="0" err="1"/>
              <a:t>Mel</a:t>
            </a:r>
            <a:r>
              <a:rPr lang="es-ES_tradnl" sz="1800" dirty="0"/>
              <a:t> &amp; Enid </a:t>
            </a:r>
            <a:r>
              <a:rPr lang="es-ES_tradnl" sz="1800" dirty="0" err="1"/>
              <a:t>Zuckerman</a:t>
            </a:r>
            <a:r>
              <a:rPr lang="es-ES_tradnl" sz="1800" dirty="0"/>
              <a:t> </a:t>
            </a:r>
            <a:r>
              <a:rPr lang="es-ES_tradnl" sz="1800" dirty="0" err="1"/>
              <a:t>College</a:t>
            </a:r>
            <a:r>
              <a:rPr lang="es-ES_tradnl" sz="1800" dirty="0"/>
              <a:t> of </a:t>
            </a:r>
            <a:r>
              <a:rPr lang="es-ES_tradnl" sz="1800" dirty="0" err="1"/>
              <a:t>Public</a:t>
            </a:r>
            <a:r>
              <a:rPr lang="es-ES_tradnl" sz="1800" dirty="0"/>
              <a:t> </a:t>
            </a:r>
            <a:r>
              <a:rPr lang="es-ES_tradnl" sz="1800" dirty="0" err="1"/>
              <a:t>Health</a:t>
            </a:r>
            <a:r>
              <a:rPr lang="es-ES_tradnl" sz="1800" dirty="0"/>
              <a:t>; </a:t>
            </a:r>
          </a:p>
          <a:p>
            <a:pPr>
              <a:lnSpc>
                <a:spcPct val="80000"/>
              </a:lnSpc>
            </a:pPr>
            <a:r>
              <a:rPr lang="es-ES_tradnl" sz="1800" dirty="0"/>
              <a:t>Medical and </a:t>
            </a:r>
            <a:r>
              <a:rPr lang="es-ES_tradnl" sz="1800" dirty="0" err="1"/>
              <a:t>Allied</a:t>
            </a:r>
            <a:r>
              <a:rPr lang="es-ES_tradnl" sz="1800" dirty="0"/>
              <a:t> </a:t>
            </a:r>
            <a:r>
              <a:rPr lang="es-ES_tradnl" sz="1800" dirty="0" err="1"/>
              <a:t>Health</a:t>
            </a:r>
            <a:r>
              <a:rPr lang="es-ES_tradnl" sz="1800" dirty="0"/>
              <a:t> </a:t>
            </a:r>
            <a:r>
              <a:rPr lang="es-ES_tradnl" sz="1800" dirty="0" err="1"/>
              <a:t>Sciences</a:t>
            </a:r>
            <a:r>
              <a:rPr lang="es-ES_tradnl" sz="1800" dirty="0"/>
              <a:t> </a:t>
            </a:r>
          </a:p>
          <a:p>
            <a:pPr>
              <a:lnSpc>
                <a:spcPct val="80000"/>
              </a:lnSpc>
            </a:pPr>
            <a:endParaRPr lang="es-ES_tradnl" sz="2100" b="1" dirty="0"/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30" y="5215467"/>
            <a:ext cx="2737409" cy="12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37" y="5215467"/>
            <a:ext cx="1130037" cy="12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8530" r="4430" b="12733"/>
          <a:stretch>
            <a:fillRect/>
          </a:stretch>
        </p:blipFill>
        <p:spPr bwMode="auto">
          <a:xfrm>
            <a:off x="4646372" y="5211562"/>
            <a:ext cx="2499188" cy="124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logo CS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86" y="5219371"/>
            <a:ext cx="1280898" cy="1249594"/>
          </a:xfrm>
          <a:prstGeom prst="rect">
            <a:avLst/>
          </a:prstGeom>
        </p:spPr>
      </p:pic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</a:t>
            </a:fld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6924991" y="6485898"/>
            <a:ext cx="170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07-2015 </a:t>
            </a:r>
          </a:p>
        </p:txBody>
      </p:sp>
    </p:spTree>
    <p:extLst>
      <p:ext uri="{BB962C8B-B14F-4D97-AF65-F5344CB8AC3E}">
        <p14:creationId xmlns:p14="http://schemas.microsoft.com/office/powerpoint/2010/main" val="22692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grafic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01336"/>
            <a:ext cx="8467724" cy="35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3333" y="4937574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92% mentioned that they acquired these skills form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LaB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and they will be useful in future endeavors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228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to improving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Emotional intelligence </a:t>
            </a:r>
          </a:p>
          <a:p>
            <a:r>
              <a:rPr lang="en-US" dirty="0"/>
              <a:t>Use of technology</a:t>
            </a:r>
          </a:p>
          <a:p>
            <a:r>
              <a:rPr lang="en-US" dirty="0"/>
              <a:t>Learn more about health system as well as social support  </a:t>
            </a:r>
          </a:p>
          <a:p>
            <a:r>
              <a:rPr lang="en-US" dirty="0"/>
              <a:t>How to develop public polices about </a:t>
            </a:r>
            <a:r>
              <a:rPr lang="en-US" dirty="0" err="1"/>
              <a:t>binational</a:t>
            </a:r>
            <a:r>
              <a:rPr lang="en-US" dirty="0"/>
              <a:t> health needs</a:t>
            </a:r>
          </a:p>
          <a:p>
            <a:r>
              <a:rPr lang="en-US" dirty="0"/>
              <a:t>Decision making</a:t>
            </a:r>
          </a:p>
          <a:p>
            <a:r>
              <a:rPr lang="en-US" dirty="0"/>
              <a:t>Epidemiology problems on the border </a:t>
            </a:r>
          </a:p>
          <a:p>
            <a:r>
              <a:rPr lang="en-US" dirty="0"/>
              <a:t>How to prepare projects to attack different health needs in the region.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809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6400" y="1953611"/>
            <a:ext cx="8280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Leaders Across Borders had success in many areas: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>
              <a:buFontTx/>
              <a:buAutoNum type="alphaLcParenR"/>
            </a:pPr>
            <a:r>
              <a:rPr lang="en-US" sz="2400" dirty="0" err="1">
                <a:solidFill>
                  <a:srgbClr val="000000"/>
                </a:solidFill>
              </a:rPr>
              <a:t>LaB</a:t>
            </a:r>
            <a:r>
              <a:rPr lang="en-US" sz="2400" dirty="0">
                <a:solidFill>
                  <a:srgbClr val="000000"/>
                </a:solidFill>
              </a:rPr>
              <a:t> helped develop professional and personal skills,</a:t>
            </a:r>
          </a:p>
          <a:p>
            <a:pPr>
              <a:buFontTx/>
              <a:buAutoNum type="alphaLcParenR"/>
            </a:pPr>
            <a:r>
              <a:rPr lang="en-US" sz="2400" dirty="0">
                <a:solidFill>
                  <a:srgbClr val="000000"/>
                </a:solidFill>
              </a:rPr>
              <a:t>Increased awareness and understanding of health needs in the geographic area, </a:t>
            </a:r>
          </a:p>
          <a:p>
            <a:pPr>
              <a:buFontTx/>
              <a:buAutoNum type="alphaLcParenR"/>
            </a:pPr>
            <a:r>
              <a:rPr lang="en-US" sz="2400" dirty="0">
                <a:solidFill>
                  <a:srgbClr val="000000"/>
                </a:solidFill>
              </a:rPr>
              <a:t>Promoted intervention and policy alternatives across the Border, </a:t>
            </a:r>
          </a:p>
          <a:p>
            <a:pPr>
              <a:buFontTx/>
              <a:buAutoNum type="alphaLcParenR"/>
            </a:pPr>
            <a:r>
              <a:rPr lang="en-US" sz="2400" dirty="0">
                <a:solidFill>
                  <a:srgbClr val="000000"/>
                </a:solidFill>
              </a:rPr>
              <a:t>Facilitated communication and joint efforts on common health and policy challenges.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910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Aknowledgments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1727201"/>
            <a:ext cx="7345363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This research was made thanks to the support of: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College of Public Health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United States-Mexico Border Health Commission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INAPI-Sinaloa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Facultad de Medicina, UAS, México.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Dr. Rogelio Zapata, Border Health Commission and  Dr. Eduardo González, COLEF </a:t>
            </a:r>
          </a:p>
          <a:p>
            <a:r>
              <a:rPr lang="es-MX" dirty="0">
                <a:solidFill>
                  <a:srgbClr val="000000"/>
                </a:solidFill>
                <a:latin typeface="Arial" charset="0"/>
                <a:cs typeface="Arial" charset="0"/>
              </a:rPr>
              <a:t>Family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85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2" y="1668676"/>
            <a:ext cx="7345363" cy="39319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D0D0D"/>
                </a:solidFill>
                <a:latin typeface="Arial" charset="0"/>
                <a:cs typeface="Arial" charset="0"/>
              </a:rPr>
              <a:t>Leaders Program Summary and Evaluation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D0D0D"/>
                </a:solidFill>
                <a:latin typeface="Arial" charset="0"/>
                <a:cs typeface="Arial" charset="0"/>
              </a:rPr>
              <a:t>Wright, K. (2000). Competency Development in Public Health Leadership. </a:t>
            </a:r>
            <a:r>
              <a:rPr lang="en-US" i="1" dirty="0">
                <a:solidFill>
                  <a:srgbClr val="0D0D0D"/>
                </a:solidFill>
                <a:latin typeface="Arial" charset="0"/>
                <a:cs typeface="Arial" charset="0"/>
              </a:rPr>
              <a:t>American Journal of Public Health</a:t>
            </a:r>
            <a:r>
              <a:rPr lang="en-US" dirty="0">
                <a:solidFill>
                  <a:srgbClr val="0D0D0D"/>
                </a:solidFill>
                <a:latin typeface="Arial" charset="0"/>
                <a:cs typeface="Arial" charset="0"/>
              </a:rPr>
              <a:t> </a:t>
            </a:r>
            <a:r>
              <a:rPr lang="en-US" i="1" dirty="0">
                <a:solidFill>
                  <a:srgbClr val="0D0D0D"/>
                </a:solidFill>
                <a:latin typeface="Arial" charset="0"/>
                <a:cs typeface="Arial" charset="0"/>
              </a:rPr>
              <a:t>, 9</a:t>
            </a:r>
            <a:r>
              <a:rPr lang="en-US" dirty="0">
                <a:solidFill>
                  <a:srgbClr val="0D0D0D"/>
                </a:solidFill>
                <a:latin typeface="Arial" charset="0"/>
                <a:cs typeface="Arial" charset="0"/>
              </a:rPr>
              <a:t> (8), 6.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29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Leaders across Borders?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468" y="1656490"/>
            <a:ext cx="5029199" cy="4351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An advanced workforce development program aiming to develop leadership skills in public health professionals in the US-Mexico Border Region.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Funded in 2010 by the </a:t>
            </a:r>
            <a:r>
              <a:rPr lang="en-US" sz="2200"/>
              <a:t>United States-Mexico </a:t>
            </a:r>
            <a:r>
              <a:rPr lang="en-US" sz="2200" dirty="0"/>
              <a:t>Border Health Commission (USMBHC).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curriculum was develop by the Mel and Enid Zuckerman COPH and the Mexican Section of the USMBHC.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8156"/>
          <a:stretch/>
        </p:blipFill>
        <p:spPr>
          <a:xfrm>
            <a:off x="5250653" y="2312893"/>
            <a:ext cx="3436147" cy="27432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2</a:t>
            </a:fld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5418666" y="4931601"/>
            <a:ext cx="35390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hlinkClick r:id="rId4"/>
              </a:rPr>
              <a:t>https://www.emaze.com/@ALORCTWQ/HABILIDADES-DE-TRABAJO-EN-EQUIPO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395949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Main Aims of </a:t>
            </a:r>
            <a:r>
              <a:rPr lang="en-US" sz="4000" dirty="0" err="1"/>
              <a:t>LaB</a:t>
            </a:r>
            <a:endParaRPr lang="en-US" sz="4000" dirty="0"/>
          </a:p>
        </p:txBody>
      </p:sp>
      <p:sp>
        <p:nvSpPr>
          <p:cNvPr id="4" name="Rectángulo 3"/>
          <p:cNvSpPr/>
          <p:nvPr/>
        </p:nvSpPr>
        <p:spPr>
          <a:xfrm>
            <a:off x="4116965" y="17543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To develop collaborative leadership and health diplomacy skills in health-institution administrators. </a:t>
            </a:r>
          </a:p>
          <a:p>
            <a:r>
              <a:rPr lang="en-US" sz="24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To produce a collective impact on reducing pervasive health disparities on the U.S.-Mexico border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To improve quality life among US-MEX residents</a:t>
            </a:r>
            <a:r>
              <a:rPr lang="es-ES_tradnl" sz="2400" dirty="0"/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9" y="2249762"/>
            <a:ext cx="3488267" cy="284293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3</a:t>
            </a:fld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270929" y="5092700"/>
            <a:ext cx="32342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hlinkClick r:id="rId4"/>
              </a:rPr>
              <a:t>http://zonadeninos.com/analisis-mercado/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331345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Learning objectives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5598" y="1748669"/>
            <a:ext cx="8365066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US" sz="2400" u="sng" dirty="0"/>
              <a:t>Sensitize participants on the health needs of the border </a:t>
            </a:r>
            <a:r>
              <a:rPr lang="en-US" sz="2400" dirty="0"/>
              <a:t>population to focus and prioritize actions in public health.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5597" y="2600185"/>
            <a:ext cx="8365067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US" sz="2400" u="sng" dirty="0"/>
              <a:t>Develop participants’ leadership skills </a:t>
            </a:r>
            <a:r>
              <a:rPr lang="en-US" sz="2400" dirty="0"/>
              <a:t>to improve the health situation along the US Mexico border communities.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2119" y="3502054"/>
            <a:ext cx="8328545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US" sz="2400" u="sng" dirty="0"/>
              <a:t>Strengthen and emphasize the importance of diplomacy </a:t>
            </a:r>
            <a:r>
              <a:rPr lang="en-US" sz="2400" dirty="0"/>
              <a:t>between the actors involved in </a:t>
            </a:r>
            <a:r>
              <a:rPr lang="en-US" sz="2400" dirty="0" err="1"/>
              <a:t>binational</a:t>
            </a:r>
            <a:r>
              <a:rPr lang="en-US" sz="2400" dirty="0"/>
              <a:t> health improvement.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5596" y="4704615"/>
            <a:ext cx="8365067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US" sz="2400" u="sng" dirty="0"/>
              <a:t>Develop team based and collaborative projects </a:t>
            </a:r>
            <a:r>
              <a:rPr lang="en-US" sz="2400" dirty="0"/>
              <a:t>to support and align with the BHC priorities.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2119" y="5617194"/>
            <a:ext cx="8328544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US" sz="2400" u="sng" dirty="0"/>
              <a:t>Integrate collaborative networks </a:t>
            </a:r>
            <a:r>
              <a:rPr lang="en-US" sz="2400" dirty="0"/>
              <a:t>among professionals to support </a:t>
            </a:r>
            <a:r>
              <a:rPr lang="en-US" sz="2400" dirty="0" err="1"/>
              <a:t>binational</a:t>
            </a:r>
            <a:r>
              <a:rPr lang="en-US" sz="2400" dirty="0"/>
              <a:t> leadership in public health.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52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881" y="244158"/>
            <a:ext cx="7543240" cy="1339850"/>
          </a:xfrm>
        </p:spPr>
        <p:txBody>
          <a:bodyPr>
            <a:normAutofit fontScale="90000"/>
          </a:bodyPr>
          <a:lstStyle/>
          <a:p>
            <a:r>
              <a:rPr lang="es-ES_tradnl" dirty="0" err="1"/>
              <a:t>LaB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</a:t>
            </a:r>
            <a:r>
              <a:rPr lang="es-ES_tradnl" dirty="0" err="1"/>
              <a:t>Four</a:t>
            </a:r>
            <a:r>
              <a:rPr lang="es-ES_tradnl" dirty="0"/>
              <a:t> </a:t>
            </a:r>
            <a:r>
              <a:rPr lang="es-ES_tradnl" dirty="0" err="1"/>
              <a:t>Generations</a:t>
            </a:r>
            <a:endParaRPr lang="es-ES_tradn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54761"/>
              </p:ext>
            </p:extLst>
          </p:nvPr>
        </p:nvGraphicFramePr>
        <p:xfrm>
          <a:off x="295847" y="1584008"/>
          <a:ext cx="4657152" cy="2255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2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dirty="0">
                          <a:solidFill>
                            <a:schemeClr val="bg1"/>
                          </a:solidFill>
                        </a:rPr>
                        <a:t>GENERATION</a:t>
                      </a: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200" dirty="0">
                          <a:solidFill>
                            <a:schemeClr val="bg1"/>
                          </a:solidFill>
                        </a:rPr>
                        <a:t>PARTICIPANTS</a:t>
                      </a:r>
                    </a:p>
                  </a:txBody>
                  <a:tcP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2010</a:t>
                      </a:r>
                    </a:p>
                  </a:txBody>
                  <a:tcPr>
                    <a:solidFill>
                      <a:srgbClr val="99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18</a:t>
                      </a:r>
                    </a:p>
                  </a:txBody>
                  <a:tcPr>
                    <a:solidFill>
                      <a:srgbClr val="99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2013</a:t>
                      </a:r>
                    </a:p>
                  </a:txBody>
                  <a:tcPr>
                    <a:solidFill>
                      <a:srgbClr val="9900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17</a:t>
                      </a:r>
                    </a:p>
                  </a:txBody>
                  <a:tcPr>
                    <a:solidFill>
                      <a:srgbClr val="9900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52851" y="4422598"/>
            <a:ext cx="3441968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dirty="0" err="1">
                <a:cs typeface="Courier"/>
              </a:rPr>
              <a:t>Phisicians</a:t>
            </a:r>
            <a:endParaRPr lang="es-ES_tradnl" sz="2400" dirty="0"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>
                <a:cs typeface="Courier"/>
              </a:rPr>
              <a:t>Nurses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 err="1">
                <a:cs typeface="Courier"/>
              </a:rPr>
              <a:t>Health</a:t>
            </a:r>
            <a:r>
              <a:rPr lang="es-ES_tradnl" sz="2400" dirty="0">
                <a:cs typeface="Courier"/>
              </a:rPr>
              <a:t> </a:t>
            </a:r>
            <a:r>
              <a:rPr lang="es-ES_tradnl" sz="2400" dirty="0" err="1">
                <a:cs typeface="Courier"/>
              </a:rPr>
              <a:t>Administrators</a:t>
            </a:r>
            <a:endParaRPr lang="es-ES_tradnl" sz="2400" dirty="0"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err="1">
                <a:cs typeface="Courier"/>
              </a:rPr>
              <a:t>Health</a:t>
            </a:r>
            <a:r>
              <a:rPr lang="es-ES_tradnl" sz="2400" dirty="0">
                <a:cs typeface="Courier"/>
              </a:rPr>
              <a:t> </a:t>
            </a:r>
            <a:r>
              <a:rPr lang="es-ES_tradnl" sz="2400" dirty="0" err="1">
                <a:cs typeface="Courier"/>
              </a:rPr>
              <a:t>promoters</a:t>
            </a:r>
            <a:endParaRPr lang="es-ES_tradnl" sz="2400" dirty="0">
              <a:cs typeface="Courie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162349"/>
            <a:ext cx="3928532" cy="325417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5</a:t>
            </a:fld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4809067" y="5412525"/>
            <a:ext cx="4250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hlinkClick r:id="rId3"/>
              </a:rPr>
              <a:t>http://certification.acsm.org/blog/2013/may/interprofessional-competencies-in-healthcare-four-core-domains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11944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LaB’s</a:t>
            </a:r>
            <a:r>
              <a:rPr lang="en-US" sz="4000" dirty="0"/>
              <a:t> Follow Up:</a:t>
            </a:r>
            <a:br>
              <a:rPr lang="en-US" sz="4000" dirty="0"/>
            </a:br>
            <a:r>
              <a:rPr lang="en-US" sz="4000" dirty="0"/>
              <a:t>What are we looking for?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900112" y="1879604"/>
            <a:ext cx="7345363" cy="3931920"/>
          </a:xfrm>
        </p:spPr>
        <p:txBody>
          <a:bodyPr>
            <a:normAutofit/>
          </a:bodyPr>
          <a:lstStyle/>
          <a:p>
            <a:r>
              <a:rPr lang="en-US" sz="3200" dirty="0"/>
              <a:t>General effects of the program</a:t>
            </a:r>
          </a:p>
          <a:p>
            <a:r>
              <a:rPr lang="en-US" sz="3200" dirty="0"/>
              <a:t>Specific benefits for participants</a:t>
            </a:r>
          </a:p>
          <a:p>
            <a:r>
              <a:rPr lang="en-US" sz="3200" dirty="0"/>
              <a:t>Significance of contents and dynamics of the program </a:t>
            </a:r>
          </a:p>
          <a:p>
            <a:r>
              <a:rPr lang="en-US" sz="3200" dirty="0"/>
              <a:t>Directions for improvement</a:t>
            </a:r>
            <a:endParaRPr lang="es-ES_tradnl" sz="3200" dirty="0"/>
          </a:p>
          <a:p>
            <a:endParaRPr lang="es-ES_tradnl" sz="3200" dirty="0"/>
          </a:p>
          <a:p>
            <a:endParaRPr lang="es-ES_tradnl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62000" y="2065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71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325" y="244158"/>
            <a:ext cx="8111617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we going to achieve that?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325" y="1677400"/>
            <a:ext cx="7977145" cy="16206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Population: 76 grads of the 4 </a:t>
            </a:r>
            <a:r>
              <a:rPr lang="en-US" sz="2800" dirty="0" err="1"/>
              <a:t>LaB</a:t>
            </a:r>
            <a:r>
              <a:rPr lang="en-US" sz="2800" dirty="0"/>
              <a:t> generations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Online Survey Administration (</a:t>
            </a:r>
            <a:r>
              <a:rPr lang="en-US" sz="2800" dirty="0" err="1"/>
              <a:t>Qualtrics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26 questions </a:t>
            </a:r>
            <a:endParaRPr lang="es-ES_tradnl" sz="2800" dirty="0"/>
          </a:p>
          <a:p>
            <a:endParaRPr lang="es-ES_tradnl" sz="28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469899" y="3776133"/>
            <a:ext cx="2510368" cy="2150535"/>
          </a:xfrm>
          <a:prstGeom prst="roundRect">
            <a:avLst/>
          </a:prstGeom>
          <a:solidFill>
            <a:srgbClr val="FF3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Demographic information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11" name="Hexágono 10"/>
          <p:cNvSpPr/>
          <p:nvPr/>
        </p:nvSpPr>
        <p:spPr>
          <a:xfrm>
            <a:off x="3263899" y="3776134"/>
            <a:ext cx="2730502" cy="2150534"/>
          </a:xfrm>
          <a:prstGeom prst="hexagon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General evaluation on contents, usefulness and professional/personal impact</a:t>
            </a:r>
            <a:endParaRPr lang="es-ES_tradnl" dirty="0">
              <a:solidFill>
                <a:srgbClr val="FFFFFF"/>
              </a:solidFill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197600" y="3776134"/>
            <a:ext cx="2504142" cy="2150534"/>
          </a:xfrm>
          <a:prstGeom prst="roundRect">
            <a:avLst/>
          </a:prstGeom>
          <a:solidFill>
            <a:srgbClr val="FF3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Suggestions to improve program implementation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222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survey will be administered? 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647579586"/>
              </p:ext>
            </p:extLst>
          </p:nvPr>
        </p:nvGraphicFramePr>
        <p:xfrm>
          <a:off x="1154113" y="1850430"/>
          <a:ext cx="6820429" cy="419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8</a:t>
            </a:fld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>
            <a:off x="1289577" y="6033184"/>
            <a:ext cx="167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000000"/>
                </a:solidFill>
                <a:hlinkClick r:id="rId8"/>
              </a:rPr>
              <a:t>http://www.govdelivery.com/blog/email-communication/is-there-a-best-time-to-send-an-email/</a:t>
            </a:r>
            <a:endParaRPr lang="es-ES_tradnl" sz="900" dirty="0">
              <a:solidFill>
                <a:srgbClr val="0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818867" y="6170996"/>
            <a:ext cx="185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rgbClr val="000000"/>
                </a:solidFill>
                <a:hlinkClick r:id="rId9"/>
              </a:rPr>
              <a:t>https://www.qualtrics.com/blog/</a:t>
            </a:r>
            <a:endParaRPr lang="es-ES_tradnl" sz="1000" dirty="0">
              <a:solidFill>
                <a:srgbClr val="00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73600" y="5713805"/>
            <a:ext cx="1490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hlinkClick r:id="rId10"/>
              </a:rPr>
              <a:t>http://creativemobilebusinessapps.com.au/mobile-forms-a-better-way-to-collect-information-businesses/</a:t>
            </a:r>
            <a:endParaRPr lang="es-ES_tradnl" sz="1000" dirty="0"/>
          </a:p>
        </p:txBody>
      </p:sp>
      <p:sp>
        <p:nvSpPr>
          <p:cNvPr id="19" name="Rectángulo 18"/>
          <p:cNvSpPr/>
          <p:nvPr/>
        </p:nvSpPr>
        <p:spPr>
          <a:xfrm>
            <a:off x="6163733" y="6001667"/>
            <a:ext cx="181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hlinkClick r:id="rId11"/>
              </a:rPr>
              <a:t>http://www.tsncommunications.com/data-analysis-for-communications/</a:t>
            </a: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128667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9176" y="229534"/>
            <a:ext cx="8725649" cy="1339850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3293" y="1950179"/>
            <a:ext cx="505310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65% of the participants are part of </a:t>
            </a:r>
            <a:r>
              <a:rPr lang="en-US" dirty="0" err="1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binational</a:t>
            </a: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 projects.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70% of graduates are supervising from 3 to 6 workers.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46% have been promoted or taken new leadership positions since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graduating</a:t>
            </a: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LaB</a:t>
            </a:r>
            <a:endParaRPr lang="es-ES_tradnl" dirty="0">
              <a:solidFill>
                <a:srgbClr val="0D0D0D"/>
              </a:solidFill>
            </a:endParaRPr>
          </a:p>
        </p:txBody>
      </p:sp>
      <p:graphicFrame>
        <p:nvGraphicFramePr>
          <p:cNvPr id="8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389156"/>
              </p:ext>
            </p:extLst>
          </p:nvPr>
        </p:nvGraphicFramePr>
        <p:xfrm>
          <a:off x="5626100" y="1718726"/>
          <a:ext cx="3060699" cy="22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r:id="rId3" imgW="7534033" imgH="5284795" progId="Excel.Chart.8">
                  <p:embed/>
                </p:oleObj>
              </mc:Choice>
              <mc:Fallback>
                <p:oleObj r:id="rId3" imgW="7534033" imgH="528479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718726"/>
                        <a:ext cx="3060699" cy="222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924457"/>
              </p:ext>
            </p:extLst>
          </p:nvPr>
        </p:nvGraphicFramePr>
        <p:xfrm>
          <a:off x="636493" y="3704092"/>
          <a:ext cx="3135407" cy="260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5" imgW="9265154" imgH="7375550" progId="Excel.Chart.8">
                  <p:embed/>
                </p:oleObj>
              </mc:Choice>
              <mc:Fallback>
                <p:oleObj r:id="rId5" imgW="9265154" imgH="73755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93" y="3704092"/>
                        <a:ext cx="3135407" cy="260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4140199" y="4170165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100% rated the program materials as very useful to their work.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LaB</a:t>
            </a: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 help them be better prepared and have a broader view on public and border health issues.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dirty="0" err="1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Binational</a:t>
            </a:r>
            <a:r>
              <a:rPr lang="en-US" dirty="0">
                <a:solidFill>
                  <a:srgbClr val="0D0D0D"/>
                </a:solidFill>
                <a:ea typeface="MS PGothic" panose="020B0600070205080204" pitchFamily="34" charset="-128"/>
                <a:cs typeface="Arial" pitchFamily="34" charset="0"/>
              </a:rPr>
              <a:t> collaboration was enhanced.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1200" y="1320800"/>
            <a:ext cx="3113152" cy="40011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2000" dirty="0" err="1"/>
              <a:t>Population</a:t>
            </a:r>
            <a:r>
              <a:rPr lang="es-ES_tradnl" sz="2000" dirty="0"/>
              <a:t>: 26 </a:t>
            </a:r>
            <a:r>
              <a:rPr lang="es-ES_tradnl" sz="2000" dirty="0" err="1"/>
              <a:t>participants</a:t>
            </a:r>
            <a:endParaRPr lang="es-ES_tradnl" sz="2000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BCD7-AC14-0745-A9F6-FD9F331DAF7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7928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5334</TotalTime>
  <Words>757</Words>
  <Application>Microsoft Macintosh PowerPoint</Application>
  <PresentationFormat>On-screen Show (4:3)</PresentationFormat>
  <Paragraphs>125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Brush Script MT</vt:lpstr>
      <vt:lpstr>MS PGothic</vt:lpstr>
      <vt:lpstr>MS PGothic</vt:lpstr>
      <vt:lpstr>Arial</vt:lpstr>
      <vt:lpstr>Calibri</vt:lpstr>
      <vt:lpstr>Calisto MT</vt:lpstr>
      <vt:lpstr>Courier</vt:lpstr>
      <vt:lpstr>Wingdings</vt:lpstr>
      <vt:lpstr>Capital</vt:lpstr>
      <vt:lpstr>Excel.Chart.8</vt:lpstr>
      <vt:lpstr>Leaders across Borders: An evaluation for improvement</vt:lpstr>
      <vt:lpstr>What is Leaders across Borders?</vt:lpstr>
      <vt:lpstr>The Main Aims of LaB</vt:lpstr>
      <vt:lpstr>Learning objectives </vt:lpstr>
      <vt:lpstr>LaB Through Four Generations</vt:lpstr>
      <vt:lpstr>LaB’s Follow Up: What are we looking for?</vt:lpstr>
      <vt:lpstr>How are we going to achieve that? </vt:lpstr>
      <vt:lpstr>How the survey will be administered? </vt:lpstr>
      <vt:lpstr>Results </vt:lpstr>
      <vt:lpstr>PowerPoint Presentation</vt:lpstr>
      <vt:lpstr>Suggestions to improving </vt:lpstr>
      <vt:lpstr>Conclusions </vt:lpstr>
      <vt:lpstr>Aknowledgments</vt:lpstr>
      <vt:lpstr>References </vt:lpstr>
    </vt:vector>
  </TitlesOfParts>
  <Company>Universidad Autonoma de Sinaloa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across Borders: An evaluation for improving</dc:title>
  <dc:creator>Ambrocio Mojardin</dc:creator>
  <cp:lastModifiedBy>Martelle, Michael A - (martelle)</cp:lastModifiedBy>
  <cp:revision>82</cp:revision>
  <dcterms:created xsi:type="dcterms:W3CDTF">2015-07-26T20:49:23Z</dcterms:created>
  <dcterms:modified xsi:type="dcterms:W3CDTF">2020-01-27T19:11:06Z</dcterms:modified>
</cp:coreProperties>
</file>