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5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6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jpeg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3.jpg" ContentType="image/jpeg"/>
  <Override PartName="/ppt/media/image70.JPG" ContentType="image/jpeg"/>
  <Override PartName="/ppt/notesSlides/notesSlide9.xml" ContentType="application/vnd.openxmlformats-officedocument.presentationml.notesSlide+xml"/>
  <Override PartName="/ppt/media/image84.jpg" ContentType="image/jpeg"/>
  <Override PartName="/ppt/media/image86.jpg" ContentType="image/jpeg"/>
  <Override PartName="/ppt/media/image10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46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</p:sldIdLst>
  <p:sldSz cx="12192000" cy="6858000"/>
  <p:notesSz cx="7010400" cy="9296400"/>
  <p:defaultTextStyle>
    <a:defPPr lvl="0">
      <a:defRPr lang="es-419"/>
    </a:defPPr>
    <a:lvl1pPr marL="0" lvl="0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55" lvl="1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77" lvl="2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32" lvl="3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980" lvl="4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30" lvl="5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483" lvl="6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734" lvl="7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968" lvl="8" algn="l" defTabSz="9124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5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Tasa</a:t>
            </a:r>
            <a:r>
              <a:rPr lang="en-US" dirty="0"/>
              <a:t> (X100,000</a:t>
            </a:r>
            <a:r>
              <a:rPr lang="en-US" baseline="0" dirty="0"/>
              <a:t> HAB)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Tasa</c:v>
                </c:pt>
              </c:strCache>
            </c:strRef>
          </c:tx>
          <c:invertIfNegative val="0"/>
          <c:dLbls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60-43EF-AEF2-01BA36DEC880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72-4EF5-B42F-9E3B171F4CD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Hoja1!$A$2:$A$34</c:f>
              <c:strCache>
                <c:ptCount val="33"/>
                <c:pt idx="0">
                  <c:v>COLIMA</c:v>
                </c:pt>
                <c:pt idx="1">
                  <c:v>CHIAPAS</c:v>
                </c:pt>
                <c:pt idx="2">
                  <c:v>DURANGO</c:v>
                </c:pt>
                <c:pt idx="3">
                  <c:v>OAXACA</c:v>
                </c:pt>
                <c:pt idx="4">
                  <c:v>GUANAJUATO</c:v>
                </c:pt>
                <c:pt idx="5">
                  <c:v>SLP</c:v>
                </c:pt>
                <c:pt idx="6">
                  <c:v>ZACATECAS</c:v>
                </c:pt>
                <c:pt idx="7">
                  <c:v>JALISCO</c:v>
                </c:pt>
                <c:pt idx="8">
                  <c:v>QUERETARO</c:v>
                </c:pt>
                <c:pt idx="9">
                  <c:v>MICHOACAN</c:v>
                </c:pt>
                <c:pt idx="10">
                  <c:v>VERACRUZ</c:v>
                </c:pt>
                <c:pt idx="11">
                  <c:v>SONORA</c:v>
                </c:pt>
                <c:pt idx="12">
                  <c:v>GUERRERO</c:v>
                </c:pt>
                <c:pt idx="13">
                  <c:v>NAYARIT</c:v>
                </c:pt>
                <c:pt idx="14">
                  <c:v>HIDALGO</c:v>
                </c:pt>
                <c:pt idx="15">
                  <c:v>PUEBLA</c:v>
                </c:pt>
                <c:pt idx="16">
                  <c:v>CAMPECHE</c:v>
                </c:pt>
                <c:pt idx="17">
                  <c:v>CHIHUAHUA</c:v>
                </c:pt>
                <c:pt idx="18">
                  <c:v>COAHUILA</c:v>
                </c:pt>
                <c:pt idx="19">
                  <c:v>NUEVO LEON</c:v>
                </c:pt>
                <c:pt idx="20">
                  <c:v>TAMAULIPAS</c:v>
                </c:pt>
                <c:pt idx="21">
                  <c:v>TLAXCALA</c:v>
                </c:pt>
                <c:pt idx="22">
                  <c:v>AGUASCALIENTES</c:v>
                </c:pt>
                <c:pt idx="23">
                  <c:v>NACIONAL</c:v>
                </c:pt>
                <c:pt idx="24">
                  <c:v>MEXICO</c:v>
                </c:pt>
                <c:pt idx="25">
                  <c:v>MORELOS</c:v>
                </c:pt>
                <c:pt idx="26">
                  <c:v>YUCATAN</c:v>
                </c:pt>
                <c:pt idx="27">
                  <c:v>SINALOA</c:v>
                </c:pt>
                <c:pt idx="28">
                  <c:v>BAJA CALIFORNIA SUR</c:v>
                </c:pt>
                <c:pt idx="29">
                  <c:v>TABASCO</c:v>
                </c:pt>
                <c:pt idx="30">
                  <c:v>QUINTANA ROO</c:v>
                </c:pt>
                <c:pt idx="31">
                  <c:v>BAJA CALIFORNIA</c:v>
                </c:pt>
                <c:pt idx="32">
                  <c:v>CIUDAD DE MEXICO</c:v>
                </c:pt>
              </c:strCache>
            </c:strRef>
          </c:cat>
          <c:val>
            <c:numRef>
              <c:f>Hoja1!$B$2:$B$34</c:f>
              <c:numCache>
                <c:formatCode>0.00</c:formatCode>
                <c:ptCount val="33"/>
                <c:pt idx="0">
                  <c:v>3.9482750495763246</c:v>
                </c:pt>
                <c:pt idx="1">
                  <c:v>4.5895838783100631</c:v>
                </c:pt>
                <c:pt idx="2">
                  <c:v>4.8689242780615904</c:v>
                </c:pt>
                <c:pt idx="3">
                  <c:v>4.8749961687839516</c:v>
                </c:pt>
                <c:pt idx="4">
                  <c:v>5.5072312515303441</c:v>
                </c:pt>
                <c:pt idx="5">
                  <c:v>5.9239566708503952</c:v>
                </c:pt>
                <c:pt idx="6">
                  <c:v>7.1410311649002116</c:v>
                </c:pt>
                <c:pt idx="7">
                  <c:v>7.384336146396782</c:v>
                </c:pt>
                <c:pt idx="8">
                  <c:v>7.85212733430805</c:v>
                </c:pt>
                <c:pt idx="9">
                  <c:v>8.7661108372133221</c:v>
                </c:pt>
                <c:pt idx="10">
                  <c:v>10.210937834826838</c:v>
                </c:pt>
                <c:pt idx="11">
                  <c:v>11.12287360415254</c:v>
                </c:pt>
                <c:pt idx="12">
                  <c:v>11.293261668974539</c:v>
                </c:pt>
                <c:pt idx="13">
                  <c:v>11.718407445146601</c:v>
                </c:pt>
                <c:pt idx="14">
                  <c:v>12.830423915910179</c:v>
                </c:pt>
                <c:pt idx="15">
                  <c:v>13.778586592587333</c:v>
                </c:pt>
                <c:pt idx="16">
                  <c:v>14.690935692677616</c:v>
                </c:pt>
                <c:pt idx="17">
                  <c:v>15.783297430715928</c:v>
                </c:pt>
                <c:pt idx="18">
                  <c:v>16.06228562906994</c:v>
                </c:pt>
                <c:pt idx="19">
                  <c:v>16.202766662513483</c:v>
                </c:pt>
                <c:pt idx="20">
                  <c:v>19.202312385738022</c:v>
                </c:pt>
                <c:pt idx="21">
                  <c:v>20.289693343024076</c:v>
                </c:pt>
                <c:pt idx="22">
                  <c:v>20.353609106148948</c:v>
                </c:pt>
                <c:pt idx="23">
                  <c:v>23.422208878737244</c:v>
                </c:pt>
                <c:pt idx="24">
                  <c:v>26.744641747461955</c:v>
                </c:pt>
                <c:pt idx="25">
                  <c:v>29.940442003113414</c:v>
                </c:pt>
                <c:pt idx="26">
                  <c:v>30.454632778215021</c:v>
                </c:pt>
                <c:pt idx="27">
                  <c:v>43.542853075667573</c:v>
                </c:pt>
                <c:pt idx="28">
                  <c:v>44.488187019390885</c:v>
                </c:pt>
                <c:pt idx="29">
                  <c:v>51.277326363660038</c:v>
                </c:pt>
                <c:pt idx="30">
                  <c:v>56.868990674065827</c:v>
                </c:pt>
                <c:pt idx="31">
                  <c:v>57.69122840224184</c:v>
                </c:pt>
                <c:pt idx="32">
                  <c:v>83.393902299070433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53-48C7-A6A2-16FE754EB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214976"/>
        <c:axId val="237073472"/>
      </c:barChart>
      <c:catAx>
        <c:axId val="257214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37073472"/>
        <c:crosses val="autoZero"/>
        <c:auto val="1"/>
        <c:lblAlgn val="ctr"/>
        <c:lblOffset val="100"/>
        <c:noMultiLvlLbl val="0"/>
      </c:catAx>
      <c:valAx>
        <c:axId val="237073472"/>
        <c:scaling>
          <c:orientation val="minMax"/>
          <c:max val="80"/>
          <c:min val="0"/>
        </c:scaling>
        <c:delete val="0"/>
        <c:axPos val="b"/>
        <c:numFmt formatCode="0.00" sourceLinked="1"/>
        <c:majorTickMark val="out"/>
        <c:minorTickMark val="none"/>
        <c:tickLblPos val="nextTo"/>
        <c:crossAx val="257214976"/>
        <c:crosses val="autoZero"/>
        <c:crossBetween val="between"/>
        <c:majorUnit val="8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0-19</c:v>
                </c:pt>
                <c:pt idx="1">
                  <c:v>20-59</c:v>
                </c:pt>
                <c:pt idx="2">
                  <c:v>&gt;60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43</c:v>
                </c:pt>
                <c:pt idx="1">
                  <c:v>575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AB-4418-8F43-65118C84E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226944"/>
        <c:axId val="239874560"/>
      </c:barChart>
      <c:catAx>
        <c:axId val="27022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874560"/>
        <c:crosses val="autoZero"/>
        <c:auto val="1"/>
        <c:lblAlgn val="ctr"/>
        <c:lblOffset val="100"/>
        <c:noMultiLvlLbl val="0"/>
      </c:catAx>
      <c:valAx>
        <c:axId val="239874560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22694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Hoja1!$A$2:$A$18</c:f>
              <c:strCache>
                <c:ptCount val="17"/>
                <c:pt idx="0">
                  <c:v>ALDAMA</c:v>
                </c:pt>
                <c:pt idx="1">
                  <c:v>ALTAMIRA</c:v>
                </c:pt>
                <c:pt idx="2">
                  <c:v>CAMARGO</c:v>
                </c:pt>
                <c:pt idx="3">
                  <c:v>CIUDAD MADERO</c:v>
                </c:pt>
                <c:pt idx="4">
                  <c:v>EL MANTE</c:v>
                </c:pt>
                <c:pt idx="5">
                  <c:v>GONZÁLEZ</c:v>
                </c:pt>
                <c:pt idx="6">
                  <c:v>GUÉMEZ</c:v>
                </c:pt>
                <c:pt idx="7">
                  <c:v>MATAMOROS</c:v>
                </c:pt>
                <c:pt idx="8">
                  <c:v>NUEVO LAREDO</c:v>
                </c:pt>
                <c:pt idx="9">
                  <c:v>REYNOSA</c:v>
                </c:pt>
                <c:pt idx="10">
                  <c:v>RÍO BRAVO</c:v>
                </c:pt>
                <c:pt idx="11">
                  <c:v>SOTO LA MARINA</c:v>
                </c:pt>
                <c:pt idx="12">
                  <c:v>TAMPICO</c:v>
                </c:pt>
                <c:pt idx="13">
                  <c:v>TULA</c:v>
                </c:pt>
                <c:pt idx="14">
                  <c:v>VALLE HERMOSO</c:v>
                </c:pt>
                <c:pt idx="15">
                  <c:v>VICTORIA</c:v>
                </c:pt>
                <c:pt idx="16">
                  <c:v>XICOTÉNCATL</c:v>
                </c:pt>
              </c:strCache>
            </c:strRef>
          </c:cat>
          <c:val>
            <c:numRef>
              <c:f>Hoja1!$B$2:$B$18</c:f>
              <c:numCache>
                <c:formatCode>General</c:formatCode>
                <c:ptCount val="17"/>
                <c:pt idx="0">
                  <c:v>2</c:v>
                </c:pt>
                <c:pt idx="1">
                  <c:v>21</c:v>
                </c:pt>
                <c:pt idx="3">
                  <c:v>88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74</c:v>
                </c:pt>
                <c:pt idx="8">
                  <c:v>34</c:v>
                </c:pt>
                <c:pt idx="9">
                  <c:v>26</c:v>
                </c:pt>
                <c:pt idx="10">
                  <c:v>11</c:v>
                </c:pt>
                <c:pt idx="12">
                  <c:v>103</c:v>
                </c:pt>
                <c:pt idx="14">
                  <c:v>1</c:v>
                </c:pt>
                <c:pt idx="15">
                  <c:v>70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4-4E9C-A277-F75C2E815EC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Hoja1!$A$2:$A$18</c:f>
              <c:strCache>
                <c:ptCount val="17"/>
                <c:pt idx="0">
                  <c:v>ALDAMA</c:v>
                </c:pt>
                <c:pt idx="1">
                  <c:v>ALTAMIRA</c:v>
                </c:pt>
                <c:pt idx="2">
                  <c:v>CAMARGO</c:v>
                </c:pt>
                <c:pt idx="3">
                  <c:v>CIUDAD MADERO</c:v>
                </c:pt>
                <c:pt idx="4">
                  <c:v>EL MANTE</c:v>
                </c:pt>
                <c:pt idx="5">
                  <c:v>GONZÁLEZ</c:v>
                </c:pt>
                <c:pt idx="6">
                  <c:v>GUÉMEZ</c:v>
                </c:pt>
                <c:pt idx="7">
                  <c:v>MATAMOROS</c:v>
                </c:pt>
                <c:pt idx="8">
                  <c:v>NUEVO LAREDO</c:v>
                </c:pt>
                <c:pt idx="9">
                  <c:v>REYNOSA</c:v>
                </c:pt>
                <c:pt idx="10">
                  <c:v>RÍO BRAVO</c:v>
                </c:pt>
                <c:pt idx="11">
                  <c:v>SOTO LA MARINA</c:v>
                </c:pt>
                <c:pt idx="12">
                  <c:v>TAMPICO</c:v>
                </c:pt>
                <c:pt idx="13">
                  <c:v>TULA</c:v>
                </c:pt>
                <c:pt idx="14">
                  <c:v>VALLE HERMOSO</c:v>
                </c:pt>
                <c:pt idx="15">
                  <c:v>VICTORIA</c:v>
                </c:pt>
                <c:pt idx="16">
                  <c:v>XICOTÉNCATL</c:v>
                </c:pt>
              </c:strCache>
            </c:strRef>
          </c:cat>
          <c:val>
            <c:numRef>
              <c:f>Hoja1!$C$2:$C$18</c:f>
              <c:numCache>
                <c:formatCode>General</c:formatCode>
                <c:ptCount val="17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21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77</c:v>
                </c:pt>
                <c:pt idx="8">
                  <c:v>22</c:v>
                </c:pt>
                <c:pt idx="9">
                  <c:v>23</c:v>
                </c:pt>
                <c:pt idx="10">
                  <c:v>7</c:v>
                </c:pt>
                <c:pt idx="11">
                  <c:v>1</c:v>
                </c:pt>
                <c:pt idx="12">
                  <c:v>27</c:v>
                </c:pt>
                <c:pt idx="13">
                  <c:v>3</c:v>
                </c:pt>
                <c:pt idx="14">
                  <c:v>2</c:v>
                </c:pt>
                <c:pt idx="15">
                  <c:v>59</c:v>
                </c:pt>
                <c:pt idx="1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D4-4E9C-A277-F75C2E815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696960"/>
        <c:axId val="239876288"/>
      </c:barChart>
      <c:catAx>
        <c:axId val="27069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876288"/>
        <c:crosses val="autoZero"/>
        <c:auto val="1"/>
        <c:lblAlgn val="ctr"/>
        <c:lblOffset val="100"/>
        <c:noMultiLvlLbl val="0"/>
      </c:catAx>
      <c:valAx>
        <c:axId val="23987628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696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07739225363554"/>
          <c:y val="0.13070949061457413"/>
          <c:w val="0.55697657658924482"/>
          <c:h val="0.8194219554754218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Casos totales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F9-4CC4-BE5D-6CAE98FCBFC3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F9-4CC4-BE5D-6CAE98FCBF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F9-4CC4-BE5D-6CAE98FCBF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F9-4CC4-BE5D-6CAE98FCBF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F9-4CC4-BE5D-6CAE98FCBFC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F9-4CC4-BE5D-6CAE98FCBFC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2F9-4CC4-BE5D-6CAE98FCBFC3}"/>
              </c:ext>
            </c:extLst>
          </c:dPt>
          <c:dLbls>
            <c:dLbl>
              <c:idx val="0"/>
              <c:layout>
                <c:manualLayout>
                  <c:x val="-7.3562176190322959E-2"/>
                  <c:y val="1.51576756321069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DEFUNCION=31</a:t>
                    </a:r>
                    <a:r>
                      <a:rPr lang="en-US" dirty="0"/>
                      <a:t> 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F9-4CC4-BE5D-6CAE98FCBFC3}"/>
                </c:ext>
              </c:extLst>
            </c:dLbl>
            <c:dLbl>
              <c:idx val="1"/>
              <c:layout>
                <c:manualLayout>
                  <c:x val="9.2230000970803694E-2"/>
                  <c:y val="-5.6841283620400933E-3"/>
                </c:manualLayout>
              </c:layout>
              <c:tx>
                <c:rich>
                  <a:bodyPr/>
                  <a:lstStyle/>
                  <a:p>
                    <a:pPr algn="ctr">
                      <a:defRPr lang="es-MX" sz="1600" b="1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MUY GRAVE=11, 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F9-4CC4-BE5D-6CAE98FCBFC3}"/>
                </c:ext>
              </c:extLst>
            </c:dLbl>
            <c:dLbl>
              <c:idx val="2"/>
              <c:layout>
                <c:manualLayout>
                  <c:x val="7.1389766322955295E-2"/>
                  <c:y val="6.185545067628697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GRAVE=34</a:t>
                    </a:r>
                  </a:p>
                  <a:p>
                    <a:r>
                      <a:rPr lang="en-US" dirty="0"/>
                      <a:t> 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F9-4CC4-BE5D-6CAE98FCBFC3}"/>
                </c:ext>
              </c:extLst>
            </c:dLbl>
            <c:dLbl>
              <c:idx val="3"/>
              <c:layout>
                <c:manualLayout>
                  <c:x val="0.17796778608354266"/>
                  <c:y val="-0.294662827252625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LEVE=465</a:t>
                    </a:r>
                  </a:p>
                  <a:p>
                    <a:r>
                      <a:rPr lang="en-US" dirty="0"/>
                      <a:t> 86%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F9-4CC4-BE5D-6CAE98FCBFC3}"/>
                </c:ext>
              </c:extLst>
            </c:dLbl>
            <c:dLbl>
              <c:idx val="4"/>
              <c:layout>
                <c:manualLayout>
                  <c:x val="-0.10793209123950152"/>
                  <c:y val="8.243213108620492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F9-4CC4-BE5D-6CAE98FCB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s-MX" sz="18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DEFUNCION</c:v>
                </c:pt>
                <c:pt idx="1">
                  <c:v>MUY GRAVE</c:v>
                </c:pt>
                <c:pt idx="2">
                  <c:v>GRAVE</c:v>
                </c:pt>
                <c:pt idx="3">
                  <c:v>LEVE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31</c:v>
                </c:pt>
                <c:pt idx="1">
                  <c:v>11</c:v>
                </c:pt>
                <c:pt idx="2">
                  <c:v>34</c:v>
                </c:pt>
                <c:pt idx="3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2F9-4CC4-BE5D-6CAE98FCBFC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RECUPERADOS</c:v>
                </c:pt>
              </c:strCache>
            </c:strRef>
          </c:tx>
          <c:dLbls>
            <c:dLbl>
              <c:idx val="0"/>
              <c:layout>
                <c:manualLayout>
                  <c:x val="-0.12295490559528473"/>
                  <c:y val="-0.26456443043582534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/>
                      <a:t>2 TOMA=148 92%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52-4B4F-949A-2BB3BE4EC08E}"/>
                </c:ext>
              </c:extLst>
            </c:dLbl>
            <c:dLbl>
              <c:idx val="1"/>
              <c:layout>
                <c:manualLayout>
                  <c:x val="-0.12439027242587081"/>
                  <c:y val="3.9697309331619787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/>
                      <a:t>3 TOMA= 12 8%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52-4B4F-949A-2BB3BE4EC0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2 TOMA</c:v>
                </c:pt>
                <c:pt idx="1">
                  <c:v>3 TOMA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148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52-4B4F-949A-2BB3BE4EC08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6715F754-AA7D-4800-89AF-4C371CB63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55" cy="465055"/>
          </a:xfrm>
          <a:prstGeom prst="rect">
            <a:avLst/>
          </a:prstGeom>
        </p:spPr>
        <p:txBody>
          <a:bodyPr vert="horz" lIns="93237" tIns="46618" rIns="93237" bIns="4661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12C97382-1196-4364-BB85-5EE3307E1E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673" y="0"/>
            <a:ext cx="3038155" cy="465055"/>
          </a:xfrm>
          <a:prstGeom prst="rect">
            <a:avLst/>
          </a:prstGeom>
        </p:spPr>
        <p:txBody>
          <a:bodyPr vert="horz" lIns="93237" tIns="46618" rIns="93237" bIns="4661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6F91B9-2022-45BE-A40E-CA457774763E}" type="datetimeFigureOut">
              <a:rPr lang="es-MX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2F087E3F-65CB-401A-802E-1C2EC3A4DD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37" tIns="46618" rIns="93237" bIns="46618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01F52BC6-E9E5-49E1-8ABF-42BD190EE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356" y="4415673"/>
            <a:ext cx="5607691" cy="4183928"/>
          </a:xfrm>
          <a:prstGeom prst="rect">
            <a:avLst/>
          </a:prstGeom>
        </p:spPr>
        <p:txBody>
          <a:bodyPr vert="horz" lIns="93237" tIns="46618" rIns="93237" bIns="46618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23420AA5-E9D6-4C75-A9BA-2C925892AE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780"/>
            <a:ext cx="3038155" cy="465054"/>
          </a:xfrm>
          <a:prstGeom prst="rect">
            <a:avLst/>
          </a:prstGeom>
        </p:spPr>
        <p:txBody>
          <a:bodyPr vert="horz" lIns="93237" tIns="46618" rIns="93237" bIns="4661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1CF24270-F951-4B64-8BB5-D0C6EC317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673" y="8829780"/>
            <a:ext cx="3038155" cy="465054"/>
          </a:xfrm>
          <a:prstGeom prst="rect">
            <a:avLst/>
          </a:prstGeom>
        </p:spPr>
        <p:txBody>
          <a:bodyPr vert="horz" wrap="square" lIns="93237" tIns="46618" rIns="93237" bIns="466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56A1B9-DCE2-402F-B50D-0F3A959DAA28}" type="slidenum">
              <a:rPr lang="es-MX" altLang="es-MX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60376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9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30" algn="l" defTabSz="9124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483" algn="l" defTabSz="9124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734" algn="l" defTabSz="9124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968" algn="l" defTabSz="9124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/>
              <a:pPr>
                <a:defRPr/>
              </a:pPr>
              <a:t>2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4824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/>
              <a:pPr>
                <a:defRPr/>
              </a:pPr>
              <a:t>3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2981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/>
              <a:pPr>
                <a:defRPr/>
              </a:pPr>
              <a:t>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2622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/>
              <a:pPr>
                <a:defRPr/>
              </a:pPr>
              <a:t>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689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56A1B9-DCE2-402F-B50D-0F3A959DAA28}" type="slidenum">
              <a:rPr lang="es-MX" altLang="es-MX" smtClean="0"/>
              <a:pPr>
                <a:defRPr/>
              </a:pPr>
              <a:t>19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0008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55" indent="0" algn="ctr">
              <a:buNone/>
              <a:defRPr sz="2000"/>
            </a:lvl2pPr>
            <a:lvl3pPr marL="912477" indent="0" algn="ctr">
              <a:buNone/>
              <a:defRPr sz="1800"/>
            </a:lvl3pPr>
            <a:lvl4pPr marL="1368732" indent="0" algn="ctr">
              <a:buNone/>
              <a:defRPr sz="1600"/>
            </a:lvl4pPr>
            <a:lvl5pPr marL="1824980" indent="0" algn="ctr">
              <a:buNone/>
              <a:defRPr sz="1600"/>
            </a:lvl5pPr>
            <a:lvl6pPr marL="2281230" indent="0" algn="ctr">
              <a:buNone/>
              <a:defRPr sz="1600"/>
            </a:lvl6pPr>
            <a:lvl7pPr marL="2737483" indent="0" algn="ctr">
              <a:buNone/>
              <a:defRPr sz="1600"/>
            </a:lvl7pPr>
            <a:lvl8pPr marL="3193734" indent="0" algn="ctr">
              <a:buNone/>
              <a:defRPr sz="1600"/>
            </a:lvl8pPr>
            <a:lvl9pPr marL="3649968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94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249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0" y="2125980"/>
            <a:ext cx="103632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532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465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835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9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9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32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2"/>
            <a:ext cx="12192000" cy="3236083"/>
          </a:xfrm>
          <a:custGeom>
            <a:avLst/>
            <a:gdLst/>
            <a:ahLst/>
            <a:cxnLst/>
            <a:rect l="l" t="t" r="r" b="b"/>
            <a:pathLst>
              <a:path w="20104100" h="5336540">
                <a:moveTo>
                  <a:pt x="0" y="5335964"/>
                </a:moveTo>
                <a:lnTo>
                  <a:pt x="20104099" y="5335964"/>
                </a:lnTo>
                <a:lnTo>
                  <a:pt x="20104099" y="0"/>
                </a:lnTo>
                <a:lnTo>
                  <a:pt x="0" y="0"/>
                </a:lnTo>
                <a:lnTo>
                  <a:pt x="0" y="5335964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203714"/>
            <a:ext cx="12192000" cy="1653852"/>
          </a:xfrm>
          <a:custGeom>
            <a:avLst/>
            <a:gdLst/>
            <a:ahLst/>
            <a:cxnLst/>
            <a:rect l="l" t="t" r="r" b="b"/>
            <a:pathLst>
              <a:path w="20104100" h="2727325">
                <a:moveTo>
                  <a:pt x="0" y="2727245"/>
                </a:moveTo>
                <a:lnTo>
                  <a:pt x="20104099" y="2727245"/>
                </a:lnTo>
                <a:lnTo>
                  <a:pt x="20104099" y="0"/>
                </a:lnTo>
                <a:lnTo>
                  <a:pt x="0" y="0"/>
                </a:lnTo>
                <a:lnTo>
                  <a:pt x="0" y="2727245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52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3235785"/>
            <a:ext cx="12192000" cy="1968065"/>
          </a:xfrm>
          <a:custGeom>
            <a:avLst/>
            <a:gdLst/>
            <a:ahLst/>
            <a:cxnLst/>
            <a:rect l="l" t="t" r="r" b="b"/>
            <a:pathLst>
              <a:path w="20104100" h="3245484">
                <a:moveTo>
                  <a:pt x="0" y="0"/>
                </a:moveTo>
                <a:lnTo>
                  <a:pt x="0" y="3245346"/>
                </a:lnTo>
                <a:lnTo>
                  <a:pt x="20104099" y="3245346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3866198" y="836050"/>
            <a:ext cx="4459668" cy="1967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02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2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426526" y="1809496"/>
            <a:ext cx="7339012" cy="3238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9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4566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 Azul Tam.png"/>
          <p:cNvPicPr>
            <a:picLocks noChangeAspect="1"/>
          </p:cNvPicPr>
          <p:nvPr/>
        </p:nvPicPr>
        <p:blipFill>
          <a:blip r:embed="rId2" cstate="print"/>
          <a:srcRect b="89351"/>
          <a:stretch>
            <a:fillRect/>
          </a:stretch>
        </p:blipFill>
        <p:spPr>
          <a:xfrm>
            <a:off x="0" y="0"/>
            <a:ext cx="12192000" cy="73025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97" y="1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1335" tIns="21335" rIns="21335" bIns="21335" anchor="ctr"/>
          <a:lstStyle/>
          <a:p>
            <a:pPr algn="ctr">
              <a:lnSpc>
                <a:spcPct val="100000"/>
              </a:lnSpc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/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787" y="153978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019850" y="319076"/>
            <a:ext cx="5568484" cy="215444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4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7" name="Shape 67"/>
          <p:cNvSpPr/>
          <p:nvPr/>
        </p:nvSpPr>
        <p:spPr>
          <a:xfrm>
            <a:off x="10156447" y="63022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1335" tIns="21335" rIns="21335" bIns="21335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/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8778242" y="6377947"/>
            <a:ext cx="2804160" cy="276999"/>
          </a:xfrm>
          <a:prstGeom prst="rect">
            <a:avLst/>
          </a:prstGeom>
        </p:spPr>
        <p:txBody>
          <a:bodyPr/>
          <a:lstStyle/>
          <a:p>
            <a:fld id="{783A126A-FA19-49FC-A1C8-6B670AE72F67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6400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33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83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00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3236083"/>
          </a:xfrm>
          <a:custGeom>
            <a:avLst/>
            <a:gdLst/>
            <a:ahLst/>
            <a:cxnLst/>
            <a:rect l="l" t="t" r="r" b="b"/>
            <a:pathLst>
              <a:path w="20104100" h="5336540">
                <a:moveTo>
                  <a:pt x="0" y="5335964"/>
                </a:moveTo>
                <a:lnTo>
                  <a:pt x="20104099" y="5335964"/>
                </a:lnTo>
                <a:lnTo>
                  <a:pt x="20104099" y="0"/>
                </a:lnTo>
                <a:lnTo>
                  <a:pt x="0" y="0"/>
                </a:lnTo>
                <a:lnTo>
                  <a:pt x="0" y="5335964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203714"/>
            <a:ext cx="12192000" cy="1653852"/>
          </a:xfrm>
          <a:custGeom>
            <a:avLst/>
            <a:gdLst/>
            <a:ahLst/>
            <a:cxnLst/>
            <a:rect l="l" t="t" r="r" b="b"/>
            <a:pathLst>
              <a:path w="20104100" h="2727325">
                <a:moveTo>
                  <a:pt x="0" y="2727245"/>
                </a:moveTo>
                <a:lnTo>
                  <a:pt x="20104099" y="2727245"/>
                </a:lnTo>
                <a:lnTo>
                  <a:pt x="20104099" y="0"/>
                </a:lnTo>
                <a:lnTo>
                  <a:pt x="0" y="0"/>
                </a:lnTo>
                <a:lnTo>
                  <a:pt x="0" y="2727245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3235733"/>
            <a:ext cx="12192000" cy="1968065"/>
          </a:xfrm>
          <a:custGeom>
            <a:avLst/>
            <a:gdLst/>
            <a:ahLst/>
            <a:cxnLst/>
            <a:rect l="l" t="t" r="r" b="b"/>
            <a:pathLst>
              <a:path w="20104100" h="3245484">
                <a:moveTo>
                  <a:pt x="0" y="0"/>
                </a:moveTo>
                <a:lnTo>
                  <a:pt x="0" y="3245346"/>
                </a:lnTo>
                <a:lnTo>
                  <a:pt x="20104099" y="3245346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3866198" y="836045"/>
            <a:ext cx="4459668" cy="1967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774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426526" y="1809496"/>
            <a:ext cx="7339012" cy="3238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51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33" indent="0" algn="ctr">
              <a:buNone/>
              <a:defRPr sz="2000"/>
            </a:lvl2pPr>
            <a:lvl3pPr marL="913247" indent="0" algn="ctr">
              <a:buNone/>
              <a:defRPr sz="1800"/>
            </a:lvl3pPr>
            <a:lvl4pPr marL="1369878" indent="0" algn="ctr">
              <a:buNone/>
              <a:defRPr sz="1600"/>
            </a:lvl4pPr>
            <a:lvl5pPr marL="1826505" indent="0" algn="ctr">
              <a:buNone/>
              <a:defRPr sz="1600"/>
            </a:lvl5pPr>
            <a:lvl6pPr marL="2283138" indent="0" algn="ctr">
              <a:buNone/>
              <a:defRPr sz="1600"/>
            </a:lvl6pPr>
            <a:lvl7pPr marL="2739769" indent="0" algn="ctr">
              <a:buNone/>
              <a:defRPr sz="1600"/>
            </a:lvl7pPr>
            <a:lvl8pPr marL="3196400" indent="0" algn="ctr">
              <a:buNone/>
              <a:defRPr sz="1600"/>
            </a:lvl8pPr>
            <a:lvl9pPr marL="3653018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3" indent="0">
              <a:buNone/>
              <a:defRPr sz="2000" b="1"/>
            </a:lvl2pPr>
            <a:lvl3pPr marL="913247" indent="0">
              <a:buNone/>
              <a:defRPr sz="1800" b="1"/>
            </a:lvl3pPr>
            <a:lvl4pPr marL="1369878" indent="0">
              <a:buNone/>
              <a:defRPr sz="1600" b="1"/>
            </a:lvl4pPr>
            <a:lvl5pPr marL="1826505" indent="0">
              <a:buNone/>
              <a:defRPr sz="1600" b="1"/>
            </a:lvl5pPr>
            <a:lvl6pPr marL="2283138" indent="0">
              <a:buNone/>
              <a:defRPr sz="1600" b="1"/>
            </a:lvl6pPr>
            <a:lvl7pPr marL="2739769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1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3" indent="0">
              <a:buNone/>
              <a:defRPr sz="2000" b="1"/>
            </a:lvl2pPr>
            <a:lvl3pPr marL="913247" indent="0">
              <a:buNone/>
              <a:defRPr sz="1800" b="1"/>
            </a:lvl3pPr>
            <a:lvl4pPr marL="1369878" indent="0">
              <a:buNone/>
              <a:defRPr sz="1600" b="1"/>
            </a:lvl4pPr>
            <a:lvl5pPr marL="1826505" indent="0">
              <a:buNone/>
              <a:defRPr sz="1600" b="1"/>
            </a:lvl5pPr>
            <a:lvl6pPr marL="2283138" indent="0">
              <a:buNone/>
              <a:defRPr sz="1600" b="1"/>
            </a:lvl6pPr>
            <a:lvl7pPr marL="2739769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1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22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33" indent="0">
              <a:buNone/>
              <a:defRPr sz="1400"/>
            </a:lvl2pPr>
            <a:lvl3pPr marL="913247" indent="0">
              <a:buNone/>
              <a:defRPr sz="1200"/>
            </a:lvl3pPr>
            <a:lvl4pPr marL="1369878" indent="0">
              <a:buNone/>
              <a:defRPr sz="1000"/>
            </a:lvl4pPr>
            <a:lvl5pPr marL="1826505" indent="0">
              <a:buNone/>
              <a:defRPr sz="1000"/>
            </a:lvl5pPr>
            <a:lvl6pPr marL="2283138" indent="0">
              <a:buNone/>
              <a:defRPr sz="1000"/>
            </a:lvl6pPr>
            <a:lvl7pPr marL="2739769" indent="0">
              <a:buNone/>
              <a:defRPr sz="1000"/>
            </a:lvl7pPr>
            <a:lvl8pPr marL="3196400" indent="0">
              <a:buNone/>
              <a:defRPr sz="1000"/>
            </a:lvl8pPr>
            <a:lvl9pPr marL="365301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33" indent="0">
              <a:buNone/>
              <a:defRPr sz="2800"/>
            </a:lvl2pPr>
            <a:lvl3pPr marL="913247" indent="0">
              <a:buNone/>
              <a:defRPr sz="2400"/>
            </a:lvl3pPr>
            <a:lvl4pPr marL="1369878" indent="0">
              <a:buNone/>
              <a:defRPr sz="2000"/>
            </a:lvl4pPr>
            <a:lvl5pPr marL="1826505" indent="0">
              <a:buNone/>
              <a:defRPr sz="2000"/>
            </a:lvl5pPr>
            <a:lvl6pPr marL="2283138" indent="0">
              <a:buNone/>
              <a:defRPr sz="2000"/>
            </a:lvl6pPr>
            <a:lvl7pPr marL="2739769" indent="0">
              <a:buNone/>
              <a:defRPr sz="2000"/>
            </a:lvl7pPr>
            <a:lvl8pPr marL="3196400" indent="0">
              <a:buNone/>
              <a:defRPr sz="2000"/>
            </a:lvl8pPr>
            <a:lvl9pPr marL="3653018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33" indent="0">
              <a:buNone/>
              <a:defRPr sz="1400"/>
            </a:lvl2pPr>
            <a:lvl3pPr marL="913247" indent="0">
              <a:buNone/>
              <a:defRPr sz="1200"/>
            </a:lvl3pPr>
            <a:lvl4pPr marL="1369878" indent="0">
              <a:buNone/>
              <a:defRPr sz="1000"/>
            </a:lvl4pPr>
            <a:lvl5pPr marL="1826505" indent="0">
              <a:buNone/>
              <a:defRPr sz="1000"/>
            </a:lvl5pPr>
            <a:lvl6pPr marL="2283138" indent="0">
              <a:buNone/>
              <a:defRPr sz="1000"/>
            </a:lvl6pPr>
            <a:lvl7pPr marL="2739769" indent="0">
              <a:buNone/>
              <a:defRPr sz="1000"/>
            </a:lvl7pPr>
            <a:lvl8pPr marL="3196400" indent="0">
              <a:buNone/>
              <a:defRPr sz="1000"/>
            </a:lvl8pPr>
            <a:lvl9pPr marL="365301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3987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05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>
              <a:lnSpc>
                <a:spcPct val="100000"/>
              </a:lnSpc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9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019850" y="319085"/>
            <a:ext cx="5568484" cy="327697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67" name="Shape 67"/>
          <p:cNvSpPr/>
          <p:nvPr/>
        </p:nvSpPr>
        <p:spPr>
          <a:xfrm>
            <a:off x="10156446" y="63023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42275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6" y="2125980"/>
            <a:ext cx="103632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9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9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9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9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51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9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9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9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441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53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53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9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9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2" y="6377949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120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2192000" cy="3236083"/>
          </a:xfrm>
          <a:custGeom>
            <a:avLst/>
            <a:gdLst/>
            <a:ahLst/>
            <a:cxnLst/>
            <a:rect l="l" t="t" r="r" b="b"/>
            <a:pathLst>
              <a:path w="20104100" h="5336540">
                <a:moveTo>
                  <a:pt x="0" y="5335964"/>
                </a:moveTo>
                <a:lnTo>
                  <a:pt x="20104099" y="5335964"/>
                </a:lnTo>
                <a:lnTo>
                  <a:pt x="20104099" y="0"/>
                </a:lnTo>
                <a:lnTo>
                  <a:pt x="0" y="0"/>
                </a:lnTo>
                <a:lnTo>
                  <a:pt x="0" y="5335964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203714"/>
            <a:ext cx="12192000" cy="1653852"/>
          </a:xfrm>
          <a:custGeom>
            <a:avLst/>
            <a:gdLst/>
            <a:ahLst/>
            <a:cxnLst/>
            <a:rect l="l" t="t" r="r" b="b"/>
            <a:pathLst>
              <a:path w="20104100" h="2727325">
                <a:moveTo>
                  <a:pt x="0" y="2727245"/>
                </a:moveTo>
                <a:lnTo>
                  <a:pt x="20104099" y="2727245"/>
                </a:lnTo>
                <a:lnTo>
                  <a:pt x="20104099" y="0"/>
                </a:lnTo>
                <a:lnTo>
                  <a:pt x="0" y="0"/>
                </a:lnTo>
                <a:lnTo>
                  <a:pt x="0" y="2727245"/>
                </a:lnTo>
                <a:close/>
              </a:path>
            </a:pathLst>
          </a:custGeom>
          <a:solidFill>
            <a:srgbClr val="0063A7"/>
          </a:solid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13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3235746"/>
            <a:ext cx="12192000" cy="1968065"/>
          </a:xfrm>
          <a:custGeom>
            <a:avLst/>
            <a:gdLst/>
            <a:ahLst/>
            <a:cxnLst/>
            <a:rect l="l" t="t" r="r" b="b"/>
            <a:pathLst>
              <a:path w="20104100" h="3245484">
                <a:moveTo>
                  <a:pt x="0" y="0"/>
                </a:moveTo>
                <a:lnTo>
                  <a:pt x="0" y="3245346"/>
                </a:lnTo>
                <a:lnTo>
                  <a:pt x="20104099" y="3245346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3866198" y="836050"/>
            <a:ext cx="4459668" cy="1967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338554"/>
          </a:xfr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9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9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2" y="6377949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099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2192000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426526" y="1809496"/>
            <a:ext cx="7339012" cy="3238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9"/>
            <a:ext cx="3901440" cy="2799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9"/>
            <a:ext cx="2804160" cy="2799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2" y="6377949"/>
            <a:ext cx="2804160" cy="2799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53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34"/>
            <a:ext cx="10363200" cy="1470025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3129A3F-9D41-47E4-A617-6A9C98EA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1365ADEB-3747-4D11-9191-520B58E8C368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D9B48F0-95FB-4D1C-9C81-6ACFBC34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BB889A8-F2B8-4CA4-B71B-BB166B90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AB22EB23-4D09-481A-9AA6-093B5F75B622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91416" tIns="45708" rIns="91416" bIns="45708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DFD2310-A08D-4CDB-87B4-E13B35FB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55ACEA83-6AFF-42B3-AACA-990862DE95B9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19C04F3-E5D6-4E9E-847F-62363157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657C34-25C8-4C00-BC5A-2DCC2382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CB564D47-E7E0-4041-B423-2DCB1811F8C9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  <a:prstGeom prst="rect">
            <a:avLst/>
          </a:prstGeom>
        </p:spPr>
        <p:txBody>
          <a:bodyPr lIns="91416" tIns="45708" rIns="91416" bIns="45708"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6D19A3D-1433-446A-807F-44DF66AA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738D8276-A436-4A61-A915-CFC590905A32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09115D0-2FF5-4F57-B8E6-CB9B10C1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DF1388B-3639-4D8A-A1EC-B87FFE65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32871157-B4DE-436B-8009-9DE9EEBCB705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A49E80C-F734-4E58-AD39-2A8A4F1D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5A5E0F39-29E9-44AD-8B2E-6B2B9CF6C90E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A228C812-7A04-4B4F-9661-07BD76B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FBA532B8-5F7E-4B4D-9AC7-29CC89C1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2FAE31A3-1D60-4DB6-8F79-5F0D94484FB9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2F5B02F9-5A89-4574-B7F7-251A8B90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79239425-C913-424E-946E-A692E1AB88AE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356E0E39-16FC-41D5-9F42-0A2A8FD1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E110AAC9-1399-4589-8FD0-E8769EFD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09666713-FEE7-4E18-9087-D114531FB33E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38FE37C1-3028-47DD-8239-4BEC0D03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E3EF62C8-8369-4076-B139-41A86419FE10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384A0ACD-6F43-431B-93BE-A7B67110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46FFC0B6-652A-40B2-89BD-EC62E8FA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E2E1442E-822A-4F23-97D1-BBD7AB48030B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541F3944-67AE-4096-B930-FDEF1206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21424" y="6597360"/>
            <a:ext cx="7070576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>
                <a:solidFill>
                  <a:prstClr val="black"/>
                </a:solidFill>
                <a:cs typeface="Arial" panose="020B0604020202020204" pitchFamily="34" charset="0"/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91416" tIns="45708" rIns="91416" bIns="45708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42" y="273064"/>
            <a:ext cx="6815667" cy="585311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None/>
              <a:defRPr sz="1400"/>
            </a:lvl1pPr>
            <a:lvl2pPr marL="457074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4" indent="0">
              <a:buNone/>
              <a:defRPr sz="900"/>
            </a:lvl6pPr>
            <a:lvl7pPr marL="2742436" indent="0">
              <a:buNone/>
              <a:defRPr sz="900"/>
            </a:lvl7pPr>
            <a:lvl8pPr marL="3199511" indent="0">
              <a:buNone/>
              <a:defRPr sz="900"/>
            </a:lvl8pPr>
            <a:lvl9pPr marL="365658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E757D9AF-0408-46AD-A250-AC7D506C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79AEF46B-6180-4E89-AFAD-229ADFEDC508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E3B7DCBE-C08E-4E62-9F99-5F0C9D33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2E05F33B-59BB-4C72-84E1-C7EDB092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28B10708-E677-4DDD-8332-E71D38E36B62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lIns="91416" tIns="45708" rIns="91416" bIns="45708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None/>
              <a:defRPr sz="1400"/>
            </a:lvl1pPr>
            <a:lvl2pPr marL="457074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4" indent="0">
              <a:buNone/>
              <a:defRPr sz="900"/>
            </a:lvl6pPr>
            <a:lvl7pPr marL="2742436" indent="0">
              <a:buNone/>
              <a:defRPr sz="900"/>
            </a:lvl7pPr>
            <a:lvl8pPr marL="3199511" indent="0">
              <a:buNone/>
              <a:defRPr sz="900"/>
            </a:lvl8pPr>
            <a:lvl9pPr marL="365658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48A9227A-4A9D-4030-A01D-4D0A98A6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D4005CF0-2335-402F-92A3-BDCC319F070C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4C9FF187-6CF6-4BDB-B71C-8A5EE94A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CDE309C6-C3EB-4DB5-8353-0992145B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DDBD8721-A5C6-4984-A5A2-75231F883C2B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0CA1076-FF53-40B0-93F5-9B36A0BDF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CF9E1248-DD0A-46BC-85DC-75DEBFAD5D80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C8BC8C6-C344-48D8-AE8D-B429DA61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E3E73AC-3F8B-4886-B84A-9CBEBF13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EA3973AC-2913-4355-8A1F-343BA0AB61F0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EA440A7-AF02-490B-80B7-8C2A7DBF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fld id="{89F29F41-FA46-4AC4-8564-FDA53F62F633}" type="datetimeFigureOut">
              <a:rPr lang="es-MX" smtClean="0">
                <a:solidFill>
                  <a:prstClr val="black"/>
                </a:solidFill>
              </a:rPr>
              <a:pPr defTabSz="914144">
                <a:defRPr/>
              </a:pPr>
              <a:t>08/05/2020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2371F08-ADFF-4D13-AB6A-72D0D5B7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lIns="91416" tIns="45708" rIns="91416" bIns="45708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914144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3787A9A-D036-449A-BAFD-5EE430F1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 defTabSz="914144" fontAlgn="base">
              <a:spcBef>
                <a:spcPct val="0"/>
              </a:spcBef>
              <a:spcAft>
                <a:spcPct val="0"/>
              </a:spcAft>
              <a:defRPr/>
            </a:pPr>
            <a:fld id="{0DA6BE8F-7851-4272-9B07-16C76BC5FCF4}" type="slidenum">
              <a:rPr lang="es-MX" altLang="es-MX" smtClean="0">
                <a:solidFill>
                  <a:prstClr val="black"/>
                </a:solidFill>
                <a:cs typeface="Arial" panose="020B0604020202020204" pitchFamily="34" charset="0"/>
              </a:rPr>
              <a:pPr defTabSz="9141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MX" altLang="es-MX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9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87227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-8302" y="3235920"/>
            <a:ext cx="12208602" cy="1968138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70" y="836075"/>
            <a:ext cx="4459660" cy="196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body" sz="quarter" idx="13"/>
          </p:nvPr>
        </p:nvSpPr>
        <p:spPr>
          <a:xfrm>
            <a:off x="806721" y="3356569"/>
            <a:ext cx="10578571" cy="3282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 título</a:t>
            </a:r>
          </a:p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4"/>
          </p:nvPr>
        </p:nvSpPr>
        <p:spPr>
          <a:xfrm>
            <a:off x="806721" y="4552578"/>
            <a:ext cx="10578571" cy="42456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Subtítulo subtítulo subtítulo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>
            <a:off x="806721" y="5768194"/>
            <a:ext cx="10578571" cy="32829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Lugar y fecha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81543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7"/>
            <a:ext cx="12192000" cy="73025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205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3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9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1224160" y="1220486"/>
            <a:ext cx="5573642" cy="58990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35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4"/>
          </p:nvPr>
        </p:nvSpPr>
        <p:spPr>
          <a:xfrm>
            <a:off x="2019852" y="4041557"/>
            <a:ext cx="2654797" cy="2562741"/>
          </a:xfrm>
          <a:prstGeom prst="rect">
            <a:avLst/>
          </a:prstGeom>
        </p:spPr>
        <p:txBody>
          <a:bodyPr>
            <a:spAutoFit/>
          </a:bodyPr>
          <a:lstStyle>
            <a:lvl1pPr marL="600700" indent="-138623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sym typeface="Helvetica"/>
              </a:defRPr>
            </a:lvl1pPr>
          </a:lstStyle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5"/>
          </p:nvPr>
        </p:nvSpPr>
        <p:spPr>
          <a:xfrm>
            <a:off x="1224164" y="1753875"/>
            <a:ext cx="3804695" cy="424566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Subtítulo subtítulo subtítulo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6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7"/>
          </p:nvPr>
        </p:nvSpPr>
        <p:spPr>
          <a:xfrm>
            <a:off x="1224174" y="2424212"/>
            <a:ext cx="8533855" cy="1307024"/>
          </a:xfrm>
          <a:prstGeom prst="rect">
            <a:avLst/>
          </a:prstGeom>
        </p:spPr>
        <p:txBody>
          <a:bodyPr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</a:t>
            </a:r>
          </a:p>
        </p:txBody>
      </p:sp>
      <p:sp>
        <p:nvSpPr>
          <p:cNvPr id="39" name="Shape 39"/>
          <p:cNvSpPr/>
          <p:nvPr/>
        </p:nvSpPr>
        <p:spPr>
          <a:xfrm>
            <a:off x="10156446" y="63023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82604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05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4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9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55" name="Shape 55"/>
          <p:cNvSpPr/>
          <p:nvPr/>
        </p:nvSpPr>
        <p:spPr>
          <a:xfrm>
            <a:off x="10156446" y="63023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958393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05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9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67" name="Shape 67"/>
          <p:cNvSpPr/>
          <p:nvPr/>
        </p:nvSpPr>
        <p:spPr>
          <a:xfrm>
            <a:off x="10156446" y="63023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8000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-8296" y="-12744"/>
            <a:ext cx="2854193" cy="6873215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5" y="713588"/>
            <a:ext cx="2054655" cy="90676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0156446" y="6757978"/>
            <a:ext cx="2035556" cy="100024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53962" y="2424225"/>
            <a:ext cx="7712208" cy="1117601"/>
          </a:xfrm>
        </p:spPr>
        <p:txBody>
          <a:bodyPr/>
          <a:lstStyle/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62" y="3620218"/>
            <a:ext cx="7712208" cy="41910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33013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l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7" y="1809579"/>
            <a:ext cx="7338988" cy="323884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92043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0E207-07CF-441B-B21F-7A05D433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8"/>
            <a:ext cx="9772650" cy="68103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Helvetica-Normal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91FC00-AC72-476F-879A-40BC088B4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895364"/>
            <a:ext cx="11487150" cy="5281613"/>
          </a:xfrm>
        </p:spPr>
        <p:txBody>
          <a:bodyPr/>
          <a:lstStyle>
            <a:lvl1pPr>
              <a:defRPr>
                <a:latin typeface="Helvetica-Normal" pitchFamily="2" charset="0"/>
              </a:defRPr>
            </a:lvl1pPr>
            <a:lvl2pPr>
              <a:defRPr>
                <a:latin typeface="Helvetica-Normal" pitchFamily="2" charset="0"/>
              </a:defRPr>
            </a:lvl2pPr>
            <a:lvl3pPr>
              <a:defRPr>
                <a:latin typeface="Helvetica-Normal" pitchFamily="2" charset="0"/>
              </a:defRPr>
            </a:lvl3pPr>
            <a:lvl4pPr>
              <a:defRPr>
                <a:latin typeface="Helvetica-Normal" pitchFamily="2" charset="0"/>
              </a:defRPr>
            </a:lvl4pPr>
            <a:lvl5pPr>
              <a:defRPr>
                <a:latin typeface="Helvetica-Normal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245A28-8148-4AB9-B771-912E40FE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7BF61-76C0-49CE-B526-946D8DD8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6A0A2-C9B8-4447-9B57-F97182D0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3976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F79B0-7BBA-47C7-9A42-93A7711D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8B3FA5-2487-4B1F-B585-472E8689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721F22-CC46-4730-BD77-A27F968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22404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33367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-8302" y="3235920"/>
            <a:ext cx="12208602" cy="1968138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70" y="836075"/>
            <a:ext cx="4459660" cy="196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body" sz="quarter" idx="13"/>
          </p:nvPr>
        </p:nvSpPr>
        <p:spPr>
          <a:xfrm>
            <a:off x="806721" y="3356569"/>
            <a:ext cx="10578571" cy="3282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 título</a:t>
            </a:r>
          </a:p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4"/>
          </p:nvPr>
        </p:nvSpPr>
        <p:spPr>
          <a:xfrm>
            <a:off x="806721" y="4552578"/>
            <a:ext cx="10578571" cy="42456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Subtítulo subtítulo subtítulo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>
            <a:off x="806721" y="5768193"/>
            <a:ext cx="10578571" cy="32829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Lugar y fecha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2045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7"/>
            <a:ext cx="12192000" cy="73025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204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3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8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1224160" y="1220485"/>
            <a:ext cx="5573642" cy="58990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35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4"/>
          </p:nvPr>
        </p:nvSpPr>
        <p:spPr>
          <a:xfrm>
            <a:off x="2019852" y="4041556"/>
            <a:ext cx="2654797" cy="2562741"/>
          </a:xfrm>
          <a:prstGeom prst="rect">
            <a:avLst/>
          </a:prstGeom>
        </p:spPr>
        <p:txBody>
          <a:bodyPr>
            <a:spAutoFit/>
          </a:bodyPr>
          <a:lstStyle>
            <a:lvl1pPr marL="600700" indent="-138623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sym typeface="Helvetica"/>
              </a:defRPr>
            </a:lvl1pPr>
          </a:lstStyle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5"/>
          </p:nvPr>
        </p:nvSpPr>
        <p:spPr>
          <a:xfrm>
            <a:off x="1224164" y="1753875"/>
            <a:ext cx="3804695" cy="424566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Subtítulo subtítulo subtítulo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6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7"/>
          </p:nvPr>
        </p:nvSpPr>
        <p:spPr>
          <a:xfrm>
            <a:off x="1224173" y="2424212"/>
            <a:ext cx="8533855" cy="1307024"/>
          </a:xfrm>
          <a:prstGeom prst="rect">
            <a:avLst/>
          </a:prstGeom>
        </p:spPr>
        <p:txBody>
          <a:bodyPr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</a:t>
            </a:r>
          </a:p>
        </p:txBody>
      </p:sp>
      <p:sp>
        <p:nvSpPr>
          <p:cNvPr id="39" name="Shape 39"/>
          <p:cNvSpPr/>
          <p:nvPr/>
        </p:nvSpPr>
        <p:spPr>
          <a:xfrm>
            <a:off x="10156446" y="630238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45883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04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4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8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55" name="Shape 55"/>
          <p:cNvSpPr/>
          <p:nvPr/>
        </p:nvSpPr>
        <p:spPr>
          <a:xfrm>
            <a:off x="10156446" y="630238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0454617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04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8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019850" y="319083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67" name="Shape 67"/>
          <p:cNvSpPr/>
          <p:nvPr/>
        </p:nvSpPr>
        <p:spPr>
          <a:xfrm>
            <a:off x="10156446" y="630238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384315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-8296" y="-12744"/>
            <a:ext cx="2854193" cy="6873215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4" y="713588"/>
            <a:ext cx="2054655" cy="90676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0156446" y="6757978"/>
            <a:ext cx="2035556" cy="100024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53962" y="2424224"/>
            <a:ext cx="7712208" cy="1117601"/>
          </a:xfrm>
        </p:spPr>
        <p:txBody>
          <a:bodyPr/>
          <a:lstStyle/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62" y="3620218"/>
            <a:ext cx="7712208" cy="41910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318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l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7" y="1809579"/>
            <a:ext cx="7338988" cy="323884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57109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0E207-07CF-441B-B21F-7A05D433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8"/>
            <a:ext cx="9772650" cy="68103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Helvetica-Normal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91FC00-AC72-476F-879A-40BC088B4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895363"/>
            <a:ext cx="11487150" cy="5281613"/>
          </a:xfrm>
        </p:spPr>
        <p:txBody>
          <a:bodyPr/>
          <a:lstStyle>
            <a:lvl1pPr>
              <a:defRPr>
                <a:latin typeface="Helvetica-Normal" pitchFamily="2" charset="0"/>
              </a:defRPr>
            </a:lvl1pPr>
            <a:lvl2pPr>
              <a:defRPr>
                <a:latin typeface="Helvetica-Normal" pitchFamily="2" charset="0"/>
              </a:defRPr>
            </a:lvl2pPr>
            <a:lvl3pPr>
              <a:defRPr>
                <a:latin typeface="Helvetica-Normal" pitchFamily="2" charset="0"/>
              </a:defRPr>
            </a:lvl3pPr>
            <a:lvl4pPr>
              <a:defRPr>
                <a:latin typeface="Helvetica-Normal" pitchFamily="2" charset="0"/>
              </a:defRPr>
            </a:lvl4pPr>
            <a:lvl5pPr>
              <a:defRPr>
                <a:latin typeface="Helvetica-Normal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245A28-8148-4AB9-B771-912E40FE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7BF61-76C0-49CE-B526-946D8DD8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6A0A2-C9B8-4447-9B57-F97182D0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97726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F79B0-7BBA-47C7-9A42-93A7711D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8B3FA5-2487-4B1F-B585-472E8689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721F22-CC46-4730-BD77-A27F968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80688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979844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-8302" y="3235920"/>
            <a:ext cx="12208602" cy="1968138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2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70" y="836075"/>
            <a:ext cx="4459660" cy="196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body" sz="quarter" idx="13"/>
          </p:nvPr>
        </p:nvSpPr>
        <p:spPr>
          <a:xfrm>
            <a:off x="806721" y="3356569"/>
            <a:ext cx="10578571" cy="3282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 título</a:t>
            </a:r>
          </a:p>
          <a:p>
            <a:pPr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título título título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4"/>
          </p:nvPr>
        </p:nvSpPr>
        <p:spPr>
          <a:xfrm>
            <a:off x="806721" y="4552571"/>
            <a:ext cx="10578571" cy="42456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Subtítulo subtítulo subtítulo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>
            <a:off x="806721" y="5768187"/>
            <a:ext cx="10578571" cy="32829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Lugar y fecha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88643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1"/>
            <a:ext cx="12192000" cy="73025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198" y="1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3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2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1224160" y="1220479"/>
            <a:ext cx="5573642" cy="58990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35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4"/>
          </p:nvPr>
        </p:nvSpPr>
        <p:spPr>
          <a:xfrm>
            <a:off x="2019850" y="4041550"/>
            <a:ext cx="2654797" cy="2562741"/>
          </a:xfrm>
          <a:prstGeom prst="rect">
            <a:avLst/>
          </a:prstGeom>
        </p:spPr>
        <p:txBody>
          <a:bodyPr>
            <a:spAutoFit/>
          </a:bodyPr>
          <a:lstStyle>
            <a:lvl1pPr marL="600700" indent="-138623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sym typeface="Helvetica"/>
              </a:defRPr>
            </a:lvl1pPr>
          </a:lstStyle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  <a:p>
            <a:pPr marL="990600" indent="-228600" algn="just">
              <a:lnSpc>
                <a:spcPct val="120000"/>
              </a:lnSpc>
              <a:buSzPct val="100000"/>
              <a:buChar char="•"/>
              <a:defRPr sz="3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Bullet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5"/>
          </p:nvPr>
        </p:nvSpPr>
        <p:spPr>
          <a:xfrm>
            <a:off x="1224161" y="1753874"/>
            <a:ext cx="3804695" cy="424566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4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Subtítulo subtítulo subtítulo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6"/>
          </p:nvPr>
        </p:nvSpPr>
        <p:spPr>
          <a:xfrm>
            <a:off x="2019850" y="319082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7"/>
          </p:nvPr>
        </p:nvSpPr>
        <p:spPr>
          <a:xfrm>
            <a:off x="1224167" y="2424212"/>
            <a:ext cx="8533855" cy="1307024"/>
          </a:xfrm>
          <a:prstGeom prst="rect">
            <a:avLst/>
          </a:prstGeom>
        </p:spPr>
        <p:txBody>
          <a:bodyPr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4D4D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 cuerpo de texto 2</a:t>
            </a:r>
          </a:p>
        </p:txBody>
      </p:sp>
      <p:sp>
        <p:nvSpPr>
          <p:cNvPr id="39" name="Shape 39"/>
          <p:cNvSpPr/>
          <p:nvPr/>
        </p:nvSpPr>
        <p:spPr>
          <a:xfrm>
            <a:off x="10156446" y="630232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994328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98" y="1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4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2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2019850" y="319082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55" name="Shape 55"/>
          <p:cNvSpPr/>
          <p:nvPr/>
        </p:nvSpPr>
        <p:spPr>
          <a:xfrm>
            <a:off x="10156446" y="630232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3435005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 Azul Tam.png"/>
          <p:cNvPicPr>
            <a:picLocks noChangeAspect="1"/>
          </p:cNvPicPr>
          <p:nvPr/>
        </p:nvPicPr>
        <p:blipFill>
          <a:blip r:embed="rId2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98" y="1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3DABE0"/>
              </a:solidFill>
              <a:sym typeface="Helvetica Light"/>
            </a:endParaRPr>
          </a:p>
        </p:txBody>
      </p:sp>
      <p:pic>
        <p:nvPicPr>
          <p:cNvPr id="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5" y="153982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body" sz="quarter" idx="13"/>
          </p:nvPr>
        </p:nvSpPr>
        <p:spPr>
          <a:xfrm>
            <a:off x="2019850" y="319082"/>
            <a:ext cx="5568484" cy="31115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7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Título título título título título</a:t>
            </a:r>
          </a:p>
        </p:txBody>
      </p:sp>
      <p:sp>
        <p:nvSpPr>
          <p:cNvPr id="67" name="Shape 67"/>
          <p:cNvSpPr/>
          <p:nvPr/>
        </p:nvSpPr>
        <p:spPr>
          <a:xfrm>
            <a:off x="10156446" y="630232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96852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-8296" y="-12744"/>
            <a:ext cx="2854193" cy="6873215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69" y="713582"/>
            <a:ext cx="2054655" cy="90676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0156446" y="6757978"/>
            <a:ext cx="2035556" cy="100024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 defTabSz="412636" hangingPunct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53962" y="2424218"/>
            <a:ext cx="7712208" cy="1117601"/>
          </a:xfrm>
        </p:spPr>
        <p:txBody>
          <a:bodyPr/>
          <a:lstStyle/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  <a:p>
            <a:pPr algn="l">
              <a:defRPr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62" y="3620217"/>
            <a:ext cx="7712208" cy="41910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20776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l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ack Azul T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07" y="1809579"/>
            <a:ext cx="7338988" cy="3238842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9112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970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0E207-07CF-441B-B21F-7A05D433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2"/>
            <a:ext cx="9772650" cy="68103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Helvetica-Normal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91FC00-AC72-476F-879A-40BC088B4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895357"/>
            <a:ext cx="11487150" cy="5281613"/>
          </a:xfrm>
        </p:spPr>
        <p:txBody>
          <a:bodyPr/>
          <a:lstStyle>
            <a:lvl1pPr>
              <a:defRPr>
                <a:latin typeface="Helvetica-Normal" pitchFamily="2" charset="0"/>
              </a:defRPr>
            </a:lvl1pPr>
            <a:lvl2pPr>
              <a:defRPr>
                <a:latin typeface="Helvetica-Normal" pitchFamily="2" charset="0"/>
              </a:defRPr>
            </a:lvl2pPr>
            <a:lvl3pPr>
              <a:defRPr>
                <a:latin typeface="Helvetica-Normal" pitchFamily="2" charset="0"/>
              </a:defRPr>
            </a:lvl3pPr>
            <a:lvl4pPr>
              <a:defRPr>
                <a:latin typeface="Helvetica-Normal" pitchFamily="2" charset="0"/>
              </a:defRPr>
            </a:lvl4pPr>
            <a:lvl5pPr>
              <a:defRPr>
                <a:latin typeface="Helvetica-Normal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245A28-8148-4AB9-B771-912E40FE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7BF61-76C0-49CE-B526-946D8DD8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6A0A2-C9B8-4447-9B57-F97182D0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8613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F79B0-7BBA-47C7-9A42-93A7711D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fld id="{43D3A9DE-A909-4CF0-9088-90E1501F04CE}" type="datetimeFigureOut">
              <a:rPr lang="es-MX" sz="1700" kern="0" smtClean="0">
                <a:solidFill>
                  <a:srgbClr val="4D4D4C"/>
                </a:solidFill>
                <a:latin typeface="Helvetica"/>
                <a:sym typeface="Helvetica"/>
              </a:rPr>
              <a:pPr defTabSz="412636" hangingPunct="0">
                <a:lnSpc>
                  <a:spcPct val="120000"/>
                </a:lnSpc>
              </a:pPr>
              <a:t>08/05/2020</a:t>
            </a:fld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8B3FA5-2487-4B1F-B585-472E8689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45708" tIns="22854" rIns="45708" bIns="22854"/>
          <a:lstStyle/>
          <a:p>
            <a:pPr defTabSz="412636" hangingPunct="0">
              <a:lnSpc>
                <a:spcPct val="120000"/>
              </a:lnSpc>
            </a:pPr>
            <a:endParaRPr lang="es-MX" sz="1700" kern="0" dirty="0">
              <a:solidFill>
                <a:srgbClr val="4D4D4C"/>
              </a:solidFill>
              <a:latin typeface="Helvetica"/>
              <a:sym typeface="Helvetica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721F22-CC46-4730-BD77-A27F968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1323" y="6540500"/>
            <a:ext cx="323006" cy="235962"/>
          </a:xfrm>
        </p:spPr>
        <p:txBody>
          <a:bodyPr/>
          <a:lstStyle/>
          <a:p>
            <a:fld id="{B2D3C59D-5F88-47AB-849E-9555FE8FF602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258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874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9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2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064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7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60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7" indent="0">
              <a:buNone/>
              <a:defRPr sz="1800" b="1"/>
            </a:lvl3pPr>
            <a:lvl4pPr marL="1368732" indent="0">
              <a:buNone/>
              <a:defRPr sz="1600" b="1"/>
            </a:lvl4pPr>
            <a:lvl5pPr marL="1824980" indent="0">
              <a:buNone/>
              <a:defRPr sz="1600" b="1"/>
            </a:lvl5pPr>
            <a:lvl6pPr marL="2281230" indent="0">
              <a:buNone/>
              <a:defRPr sz="1600" b="1"/>
            </a:lvl6pPr>
            <a:lvl7pPr marL="2737483" indent="0">
              <a:buNone/>
              <a:defRPr sz="1600" b="1"/>
            </a:lvl7pPr>
            <a:lvl8pPr marL="3193734" indent="0">
              <a:buNone/>
              <a:defRPr sz="1600" b="1"/>
            </a:lvl8pPr>
            <a:lvl9pPr marL="364996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7" indent="0">
              <a:buNone/>
              <a:defRPr sz="1800" b="1"/>
            </a:lvl3pPr>
            <a:lvl4pPr marL="1368732" indent="0">
              <a:buNone/>
              <a:defRPr sz="1600" b="1"/>
            </a:lvl4pPr>
            <a:lvl5pPr marL="1824980" indent="0">
              <a:buNone/>
              <a:defRPr sz="1600" b="1"/>
            </a:lvl5pPr>
            <a:lvl6pPr marL="2281230" indent="0">
              <a:buNone/>
              <a:defRPr sz="1600" b="1"/>
            </a:lvl6pPr>
            <a:lvl7pPr marL="2737483" indent="0">
              <a:buNone/>
              <a:defRPr sz="1600" b="1"/>
            </a:lvl7pPr>
            <a:lvl8pPr marL="3193734" indent="0">
              <a:buNone/>
              <a:defRPr sz="1600" b="1"/>
            </a:lvl8pPr>
            <a:lvl9pPr marL="364996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700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3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1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2" y="3840492"/>
            <a:ext cx="8534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34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761" y="196497"/>
            <a:ext cx="11158476" cy="37327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9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761" y="196497"/>
            <a:ext cx="11158476" cy="37327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5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5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17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761" y="196497"/>
            <a:ext cx="11158476" cy="37327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2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/>
              <a:t>8/5/2020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865525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8" y="0"/>
            <a:ext cx="1218883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44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17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08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/>
              <a:t>8/5/2020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Comunicado Técnico Diario Nuevo Coronavirus en el Mundo (COVID-19) 25/02/2020 </a:t>
            </a:r>
            <a:endParaRPr lang="es-MX" altLang="es-MX" dirty="0"/>
          </a:p>
        </p:txBody>
      </p:sp>
    </p:spTree>
    <p:extLst>
      <p:ext uri="{BB962C8B-B14F-4D97-AF65-F5344CB8AC3E}">
        <p14:creationId xmlns:p14="http://schemas.microsoft.com/office/powerpoint/2010/main" val="32419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5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322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55" indent="0">
              <a:buNone/>
              <a:defRPr sz="1400"/>
            </a:lvl2pPr>
            <a:lvl3pPr marL="912477" indent="0">
              <a:buNone/>
              <a:defRPr sz="1200"/>
            </a:lvl3pPr>
            <a:lvl4pPr marL="1368732" indent="0">
              <a:buNone/>
              <a:defRPr sz="1000"/>
            </a:lvl4pPr>
            <a:lvl5pPr marL="1824980" indent="0">
              <a:buNone/>
              <a:defRPr sz="1000"/>
            </a:lvl5pPr>
            <a:lvl6pPr marL="2281230" indent="0">
              <a:buNone/>
              <a:defRPr sz="1000"/>
            </a:lvl6pPr>
            <a:lvl7pPr marL="2737483" indent="0">
              <a:buNone/>
              <a:defRPr sz="1000"/>
            </a:lvl7pPr>
            <a:lvl8pPr marL="3193734" indent="0">
              <a:buNone/>
              <a:defRPr sz="1000"/>
            </a:lvl8pPr>
            <a:lvl9pPr marL="364996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544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8ED7D8A-9E06-4426-9D9A-7A417606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6DE113-7194-4F8A-827F-B29CC334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76F41-C5C5-4283-8FEB-DF75245C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MX">
                <a:solidFill>
                  <a:prstClr val="black">
                    <a:tint val="75000"/>
                  </a:prstClr>
                </a:solidFill>
              </a:rPr>
              <a:t>Comunicado Técnico Diario Nuevo Coronavirus en el Mundo (COVID-19) 25/02/2020 </a:t>
            </a:r>
            <a:endParaRPr lang="es-MX" alt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55" indent="0">
              <a:buNone/>
              <a:defRPr sz="2800"/>
            </a:lvl2pPr>
            <a:lvl3pPr marL="912477" indent="0">
              <a:buNone/>
              <a:defRPr sz="2400"/>
            </a:lvl3pPr>
            <a:lvl4pPr marL="1368732" indent="0">
              <a:buNone/>
              <a:defRPr sz="2000"/>
            </a:lvl4pPr>
            <a:lvl5pPr marL="1824980" indent="0">
              <a:buNone/>
              <a:defRPr sz="2000"/>
            </a:lvl5pPr>
            <a:lvl6pPr marL="2281230" indent="0">
              <a:buNone/>
              <a:defRPr sz="2000"/>
            </a:lvl6pPr>
            <a:lvl7pPr marL="2737483" indent="0">
              <a:buNone/>
              <a:defRPr sz="2000"/>
            </a:lvl7pPr>
            <a:lvl8pPr marL="3193734" indent="0">
              <a:buNone/>
              <a:defRPr sz="2000"/>
            </a:lvl8pPr>
            <a:lvl9pPr marL="3649968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55" indent="0">
              <a:buNone/>
              <a:defRPr sz="1400"/>
            </a:lvl2pPr>
            <a:lvl3pPr marL="912477" indent="0">
              <a:buNone/>
              <a:defRPr sz="1200"/>
            </a:lvl3pPr>
            <a:lvl4pPr marL="1368732" indent="0">
              <a:buNone/>
              <a:defRPr sz="1000"/>
            </a:lvl4pPr>
            <a:lvl5pPr marL="1824980" indent="0">
              <a:buNone/>
              <a:defRPr sz="1000"/>
            </a:lvl5pPr>
            <a:lvl6pPr marL="2281230" indent="0">
              <a:buNone/>
              <a:defRPr sz="1000"/>
            </a:lvl6pPr>
            <a:lvl7pPr marL="2737483" indent="0">
              <a:buNone/>
              <a:defRPr sz="1000"/>
            </a:lvl7pPr>
            <a:lvl8pPr marL="3193734" indent="0">
              <a:buNone/>
              <a:defRPr sz="1000"/>
            </a:lvl8pPr>
            <a:lvl9pPr marL="364996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/>
              <a:pPr>
                <a:defRPr/>
              </a:pPr>
              <a:t>08/05/2020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/>
              <a:pPr>
                <a:defRPr/>
              </a:pPr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0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4B531-0A8B-4EA7-9A93-66DF01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D22CB-DE91-4FAB-975C-E2522566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2BA422-ECCF-494B-9078-4ED9EEDB0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D12A-E77D-40D0-A116-6B7B723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EF46B-6180-4E89-AFAD-229ADFEDC50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B26BA1-0E3A-4838-8A33-D3B865BF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2430AE-2243-4EB2-B276-74F21EC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10708-E677-4DDD-8332-E71D38E36B6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3CF6A-F588-446C-A8F4-5B26046DF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590B20-7812-4012-8C9E-7ECCBC21D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4" indent="0">
              <a:buNone/>
              <a:defRPr sz="28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4" indent="0">
              <a:buNone/>
              <a:defRPr sz="2000"/>
            </a:lvl6pPr>
            <a:lvl7pPr marL="2742436" indent="0">
              <a:buNone/>
              <a:defRPr sz="2000"/>
            </a:lvl7pPr>
            <a:lvl8pPr marL="3199511" indent="0">
              <a:buNone/>
              <a:defRPr sz="2000"/>
            </a:lvl8pPr>
            <a:lvl9pPr marL="365658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5C04C5-E608-4509-B8F3-A58F05000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4" indent="0">
              <a:buNone/>
              <a:defRPr sz="1400"/>
            </a:lvl2pPr>
            <a:lvl3pPr marL="914144" indent="0">
              <a:buNone/>
              <a:defRPr sz="1200"/>
            </a:lvl3pPr>
            <a:lvl4pPr marL="1371217" indent="0">
              <a:buNone/>
              <a:defRPr sz="1000"/>
            </a:lvl4pPr>
            <a:lvl5pPr marL="1828290" indent="0">
              <a:buNone/>
              <a:defRPr sz="1000"/>
            </a:lvl5pPr>
            <a:lvl6pPr marL="2285364" indent="0">
              <a:buNone/>
              <a:defRPr sz="1000"/>
            </a:lvl6pPr>
            <a:lvl7pPr marL="2742436" indent="0">
              <a:buNone/>
              <a:defRPr sz="1000"/>
            </a:lvl7pPr>
            <a:lvl8pPr marL="3199511" indent="0">
              <a:buNone/>
              <a:defRPr sz="1000"/>
            </a:lvl8pPr>
            <a:lvl9pPr marL="365658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7F4CE9-C267-4F23-A0F2-97C121F9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05CF0-2335-402F-92A3-BDCC319F070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6B498-259C-42C1-A4B1-8B65A4A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5D3B1-B8AB-4BA9-ACE8-B568D3B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8721-A5C6-4984-A5A2-75231F883C2B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62267-DFCD-45E1-825B-7C727D7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C8CC8D-D08C-46A9-9654-E927E0AC6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27A27-EBD6-44AA-90C7-3996CDDF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E1248-DD0A-46BC-85DC-75DEBFAD5D80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FFC7E-281C-403D-947E-0E4E5B5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0CBDB-3612-4047-95FA-DE3656D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973AC-2913-4355-8A1F-343BA0AB61F0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358B2C-566C-4A40-9515-0E90AE78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3FFF7-7CF7-4BE0-95E7-0F449A31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BA7DD0-FB0E-4389-B54E-FC5E8446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29F41-FA46-4AC4-8564-FDA53F62F6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63FB11-5D1C-4E7A-A8A3-9A9665E2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5271-381A-4A1D-A9C5-43626BC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6BE8F-7851-4272-9B07-16C76BC5FCF4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6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4F616-1867-468B-963D-7A476E192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AFA930-7C9A-4F4C-A3DC-EDF7845B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4" indent="0" algn="ctr">
              <a:buNone/>
              <a:defRPr sz="2000"/>
            </a:lvl2pPr>
            <a:lvl3pPr marL="914144" indent="0" algn="ctr">
              <a:buNone/>
              <a:defRPr sz="1800"/>
            </a:lvl3pPr>
            <a:lvl4pPr marL="1371217" indent="0" algn="ctr">
              <a:buNone/>
              <a:defRPr sz="1600"/>
            </a:lvl4pPr>
            <a:lvl5pPr marL="1828290" indent="0" algn="ctr">
              <a:buNone/>
              <a:defRPr sz="1600"/>
            </a:lvl5pPr>
            <a:lvl6pPr marL="2285364" indent="0" algn="ctr">
              <a:buNone/>
              <a:defRPr sz="1600"/>
            </a:lvl6pPr>
            <a:lvl7pPr marL="2742436" indent="0" algn="ctr">
              <a:buNone/>
              <a:defRPr sz="1600"/>
            </a:lvl7pPr>
            <a:lvl8pPr marL="3199511" indent="0" algn="ctr">
              <a:buNone/>
              <a:defRPr sz="1600"/>
            </a:lvl8pPr>
            <a:lvl9pPr marL="365658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74942-001A-4744-919D-9A006E5F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5ADEB-3747-4D11-9191-520B58E8C36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FAD760-7996-4103-A8C8-B30E7EC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14CBF-1278-4042-959C-E2395111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2EB23-4D09-481A-9AA6-093B5F75B62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B7FA0-7827-45C9-82A8-D4B61F44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1E51D0-258A-456E-BAC2-0DA7A1F2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C74367-4145-47D9-BD4A-416D8F4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CEA83-6AFF-42B3-AACA-990862DE95B9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C728E0-E2BE-48DE-826C-8D26D93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67454-F356-4CD1-8636-C026B0FC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64D47-E7E0-4041-B423-2DCB1811F8C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48F98-B147-4F6F-B8A0-41D138DB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A50EE-6BE6-4147-B9B9-13A64DB51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37B267-5768-4459-A5EC-D7AFDAB4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8D8276-A436-4A61-A915-CFC590905A3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B370A-A382-4810-897C-0FBF910E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FB4A0-10DC-4774-BF4C-2554DD10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71157-B4DE-436B-8009-9DE9EEBCB705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B137A-B49A-437A-8295-9477758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EDB33C-1726-4AD7-B72D-140C2A3A0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3CF56B-963E-4E08-8532-5A76B809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529304-E229-4C04-9395-7AD7AE72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E0F39-29E9-44AD-8B2E-6B2B9CF6C90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0E962-19FC-4572-943A-7FFD40BF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977BCC-F489-4606-B9C1-086B8884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31A3-1D60-4DB6-8F79-5F0D94484FB9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BF584-014A-467D-B660-9C9501D3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2D633-7E08-45A9-A9AB-F4894B4A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84C58F-C825-4AAA-89EA-BE0539893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2D74E8-42AB-40E3-BC8A-14E3BEB9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4" indent="0">
              <a:buNone/>
              <a:defRPr sz="1600" b="1"/>
            </a:lvl6pPr>
            <a:lvl7pPr marL="2742436" indent="0">
              <a:buNone/>
              <a:defRPr sz="1600" b="1"/>
            </a:lvl7pPr>
            <a:lvl8pPr marL="3199511" indent="0">
              <a:buNone/>
              <a:defRPr sz="1600" b="1"/>
            </a:lvl8pPr>
            <a:lvl9pPr marL="365658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04DCF9-42FF-4829-8CA0-1A11F1194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2BE81D-F08F-471E-A543-1B3A0E6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239425-C913-424E-946E-A692E1AB88A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08/05/2020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4A6FA-8DA3-45CB-9668-353C16C0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B82631-916D-4E7B-88F3-CD679710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66713-FEE7-4E18-9087-D114531FB33E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BC4F6-8682-4671-9240-918B13CE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37B596-18E2-4E64-90AB-45F4941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5B29D3-12E3-47D9-9290-9FD541DC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5F78BB-499D-4D4F-A2B6-A67AA402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6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0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9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7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58" tIns="45630" rIns="91258" bIns="4563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258" tIns="45630" rIns="91258" bIns="4563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2D70-FCFB-49CE-B109-C89F5B42387A}" type="datetimeFigureOut">
              <a:rPr lang="es-419" smtClean="0"/>
              <a:t>8/5/2020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CA61A-9A77-44DD-9693-7F25E14BA331}" type="slidenum">
              <a:rPr lang="es-419" smtClean="0"/>
              <a:t>‹#›</a:t>
            </a:fld>
            <a:endParaRPr lang="es-419"/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16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4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4" indent="-228114" algn="l" defTabSz="9124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61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15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69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11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44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99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45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97" indent="-228114" algn="l" defTabSz="9124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7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2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80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30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83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34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68" algn="l" defTabSz="9124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37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730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50" y="10"/>
            <a:ext cx="1621621" cy="730467"/>
          </a:xfrm>
          <a:custGeom>
            <a:avLst/>
            <a:gdLst/>
            <a:ahLst/>
            <a:cxnLst/>
            <a:rect l="l" t="t" r="r" b="b"/>
            <a:pathLst>
              <a:path w="2673985" h="1204595">
                <a:moveTo>
                  <a:pt x="2673845" y="0"/>
                </a:moveTo>
                <a:lnTo>
                  <a:pt x="0" y="0"/>
                </a:lnTo>
                <a:lnTo>
                  <a:pt x="0" y="1204151"/>
                </a:lnTo>
                <a:lnTo>
                  <a:pt x="2673845" y="1204151"/>
                </a:lnTo>
                <a:lnTo>
                  <a:pt x="2673845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412788" y="153976"/>
            <a:ext cx="949642" cy="4190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0156444" y="630187"/>
            <a:ext cx="2035594" cy="100117"/>
          </a:xfrm>
          <a:custGeom>
            <a:avLst/>
            <a:gdLst/>
            <a:ahLst/>
            <a:cxnLst/>
            <a:rect l="l" t="t" r="r" b="b"/>
            <a:pathLst>
              <a:path w="3356609" h="165100">
                <a:moveTo>
                  <a:pt x="3356547" y="0"/>
                </a:moveTo>
                <a:lnTo>
                  <a:pt x="0" y="0"/>
                </a:lnTo>
                <a:lnTo>
                  <a:pt x="0" y="164937"/>
                </a:lnTo>
                <a:lnTo>
                  <a:pt x="3356547" y="164937"/>
                </a:lnTo>
                <a:lnTo>
                  <a:pt x="3356547" y="0"/>
                </a:lnTo>
                <a:close/>
              </a:path>
            </a:pathLst>
          </a:custGeom>
          <a:solidFill>
            <a:srgbClr val="9AC949"/>
          </a:solidFill>
        </p:spPr>
        <p:txBody>
          <a:bodyPr wrap="square" lIns="0" tIns="0" rIns="0" bIns="0" rtlCol="0"/>
          <a:lstStyle/>
          <a:p>
            <a:pPr defTabSz="553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905" y="1466228"/>
            <a:ext cx="65831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7"/>
            <a:ext cx="39014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338"/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7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338"/>
            <a:fld id="{1D8BD707-D9CF-40AE-B4C6-C98DA3205C09}" type="datetimeFigureOut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53338"/>
              <a:t>5/8/2020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7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338"/>
            <a:fld id="{B6F15528-21DE-4FAA-801E-634DDDAF4B2B}" type="slidenum">
              <a:rPr lang="es-MX" sz="1100" smtClean="0">
                <a:solidFill>
                  <a:prstClr val="black">
                    <a:tint val="75000"/>
                  </a:prstClr>
                </a:solidFill>
              </a:rPr>
              <a:pPr defTabSz="553338"/>
              <a:t>‹#›</a:t>
            </a:fld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50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6661">
        <a:defRPr>
          <a:latin typeface="+mn-lt"/>
          <a:ea typeface="+mn-ea"/>
          <a:cs typeface="+mn-cs"/>
        </a:defRPr>
      </a:lvl2pPr>
      <a:lvl3pPr marL="553338">
        <a:defRPr>
          <a:latin typeface="+mn-lt"/>
          <a:ea typeface="+mn-ea"/>
          <a:cs typeface="+mn-cs"/>
        </a:defRPr>
      </a:lvl3pPr>
      <a:lvl4pPr marL="830005">
        <a:defRPr>
          <a:latin typeface="+mn-lt"/>
          <a:ea typeface="+mn-ea"/>
          <a:cs typeface="+mn-cs"/>
        </a:defRPr>
      </a:lvl4pPr>
      <a:lvl5pPr marL="1106676">
        <a:defRPr>
          <a:latin typeface="+mn-lt"/>
          <a:ea typeface="+mn-ea"/>
          <a:cs typeface="+mn-cs"/>
        </a:defRPr>
      </a:lvl5pPr>
      <a:lvl6pPr marL="1383348">
        <a:defRPr>
          <a:latin typeface="+mn-lt"/>
          <a:ea typeface="+mn-ea"/>
          <a:cs typeface="+mn-cs"/>
        </a:defRPr>
      </a:lvl6pPr>
      <a:lvl7pPr marL="1660011">
        <a:defRPr>
          <a:latin typeface="+mn-lt"/>
          <a:ea typeface="+mn-ea"/>
          <a:cs typeface="+mn-cs"/>
        </a:defRPr>
      </a:lvl7pPr>
      <a:lvl8pPr marL="1936673">
        <a:defRPr>
          <a:latin typeface="+mn-lt"/>
          <a:ea typeface="+mn-ea"/>
          <a:cs typeface="+mn-cs"/>
        </a:defRPr>
      </a:lvl8pPr>
      <a:lvl9pPr marL="22133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6661">
        <a:defRPr>
          <a:latin typeface="+mn-lt"/>
          <a:ea typeface="+mn-ea"/>
          <a:cs typeface="+mn-cs"/>
        </a:defRPr>
      </a:lvl2pPr>
      <a:lvl3pPr marL="553338">
        <a:defRPr>
          <a:latin typeface="+mn-lt"/>
          <a:ea typeface="+mn-ea"/>
          <a:cs typeface="+mn-cs"/>
        </a:defRPr>
      </a:lvl3pPr>
      <a:lvl4pPr marL="830005">
        <a:defRPr>
          <a:latin typeface="+mn-lt"/>
          <a:ea typeface="+mn-ea"/>
          <a:cs typeface="+mn-cs"/>
        </a:defRPr>
      </a:lvl4pPr>
      <a:lvl5pPr marL="1106676">
        <a:defRPr>
          <a:latin typeface="+mn-lt"/>
          <a:ea typeface="+mn-ea"/>
          <a:cs typeface="+mn-cs"/>
        </a:defRPr>
      </a:lvl5pPr>
      <a:lvl6pPr marL="1383348">
        <a:defRPr>
          <a:latin typeface="+mn-lt"/>
          <a:ea typeface="+mn-ea"/>
          <a:cs typeface="+mn-cs"/>
        </a:defRPr>
      </a:lvl6pPr>
      <a:lvl7pPr marL="1660011">
        <a:defRPr>
          <a:latin typeface="+mn-lt"/>
          <a:ea typeface="+mn-ea"/>
          <a:cs typeface="+mn-cs"/>
        </a:defRPr>
      </a:lvl7pPr>
      <a:lvl8pPr marL="1936673">
        <a:defRPr>
          <a:latin typeface="+mn-lt"/>
          <a:ea typeface="+mn-ea"/>
          <a:cs typeface="+mn-cs"/>
        </a:defRPr>
      </a:lvl8pPr>
      <a:lvl9pPr marL="2213335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730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98" y="1"/>
            <a:ext cx="1621621" cy="730467"/>
          </a:xfrm>
          <a:custGeom>
            <a:avLst/>
            <a:gdLst/>
            <a:ahLst/>
            <a:cxnLst/>
            <a:rect l="l" t="t" r="r" b="b"/>
            <a:pathLst>
              <a:path w="2673985" h="1204595">
                <a:moveTo>
                  <a:pt x="2673845" y="0"/>
                </a:moveTo>
                <a:lnTo>
                  <a:pt x="0" y="0"/>
                </a:lnTo>
                <a:lnTo>
                  <a:pt x="0" y="1204151"/>
                </a:lnTo>
                <a:lnTo>
                  <a:pt x="2673845" y="1204151"/>
                </a:lnTo>
                <a:lnTo>
                  <a:pt x="2673845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412788" y="153976"/>
            <a:ext cx="949642" cy="4190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0156444" y="630180"/>
            <a:ext cx="2035594" cy="100117"/>
          </a:xfrm>
          <a:custGeom>
            <a:avLst/>
            <a:gdLst/>
            <a:ahLst/>
            <a:cxnLst/>
            <a:rect l="l" t="t" r="r" b="b"/>
            <a:pathLst>
              <a:path w="3356609" h="165100">
                <a:moveTo>
                  <a:pt x="3356547" y="0"/>
                </a:moveTo>
                <a:lnTo>
                  <a:pt x="0" y="0"/>
                </a:lnTo>
                <a:lnTo>
                  <a:pt x="0" y="164937"/>
                </a:lnTo>
                <a:lnTo>
                  <a:pt x="3356547" y="164937"/>
                </a:lnTo>
                <a:lnTo>
                  <a:pt x="3356547" y="0"/>
                </a:lnTo>
                <a:close/>
              </a:path>
            </a:pathLst>
          </a:custGeom>
          <a:solidFill>
            <a:srgbClr val="9AC949"/>
          </a:solidFill>
        </p:spPr>
        <p:txBody>
          <a:bodyPr wrap="square" lIns="0" tIns="0" rIns="0" bIns="0" rtlCol="0"/>
          <a:lstStyle/>
          <a:p>
            <a:pPr defTabSz="554492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855" y="1466176"/>
            <a:ext cx="65831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54492"/>
              <a:t>5/8/2020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B6F15528-21DE-4FAA-801E-634DDDAF4B2B}" type="slidenum">
              <a:rPr lang="es-MX" sz="1100" smtClean="0">
                <a:solidFill>
                  <a:prstClr val="black">
                    <a:tint val="75000"/>
                  </a:prstClr>
                </a:solidFill>
              </a:rPr>
              <a:pPr defTabSz="554492"/>
              <a:t>‹#›</a:t>
            </a:fld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31" tIns="45666" rIns="91331" bIns="45666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31" tIns="45666" rIns="91331" bIns="45666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331" tIns="45666" rIns="91331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7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3247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331" tIns="45666" rIns="91331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7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331" tIns="45666" rIns="91331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7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3247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53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316" r:id="rId12"/>
    <p:sldLayoutId id="214748431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08" indent="-228308" algn="l" defTabSz="9132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36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69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01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22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46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75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07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37" indent="-228308" algn="l" defTabSz="9132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47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78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05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38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69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00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8" algn="l" defTabSz="913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730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05" y="8"/>
            <a:ext cx="1621621" cy="730467"/>
          </a:xfrm>
          <a:custGeom>
            <a:avLst/>
            <a:gdLst/>
            <a:ahLst/>
            <a:cxnLst/>
            <a:rect l="l" t="t" r="r" b="b"/>
            <a:pathLst>
              <a:path w="2673985" h="1204595">
                <a:moveTo>
                  <a:pt x="2673845" y="0"/>
                </a:moveTo>
                <a:lnTo>
                  <a:pt x="0" y="0"/>
                </a:lnTo>
                <a:lnTo>
                  <a:pt x="0" y="1204151"/>
                </a:lnTo>
                <a:lnTo>
                  <a:pt x="2673845" y="1204151"/>
                </a:lnTo>
                <a:lnTo>
                  <a:pt x="2673845" y="0"/>
                </a:lnTo>
                <a:close/>
              </a:path>
            </a:pathLst>
          </a:custGeom>
          <a:solidFill>
            <a:srgbClr val="3CABDF"/>
          </a:solid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412788" y="153976"/>
            <a:ext cx="949642" cy="4190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0156444" y="630187"/>
            <a:ext cx="2035594" cy="100117"/>
          </a:xfrm>
          <a:custGeom>
            <a:avLst/>
            <a:gdLst/>
            <a:ahLst/>
            <a:cxnLst/>
            <a:rect l="l" t="t" r="r" b="b"/>
            <a:pathLst>
              <a:path w="3356609" h="165100">
                <a:moveTo>
                  <a:pt x="3356547" y="0"/>
                </a:moveTo>
                <a:lnTo>
                  <a:pt x="0" y="0"/>
                </a:lnTo>
                <a:lnTo>
                  <a:pt x="0" y="164937"/>
                </a:lnTo>
                <a:lnTo>
                  <a:pt x="3356547" y="164937"/>
                </a:lnTo>
                <a:lnTo>
                  <a:pt x="3356547" y="0"/>
                </a:lnTo>
                <a:close/>
              </a:path>
            </a:pathLst>
          </a:custGeom>
          <a:solidFill>
            <a:srgbClr val="9AC949"/>
          </a:solidFill>
        </p:spPr>
        <p:txBody>
          <a:bodyPr wrap="square" lIns="0" tIns="0" rIns="0" bIns="0" rtlCol="0"/>
          <a:lstStyle/>
          <a:p>
            <a:pPr defTabSz="554338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1885" y="167712"/>
            <a:ext cx="266822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861" y="1466189"/>
            <a:ext cx="65831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7"/>
            <a:ext cx="39014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338"/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7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338"/>
            <a:fld id="{1D8BD707-D9CF-40AE-B4C6-C98DA3205C09}" type="datetimeFigureOut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54338"/>
              <a:t>5/8/2020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7"/>
            <a:ext cx="280416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338"/>
            <a:fld id="{B6F15528-21DE-4FAA-801E-634DDDAF4B2B}" type="slidenum">
              <a:rPr lang="es-MX" sz="1100" smtClean="0">
                <a:solidFill>
                  <a:prstClr val="black">
                    <a:tint val="75000"/>
                  </a:prstClr>
                </a:solidFill>
              </a:rPr>
              <a:pPr defTabSz="554338"/>
              <a:t>‹#›</a:t>
            </a:fld>
            <a:endParaRPr lang="es-MX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168">
        <a:defRPr>
          <a:latin typeface="+mn-lt"/>
          <a:ea typeface="+mn-ea"/>
          <a:cs typeface="+mn-cs"/>
        </a:defRPr>
      </a:lvl2pPr>
      <a:lvl3pPr marL="554338">
        <a:defRPr>
          <a:latin typeface="+mn-lt"/>
          <a:ea typeface="+mn-ea"/>
          <a:cs typeface="+mn-cs"/>
        </a:defRPr>
      </a:lvl3pPr>
      <a:lvl4pPr marL="831507">
        <a:defRPr>
          <a:latin typeface="+mn-lt"/>
          <a:ea typeface="+mn-ea"/>
          <a:cs typeface="+mn-cs"/>
        </a:defRPr>
      </a:lvl4pPr>
      <a:lvl5pPr marL="1108676">
        <a:defRPr>
          <a:latin typeface="+mn-lt"/>
          <a:ea typeface="+mn-ea"/>
          <a:cs typeface="+mn-cs"/>
        </a:defRPr>
      </a:lvl5pPr>
      <a:lvl6pPr marL="1385846">
        <a:defRPr>
          <a:latin typeface="+mn-lt"/>
          <a:ea typeface="+mn-ea"/>
          <a:cs typeface="+mn-cs"/>
        </a:defRPr>
      </a:lvl6pPr>
      <a:lvl7pPr marL="1663014">
        <a:defRPr>
          <a:latin typeface="+mn-lt"/>
          <a:ea typeface="+mn-ea"/>
          <a:cs typeface="+mn-cs"/>
        </a:defRPr>
      </a:lvl7pPr>
      <a:lvl8pPr marL="1940183">
        <a:defRPr>
          <a:latin typeface="+mn-lt"/>
          <a:ea typeface="+mn-ea"/>
          <a:cs typeface="+mn-cs"/>
        </a:defRPr>
      </a:lvl8pPr>
      <a:lvl9pPr marL="221735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168">
        <a:defRPr>
          <a:latin typeface="+mn-lt"/>
          <a:ea typeface="+mn-ea"/>
          <a:cs typeface="+mn-cs"/>
        </a:defRPr>
      </a:lvl2pPr>
      <a:lvl3pPr marL="554338">
        <a:defRPr>
          <a:latin typeface="+mn-lt"/>
          <a:ea typeface="+mn-ea"/>
          <a:cs typeface="+mn-cs"/>
        </a:defRPr>
      </a:lvl3pPr>
      <a:lvl4pPr marL="831507">
        <a:defRPr>
          <a:latin typeface="+mn-lt"/>
          <a:ea typeface="+mn-ea"/>
          <a:cs typeface="+mn-cs"/>
        </a:defRPr>
      </a:lvl4pPr>
      <a:lvl5pPr marL="1108676">
        <a:defRPr>
          <a:latin typeface="+mn-lt"/>
          <a:ea typeface="+mn-ea"/>
          <a:cs typeface="+mn-cs"/>
        </a:defRPr>
      </a:lvl5pPr>
      <a:lvl6pPr marL="1385846">
        <a:defRPr>
          <a:latin typeface="+mn-lt"/>
          <a:ea typeface="+mn-ea"/>
          <a:cs typeface="+mn-cs"/>
        </a:defRPr>
      </a:lvl6pPr>
      <a:lvl7pPr marL="1663014">
        <a:defRPr>
          <a:latin typeface="+mn-lt"/>
          <a:ea typeface="+mn-ea"/>
          <a:cs typeface="+mn-cs"/>
        </a:defRPr>
      </a:lvl7pPr>
      <a:lvl8pPr marL="1940183">
        <a:defRPr>
          <a:latin typeface="+mn-lt"/>
          <a:ea typeface="+mn-ea"/>
          <a:cs typeface="+mn-cs"/>
        </a:defRPr>
      </a:lvl8pPr>
      <a:lvl9pPr marL="2217351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3">
            <a:extLst>
              <a:ext uri="{FF2B5EF4-FFF2-40B4-BE49-F238E27FC236}">
                <a16:creationId xmlns:a16="http://schemas.microsoft.com/office/drawing/2014/main" id="{5DF23BF4-DDE5-4AA0-93DF-C6D068A61E1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5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1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04" indent="-3428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5" indent="-2856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32525" y="6540500"/>
            <a:ext cx="320602" cy="235962"/>
          </a:xfrm>
          <a:prstGeom prst="rect">
            <a:avLst/>
          </a:prstGeom>
          <a:ln w="12700">
            <a:miter lim="400000"/>
          </a:ln>
        </p:spPr>
        <p:txBody>
          <a:bodyPr wrap="none" lIns="25394" tIns="25394" rIns="25394" bIns="25394">
            <a:spAutoFit/>
          </a:bodyPr>
          <a:lstStyle>
            <a:lvl1pPr algn="ctr">
              <a:lnSpc>
                <a:spcPct val="100000"/>
              </a:lnSpc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defTabSz="412636" hangingPunct="0"/>
            <a:fld id="{86CB4B4D-7CA3-9044-876B-883B54F8677D}" type="slidenum">
              <a:rPr lang="es-MX" kern="0" smtClean="0"/>
              <a:pPr defTabSz="412636" hangingPunct="0"/>
              <a:t>‹#›</a:t>
            </a:fld>
            <a:endParaRPr lang="es-MX" kern="0"/>
          </a:p>
        </p:txBody>
      </p:sp>
    </p:spTree>
    <p:extLst>
      <p:ext uri="{BB962C8B-B14F-4D97-AF65-F5344CB8AC3E}">
        <p14:creationId xmlns:p14="http://schemas.microsoft.com/office/powerpoint/2010/main" val="77301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</p:sldLayoutIdLst>
  <p:transition spd="med"/>
  <p:txStyles>
    <p:title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32525" y="6540500"/>
            <a:ext cx="320602" cy="235962"/>
          </a:xfrm>
          <a:prstGeom prst="rect">
            <a:avLst/>
          </a:prstGeom>
          <a:ln w="12700">
            <a:miter lim="400000"/>
          </a:ln>
        </p:spPr>
        <p:txBody>
          <a:bodyPr wrap="none" lIns="25394" tIns="25394" rIns="25394" bIns="25394">
            <a:spAutoFit/>
          </a:bodyPr>
          <a:lstStyle>
            <a:lvl1pPr algn="ctr">
              <a:lnSpc>
                <a:spcPct val="100000"/>
              </a:lnSpc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defTabSz="412636" hangingPunct="0"/>
            <a:fld id="{86CB4B4D-7CA3-9044-876B-883B54F8677D}" type="slidenum">
              <a:rPr lang="es-MX" kern="0" smtClean="0"/>
              <a:pPr defTabSz="412636" hangingPunct="0"/>
              <a:t>‹#›</a:t>
            </a:fld>
            <a:endParaRPr lang="es-MX" kern="0"/>
          </a:p>
        </p:txBody>
      </p:sp>
    </p:spTree>
    <p:extLst>
      <p:ext uri="{BB962C8B-B14F-4D97-AF65-F5344CB8AC3E}">
        <p14:creationId xmlns:p14="http://schemas.microsoft.com/office/powerpoint/2010/main" val="33778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</p:sldLayoutIdLst>
  <p:transition spd="med"/>
  <p:txStyles>
    <p:title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 anchor="b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4" tIns="25394" rIns="25394" bIns="2539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32525" y="6540500"/>
            <a:ext cx="320602" cy="235962"/>
          </a:xfrm>
          <a:prstGeom prst="rect">
            <a:avLst/>
          </a:prstGeom>
          <a:ln w="12700">
            <a:miter lim="400000"/>
          </a:ln>
        </p:spPr>
        <p:txBody>
          <a:bodyPr wrap="none" lIns="25394" tIns="25394" rIns="25394" bIns="25394">
            <a:spAutoFit/>
          </a:bodyPr>
          <a:lstStyle>
            <a:lvl1pPr algn="ctr">
              <a:lnSpc>
                <a:spcPct val="100000"/>
              </a:lnSpc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defTabSz="412636" hangingPunct="0"/>
            <a:fld id="{86CB4B4D-7CA3-9044-876B-883B54F8677D}" type="slidenum">
              <a:rPr lang="es-MX" kern="0" smtClean="0"/>
              <a:pPr defTabSz="412636" hangingPunct="0"/>
              <a:t>‹#›</a:t>
            </a:fld>
            <a:endParaRPr lang="es-MX" kern="0"/>
          </a:p>
        </p:txBody>
      </p:sp>
    </p:spTree>
    <p:extLst>
      <p:ext uri="{BB962C8B-B14F-4D97-AF65-F5344CB8AC3E}">
        <p14:creationId xmlns:p14="http://schemas.microsoft.com/office/powerpoint/2010/main" val="107889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</p:sldLayoutIdLst>
  <p:transition spd="med"/>
  <p:txStyles>
    <p:title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69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35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0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07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42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0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878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144" algn="ctr" defTabSz="41263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4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78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34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8" y="0"/>
            <a:ext cx="1218883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44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761" y="196497"/>
            <a:ext cx="111584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5345" y="3093733"/>
            <a:ext cx="111013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776214" y="6659732"/>
            <a:ext cx="2382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F3F3F"/>
                </a:solidFill>
                <a:latin typeface="Trebuchet MS"/>
                <a:cs typeface="Trebuchet MS"/>
              </a:defRPr>
            </a:lvl1pPr>
          </a:lstStyle>
          <a:p>
            <a:pPr marL="12699" defTabSz="914144"/>
            <a:r>
              <a:rPr lang="es-MX"/>
              <a:t>Fuente:</a:t>
            </a:r>
            <a:r>
              <a:rPr lang="es-MX" spc="30">
                <a:latin typeface="Times New Roman"/>
                <a:cs typeface="Times New Roman"/>
              </a:rPr>
              <a:t> </a:t>
            </a:r>
            <a:r>
              <a:rPr lang="es-MX" spc="-5"/>
              <a:t>S</a:t>
            </a:r>
            <a:r>
              <a:rPr lang="es-MX" spc="-10"/>
              <a:t>I</a:t>
            </a:r>
            <a:r>
              <a:rPr lang="es-MX" spc="-5"/>
              <a:t>NA</a:t>
            </a:r>
            <a:r>
              <a:rPr lang="es-MX"/>
              <a:t>VE</a:t>
            </a:r>
            <a:r>
              <a:rPr lang="es-MX" spc="35">
                <a:latin typeface="Times New Roman"/>
                <a:cs typeface="Times New Roman"/>
              </a:rPr>
              <a:t> </a:t>
            </a:r>
            <a:r>
              <a:rPr lang="es-MX"/>
              <a:t>Co</a:t>
            </a:r>
            <a:r>
              <a:rPr lang="es-MX" spc="-10"/>
              <a:t>r</a:t>
            </a:r>
            <a:r>
              <a:rPr lang="es-MX"/>
              <a:t>o</a:t>
            </a:r>
            <a:r>
              <a:rPr lang="es-MX" spc="-5"/>
              <a:t>naviru</a:t>
            </a:r>
            <a:r>
              <a:rPr lang="es-MX"/>
              <a:t>s</a:t>
            </a:r>
            <a:r>
              <a:rPr lang="es-MX" spc="45">
                <a:latin typeface="Times New Roman"/>
                <a:cs typeface="Times New Roman"/>
              </a:rPr>
              <a:t> 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05</a:t>
            </a:r>
            <a:r>
              <a:rPr lang="es-MX" spc="-10"/>
              <a:t>.</a:t>
            </a:r>
            <a:r>
              <a:rPr lang="es-MX" spc="-5"/>
              <a:t>202</a:t>
            </a:r>
            <a:r>
              <a:rPr lang="es-MX"/>
              <a:t>0</a:t>
            </a:r>
            <a:endParaRPr lang="es-MX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7"/>
            <a:ext cx="2804160" cy="279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4"/>
              <a:t>5/8/2020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7"/>
            <a:ext cx="2804160" cy="279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B6F15528-21DE-4FAA-801E-634DDDAF4B2B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4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74">
        <a:defRPr>
          <a:latin typeface="+mn-lt"/>
          <a:ea typeface="+mn-ea"/>
          <a:cs typeface="+mn-cs"/>
        </a:defRPr>
      </a:lvl2pPr>
      <a:lvl3pPr marL="914144">
        <a:defRPr>
          <a:latin typeface="+mn-lt"/>
          <a:ea typeface="+mn-ea"/>
          <a:cs typeface="+mn-cs"/>
        </a:defRPr>
      </a:lvl3pPr>
      <a:lvl4pPr marL="1371217">
        <a:defRPr>
          <a:latin typeface="+mn-lt"/>
          <a:ea typeface="+mn-ea"/>
          <a:cs typeface="+mn-cs"/>
        </a:defRPr>
      </a:lvl4pPr>
      <a:lvl5pPr marL="1828290">
        <a:defRPr>
          <a:latin typeface="+mn-lt"/>
          <a:ea typeface="+mn-ea"/>
          <a:cs typeface="+mn-cs"/>
        </a:defRPr>
      </a:lvl5pPr>
      <a:lvl6pPr marL="2285364">
        <a:defRPr>
          <a:latin typeface="+mn-lt"/>
          <a:ea typeface="+mn-ea"/>
          <a:cs typeface="+mn-cs"/>
        </a:defRPr>
      </a:lvl6pPr>
      <a:lvl7pPr marL="2742436">
        <a:defRPr>
          <a:latin typeface="+mn-lt"/>
          <a:ea typeface="+mn-ea"/>
          <a:cs typeface="+mn-cs"/>
        </a:defRPr>
      </a:lvl7pPr>
      <a:lvl8pPr marL="3199511">
        <a:defRPr>
          <a:latin typeface="+mn-lt"/>
          <a:ea typeface="+mn-ea"/>
          <a:cs typeface="+mn-cs"/>
        </a:defRPr>
      </a:lvl8pPr>
      <a:lvl9pPr marL="365658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74">
        <a:defRPr>
          <a:latin typeface="+mn-lt"/>
          <a:ea typeface="+mn-ea"/>
          <a:cs typeface="+mn-cs"/>
        </a:defRPr>
      </a:lvl2pPr>
      <a:lvl3pPr marL="914144">
        <a:defRPr>
          <a:latin typeface="+mn-lt"/>
          <a:ea typeface="+mn-ea"/>
          <a:cs typeface="+mn-cs"/>
        </a:defRPr>
      </a:lvl3pPr>
      <a:lvl4pPr marL="1371217">
        <a:defRPr>
          <a:latin typeface="+mn-lt"/>
          <a:ea typeface="+mn-ea"/>
          <a:cs typeface="+mn-cs"/>
        </a:defRPr>
      </a:lvl4pPr>
      <a:lvl5pPr marL="1828290">
        <a:defRPr>
          <a:latin typeface="+mn-lt"/>
          <a:ea typeface="+mn-ea"/>
          <a:cs typeface="+mn-cs"/>
        </a:defRPr>
      </a:lvl5pPr>
      <a:lvl6pPr marL="2285364">
        <a:defRPr>
          <a:latin typeface="+mn-lt"/>
          <a:ea typeface="+mn-ea"/>
          <a:cs typeface="+mn-cs"/>
        </a:defRPr>
      </a:lvl6pPr>
      <a:lvl7pPr marL="2742436">
        <a:defRPr>
          <a:latin typeface="+mn-lt"/>
          <a:ea typeface="+mn-ea"/>
          <a:cs typeface="+mn-cs"/>
        </a:defRPr>
      </a:lvl7pPr>
      <a:lvl8pPr marL="3199511">
        <a:defRPr>
          <a:latin typeface="+mn-lt"/>
          <a:ea typeface="+mn-ea"/>
          <a:cs typeface="+mn-cs"/>
        </a:defRPr>
      </a:lvl8pPr>
      <a:lvl9pPr marL="365658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B8D4B2-33D9-4270-A76B-5217887D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80E069-93D3-4C24-B6D4-E86A91F8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D55C9-7D12-4172-841D-9D0BAEB8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45552D70-FCFB-49CE-B109-C89F5B42387A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8/5/2020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49D71-5BD1-4B26-AD3F-71C837FD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040A9-A7D5-439D-B750-B75CBED5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4"/>
            <a:fld id="{8ADCA61A-9A77-44DD-9693-7F25E14BA331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 defTabSz="914144"/>
              <a:t>‹#›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41252356-34A7-4483-AA62-2D8A02278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2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5" indent="-228535" algn="l" defTabSz="9141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8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2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6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9" indent="-228535" algn="l" defTabSz="9141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6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1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22.xml"/><Relationship Id="rId5" Type="http://schemas.openxmlformats.org/officeDocument/2006/relationships/hyperlink" Target="http://www.coronavirus.tamaulipas.gob.mx/" TargetMode="External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3">
            <a:extLst>
              <a:ext uri="{FF2B5EF4-FFF2-40B4-BE49-F238E27FC236}">
                <a16:creationId xmlns:a16="http://schemas.microsoft.com/office/drawing/2014/main" id="{300B3965-C945-4042-8F31-21DB9DE40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uadroTexto 2">
            <a:extLst>
              <a:ext uri="{FF2B5EF4-FFF2-40B4-BE49-F238E27FC236}">
                <a16:creationId xmlns:a16="http://schemas.microsoft.com/office/drawing/2014/main" id="{3C395D1D-51BA-497F-B3C2-24E3F21BA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56" y="5909368"/>
            <a:ext cx="2386873" cy="3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8" tIns="45630" rIns="91258" bIns="4563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2000" dirty="0">
                <a:solidFill>
                  <a:schemeClr val="bg1"/>
                </a:solidFill>
                <a:latin typeface="Trebuchet MS" panose="020B0603020202020204" pitchFamily="34" charset="0"/>
              </a:rPr>
              <a:t>7 de Mayo del 2020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8473B42B-7B5E-4FE7-9EAF-31F55AFF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506" y="3253928"/>
            <a:ext cx="8636982" cy="194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258" tIns="45630" rIns="91258" bIns="45630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s-MX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Tamaulipas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 eaLnBrk="1" hangingPunct="1">
              <a:lnSpc>
                <a:spcPct val="85000"/>
              </a:lnSpc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COVID-19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Acciones de atención a la epidemia en la frontera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Tamaulipas – Nuevo León – Coahuila - Texas</a:t>
            </a:r>
            <a:endParaRPr lang="es-MX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CuadroTexto">
            <a:extLst>
              <a:ext uri="{FF2B5EF4-FFF2-40B4-BE49-F238E27FC236}">
                <a16:creationId xmlns:a16="http://schemas.microsoft.com/office/drawing/2014/main" id="{BE6B17AD-9129-4D80-B8BA-05D8B7F5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226" y="908720"/>
            <a:ext cx="7053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MX" altLang="es-ES" b="1" dirty="0">
                <a:latin typeface="Trebuchet MS" panose="020B0603020202020204" pitchFamily="34" charset="0"/>
              </a:rPr>
              <a:t>Casos por estatus COVID-19, Tamaulipas 2020</a:t>
            </a:r>
            <a:endParaRPr lang="es-ES_tradnl" altLang="es-ES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C5EE917-A941-48FD-83FF-E2454FB87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92169"/>
              </p:ext>
            </p:extLst>
          </p:nvPr>
        </p:nvGraphicFramePr>
        <p:xfrm>
          <a:off x="4931219" y="1725940"/>
          <a:ext cx="7395934" cy="5027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D5D47E1-1AB6-43BD-8239-0BE4DEBF02FE}"/>
              </a:ext>
            </a:extLst>
          </p:cNvPr>
          <p:cNvSpPr txBox="1"/>
          <p:nvPr/>
        </p:nvSpPr>
        <p:spPr>
          <a:xfrm>
            <a:off x="6312024" y="2113692"/>
            <a:ext cx="1561493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s-ES" sz="2800" b="1" dirty="0"/>
              <a:t>N=541</a:t>
            </a:r>
            <a:endParaRPr lang="es-419" sz="2800" b="1" dirty="0"/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0769B2F8-8BC5-4595-93A4-A1D2A2036597}"/>
              </a:ext>
            </a:extLst>
          </p:cNvPr>
          <p:cNvSpPr txBox="1"/>
          <p:nvPr/>
        </p:nvSpPr>
        <p:spPr>
          <a:xfrm>
            <a:off x="9696400" y="6604085"/>
            <a:ext cx="2449702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SINAVE Coronavirus 06.05.2020</a:t>
            </a: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2042819156"/>
              </p:ext>
            </p:extLst>
          </p:nvPr>
        </p:nvGraphicFramePr>
        <p:xfrm>
          <a:off x="-253432" y="1772816"/>
          <a:ext cx="6840760" cy="551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">
            <a:extLst>
              <a:ext uri="{FF2B5EF4-FFF2-40B4-BE49-F238E27FC236}">
                <a16:creationId xmlns:a16="http://schemas.microsoft.com/office/drawing/2014/main" id="{0D5D47E1-1AB6-43BD-8239-0BE4DEBF02FE}"/>
              </a:ext>
            </a:extLst>
          </p:cNvPr>
          <p:cNvSpPr txBox="1"/>
          <p:nvPr/>
        </p:nvSpPr>
        <p:spPr>
          <a:xfrm>
            <a:off x="4583832" y="2113692"/>
            <a:ext cx="1561493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s-ES" sz="2800" b="1" dirty="0"/>
              <a:t>N=160</a:t>
            </a:r>
            <a:endParaRPr lang="es-419" sz="2800" b="1" dirty="0"/>
          </a:p>
        </p:txBody>
      </p:sp>
      <p:sp>
        <p:nvSpPr>
          <p:cNvPr id="14" name="4 CuadroTexto">
            <a:extLst>
              <a:ext uri="{FF2B5EF4-FFF2-40B4-BE49-F238E27FC236}">
                <a16:creationId xmlns:a16="http://schemas.microsoft.com/office/drawing/2014/main" id="{BE6B17AD-9129-4D80-B8BA-05D8B7F5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4720" y="908720"/>
            <a:ext cx="7053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MX" altLang="es-ES" b="1" dirty="0">
                <a:latin typeface="Trebuchet MS" panose="020B0603020202020204" pitchFamily="34" charset="0"/>
              </a:rPr>
              <a:t>Casos por estatus COVID-19, Tamaulipas 2020</a:t>
            </a:r>
            <a:endParaRPr lang="es-ES_tradnl" altLang="es-ES" b="1" dirty="0">
              <a:latin typeface="Trebuchet MS" panose="020B0603020202020204" pitchFamily="34" charset="0"/>
            </a:endParaRP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0D5D47E1-1AB6-43BD-8239-0BE4DEBF02FE}"/>
              </a:ext>
            </a:extLst>
          </p:cNvPr>
          <p:cNvSpPr txBox="1"/>
          <p:nvPr/>
        </p:nvSpPr>
        <p:spPr>
          <a:xfrm>
            <a:off x="5375920" y="1268762"/>
            <a:ext cx="1561493" cy="646331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s-ES" sz="3600" b="1" u="sng" dirty="0"/>
              <a:t>N=701</a:t>
            </a:r>
            <a:endParaRPr lang="es-419" sz="3600" b="1" u="sng" dirty="0"/>
          </a:p>
        </p:txBody>
      </p:sp>
      <p:sp>
        <p:nvSpPr>
          <p:cNvPr id="16" name="Rectángulo 5">
            <a:extLst>
              <a:ext uri="{FF2B5EF4-FFF2-40B4-BE49-F238E27FC236}">
                <a16:creationId xmlns:a16="http://schemas.microsoft.com/office/drawing/2014/main" id="{8FADF656-3490-4F46-9781-6D777DB61DF7}"/>
              </a:ext>
            </a:extLst>
          </p:cNvPr>
          <p:cNvSpPr/>
          <p:nvPr/>
        </p:nvSpPr>
        <p:spPr>
          <a:xfrm>
            <a:off x="3719737" y="116635"/>
            <a:ext cx="5225674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Tamaulipas, situación actual 2020.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2507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CuadroTexto"/>
          <p:cNvSpPr txBox="1"/>
          <p:nvPr/>
        </p:nvSpPr>
        <p:spPr>
          <a:xfrm>
            <a:off x="1967541" y="114602"/>
            <a:ext cx="7296811" cy="4924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s-MX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Panorama Hospitalario en el Estado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29668"/>
              </p:ext>
            </p:extLst>
          </p:nvPr>
        </p:nvGraphicFramePr>
        <p:xfrm>
          <a:off x="2247589" y="1124744"/>
          <a:ext cx="1832187" cy="782320"/>
        </p:xfrm>
        <a:graphic>
          <a:graphicData uri="http://schemas.openxmlformats.org/drawingml/2006/table">
            <a:tbl>
              <a:tblPr/>
              <a:tblGrid>
                <a:gridCol w="1832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POSITIVOS 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317663"/>
              </p:ext>
            </p:extLst>
          </p:nvPr>
        </p:nvGraphicFramePr>
        <p:xfrm>
          <a:off x="4902104" y="1134049"/>
          <a:ext cx="1961981" cy="782320"/>
        </p:xfrm>
        <a:graphic>
          <a:graphicData uri="http://schemas.openxmlformats.org/drawingml/2006/table">
            <a:tbl>
              <a:tblPr/>
              <a:tblGrid>
                <a:gridCol w="1961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NEGATIVOS 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51630"/>
              </p:ext>
            </p:extLst>
          </p:nvPr>
        </p:nvGraphicFramePr>
        <p:xfrm>
          <a:off x="7280096" y="1124744"/>
          <a:ext cx="2560320" cy="782320"/>
        </p:xfrm>
        <a:graphic>
          <a:graphicData uri="http://schemas.openxmlformats.org/drawingml/2006/table">
            <a:tbl>
              <a:tblPr/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SOSPECHOSOS 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695733" y="6481597"/>
            <a:ext cx="8448939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s-MX" sz="11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Informe Diario Epidemiológico/SST/IMSS/ISSSTE/PEMEX/IP/</a:t>
            </a:r>
            <a:r>
              <a:rPr lang="es-MX" sz="11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Tamaulipas_México</a:t>
            </a:r>
            <a:r>
              <a:rPr lang="es-MX" sz="11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07 mayo, 2020 (corte 08:00 am )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12207"/>
              </p:ext>
            </p:extLst>
          </p:nvPr>
        </p:nvGraphicFramePr>
        <p:xfrm>
          <a:off x="335359" y="2468892"/>
          <a:ext cx="11425271" cy="3264360"/>
        </p:xfrm>
        <a:graphic>
          <a:graphicData uri="http://schemas.openxmlformats.org/drawingml/2006/table">
            <a:tbl>
              <a:tblPr/>
              <a:tblGrid>
                <a:gridCol w="3972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9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01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8045"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ESTATUS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SST</a:t>
                      </a: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ISSSTE</a:t>
                      </a: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IMSS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PEMEX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HRAEV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RED PRIVADA 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SOSPECHOSO GRAVE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SOSPECHOSO (INTUBADO) 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NEGATIVO GRAVE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NEGATIVO (INTUBADO)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POSITIVO GRAVE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l" fontAlgn="t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POSITIVO (INTUBADO)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6174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0607" y="726688"/>
            <a:ext cx="2249852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500" b="1" dirty="0">
                <a:solidFill>
                  <a:srgbClr val="585858"/>
                </a:solidFill>
                <a:latin typeface="Trebuchet MS"/>
                <a:cs typeface="Trebuchet MS"/>
              </a:rPr>
              <a:t>Nuevo</a:t>
            </a:r>
            <a:r>
              <a:rPr sz="1500" b="1" spc="-12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Laredo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06124" y="5277310"/>
            <a:ext cx="2751094" cy="1636564"/>
          </a:xfrm>
          <a:prstGeom prst="rect">
            <a:avLst/>
          </a:prstGeom>
        </p:spPr>
        <p:txBody>
          <a:bodyPr vert="horz" wrap="square" lIns="0" tIns="49673" rIns="0" bIns="0" rtlCol="0">
            <a:spAutoFit/>
          </a:bodyPr>
          <a:lstStyle/>
          <a:p>
            <a:pPr marL="7701" marR="3081" indent="469778" defTabSz="554492">
              <a:lnSpc>
                <a:spcPts val="1837"/>
              </a:lnSpc>
              <a:spcBef>
                <a:spcPts val="391"/>
              </a:spcBef>
            </a:pPr>
            <a:r>
              <a:rPr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Zona </a:t>
            </a:r>
            <a:r>
              <a:rPr sz="1500" b="1" spc="6" dirty="0">
                <a:solidFill>
                  <a:srgbClr val="585858"/>
                </a:solidFill>
                <a:latin typeface="Trebuchet MS"/>
                <a:cs typeface="Trebuchet MS"/>
              </a:rPr>
              <a:t>Conurbada  </a:t>
            </a:r>
            <a:r>
              <a:rPr sz="1500" b="1" spc="-9" dirty="0">
                <a:solidFill>
                  <a:srgbClr val="585858"/>
                </a:solidFill>
                <a:latin typeface="Trebuchet MS"/>
                <a:cs typeface="Trebuchet MS"/>
              </a:rPr>
              <a:t>Tampico-Madero-Altamira</a:t>
            </a:r>
            <a:endParaRPr lang="es-MX" sz="1500" b="1" spc="-9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15636" marR="3081" indent="-207935" defTabSz="554492">
              <a:lnSpc>
                <a:spcPts val="1837"/>
              </a:lnSpc>
              <a:spcBef>
                <a:spcPts val="391"/>
              </a:spcBef>
              <a:buFont typeface="Arial" panose="020B0604020202020204" pitchFamily="34" charset="0"/>
              <a:buChar char="•"/>
            </a:pPr>
            <a:r>
              <a:rPr lang="es-MX" sz="1500" b="1" spc="-9" dirty="0">
                <a:solidFill>
                  <a:srgbClr val="585858"/>
                </a:solidFill>
                <a:latin typeface="Trebuchet MS"/>
                <a:cs typeface="Trebuchet MS"/>
              </a:rPr>
              <a:t>Hospital General Altamira</a:t>
            </a:r>
          </a:p>
          <a:p>
            <a:pPr marL="215636" marR="3081" indent="-207935" defTabSz="554492">
              <a:lnSpc>
                <a:spcPts val="1837"/>
              </a:lnSpc>
              <a:spcBef>
                <a:spcPts val="391"/>
              </a:spcBef>
              <a:buFont typeface="Arial" panose="020B0604020202020204" pitchFamily="34" charset="0"/>
              <a:buChar char="•"/>
            </a:pPr>
            <a:r>
              <a:rPr lang="es-MX" sz="1500" b="1" spc="-9" dirty="0">
                <a:solidFill>
                  <a:srgbClr val="585858"/>
                </a:solidFill>
                <a:latin typeface="Trebuchet MS"/>
                <a:cs typeface="Trebuchet MS"/>
              </a:rPr>
              <a:t>Hospital Civil Madero</a:t>
            </a:r>
          </a:p>
          <a:p>
            <a:pPr marL="215636" marR="3081" indent="-207935" defTabSz="554492">
              <a:lnSpc>
                <a:spcPts val="1837"/>
              </a:lnSpc>
              <a:spcBef>
                <a:spcPts val="391"/>
              </a:spcBef>
              <a:buFont typeface="Arial" panose="020B0604020202020204" pitchFamily="34" charset="0"/>
              <a:buChar char="•"/>
            </a:pPr>
            <a:r>
              <a:rPr lang="es-MX" sz="1500" b="1" spc="-9" dirty="0">
                <a:solidFill>
                  <a:srgbClr val="585858"/>
                </a:solidFill>
                <a:latin typeface="Trebuchet MS"/>
                <a:cs typeface="Trebuchet MS"/>
              </a:rPr>
              <a:t>Hospital General Tampico</a:t>
            </a:r>
          </a:p>
          <a:p>
            <a:pPr marL="215636" marR="3081" indent="-207935" defTabSz="554492">
              <a:lnSpc>
                <a:spcPts val="1837"/>
              </a:lnSpc>
              <a:spcBef>
                <a:spcPts val="391"/>
              </a:spcBef>
              <a:buFont typeface="Arial" panose="020B0604020202020204" pitchFamily="34" charset="0"/>
              <a:buChar char="•"/>
            </a:pP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93463" y="540982"/>
            <a:ext cx="4075179" cy="6316536"/>
            <a:chOff x="9972890" y="892119"/>
            <a:chExt cx="6719801" cy="10416435"/>
          </a:xfrm>
        </p:grpSpPr>
        <p:sp>
          <p:nvSpPr>
            <p:cNvPr id="7" name="object 7"/>
            <p:cNvSpPr/>
            <p:nvPr/>
          </p:nvSpPr>
          <p:spPr>
            <a:xfrm>
              <a:off x="10406385" y="892119"/>
              <a:ext cx="1149703" cy="915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125430" y="3548343"/>
              <a:ext cx="522766" cy="598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478363" y="3333511"/>
              <a:ext cx="858193" cy="9461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027278" y="3063875"/>
              <a:ext cx="694847" cy="7865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8497" y="2970380"/>
              <a:ext cx="866989" cy="733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867522" y="1651049"/>
              <a:ext cx="1363309" cy="14990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3414461" y="3618738"/>
              <a:ext cx="1055465" cy="15794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4747615" y="4005722"/>
              <a:ext cx="1945076" cy="21590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4380714" y="3960507"/>
              <a:ext cx="799137" cy="12879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4804156" y="4146470"/>
              <a:ext cx="591814" cy="9813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859084" y="5053668"/>
              <a:ext cx="2345897" cy="13972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188289" y="6252375"/>
              <a:ext cx="1406030" cy="9235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59947" y="5671869"/>
              <a:ext cx="1723926" cy="9235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713330" y="6450903"/>
              <a:ext cx="693591" cy="6760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0902705" y="6477260"/>
              <a:ext cx="791598" cy="6169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1128876" y="6320226"/>
              <a:ext cx="1085621" cy="90719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953144" y="6264940"/>
              <a:ext cx="1345718" cy="14889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047203" y="6943453"/>
              <a:ext cx="1487703" cy="112708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3586092" y="6873875"/>
              <a:ext cx="1266558" cy="1416082"/>
            </a:xfrm>
            <a:prstGeom prst="rect">
              <a:avLst/>
            </a:prstGeom>
            <a:noFill/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3024944" y="7011304"/>
              <a:ext cx="1128342" cy="10391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2225806" y="7481238"/>
              <a:ext cx="1281636" cy="95745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1445515" y="7703640"/>
              <a:ext cx="1720157" cy="8757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1703099" y="7927297"/>
              <a:ext cx="1021539" cy="114467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364920" y="8232586"/>
              <a:ext cx="897145" cy="84947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972890" y="8774183"/>
              <a:ext cx="1177346" cy="82803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029433" y="9257938"/>
              <a:ext cx="1497755" cy="134948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1059768" y="8971455"/>
              <a:ext cx="451085" cy="68730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066050" y="8154725"/>
              <a:ext cx="1164781" cy="161838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1877753" y="9507982"/>
              <a:ext cx="756416" cy="69107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1821173" y="10485511"/>
              <a:ext cx="598157" cy="54538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2051151" y="10287016"/>
              <a:ext cx="664691" cy="73254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1275887" y="9565782"/>
              <a:ext cx="1104468" cy="109944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2134081" y="8637224"/>
              <a:ext cx="1835755" cy="105169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2200676" y="9455209"/>
              <a:ext cx="898401" cy="78908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2230832" y="10033202"/>
              <a:ext cx="1457547" cy="103284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3481050" y="7407275"/>
              <a:ext cx="1877220" cy="230191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2457003" y="7943632"/>
              <a:ext cx="1933763" cy="169251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3992423" y="10171418"/>
              <a:ext cx="1192478" cy="968766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3983658" y="9075744"/>
              <a:ext cx="1348231" cy="1612097"/>
            </a:xfrm>
            <a:prstGeom prst="rect">
              <a:avLst/>
            </a:prstGeom>
            <a:noFill/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2710817" y="9423797"/>
              <a:ext cx="1455034" cy="160204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5012737" y="10956733"/>
              <a:ext cx="344282" cy="351821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4747614" y="11029609"/>
              <a:ext cx="457368" cy="278944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3" name="52 CuadroTexto"/>
          <p:cNvSpPr txBox="1"/>
          <p:nvPr/>
        </p:nvSpPr>
        <p:spPr>
          <a:xfrm>
            <a:off x="12320" y="1904144"/>
            <a:ext cx="3403443" cy="886988"/>
          </a:xfrm>
          <a:prstGeom prst="rect">
            <a:avLst/>
          </a:prstGeom>
          <a:noFill/>
        </p:spPr>
        <p:txBody>
          <a:bodyPr wrap="square" lIns="55449" tIns="27725" rIns="55449" bIns="27725" rtlCol="0">
            <a:spAutoFit/>
          </a:bodyPr>
          <a:lstStyle/>
          <a:p>
            <a:pPr algn="ctr" defTabSz="554492"/>
            <a:r>
              <a:rPr lang="es-MX" sz="2700" dirty="0">
                <a:solidFill>
                  <a:prstClr val="black"/>
                </a:solidFill>
              </a:rPr>
              <a:t>18 Filtros respiratorios ambulatorios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5" name="object 2"/>
          <p:cNvSpPr txBox="1"/>
          <p:nvPr/>
        </p:nvSpPr>
        <p:spPr>
          <a:xfrm>
            <a:off x="4077203" y="2086408"/>
            <a:ext cx="2249852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Miguel Alemán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Integral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6" name="object 2"/>
          <p:cNvSpPr txBox="1"/>
          <p:nvPr/>
        </p:nvSpPr>
        <p:spPr>
          <a:xfrm>
            <a:off x="6835376" y="748951"/>
            <a:ext cx="2659931" cy="97074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Reynosa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Materno Infantil</a:t>
            </a: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270 IMSS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7" name="object 2"/>
          <p:cNvSpPr txBox="1"/>
          <p:nvPr/>
        </p:nvSpPr>
        <p:spPr>
          <a:xfrm>
            <a:off x="9920094" y="2689676"/>
            <a:ext cx="2044702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Matamoros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8" name="object 2"/>
          <p:cNvSpPr txBox="1"/>
          <p:nvPr/>
        </p:nvSpPr>
        <p:spPr>
          <a:xfrm>
            <a:off x="4123414" y="3149186"/>
            <a:ext cx="2249852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San Fernando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9" name="object 2"/>
          <p:cNvSpPr txBox="1"/>
          <p:nvPr/>
        </p:nvSpPr>
        <p:spPr>
          <a:xfrm>
            <a:off x="8935177" y="1531915"/>
            <a:ext cx="2659931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Río Bravo 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</a:p>
        </p:txBody>
      </p:sp>
      <p:sp>
        <p:nvSpPr>
          <p:cNvPr id="60" name="object 2"/>
          <p:cNvSpPr txBox="1"/>
          <p:nvPr/>
        </p:nvSpPr>
        <p:spPr>
          <a:xfrm>
            <a:off x="8961082" y="2086408"/>
            <a:ext cx="2659931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Valle Hermoso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</a:p>
        </p:txBody>
      </p:sp>
      <p:sp>
        <p:nvSpPr>
          <p:cNvPr id="61" name="object 2"/>
          <p:cNvSpPr txBox="1"/>
          <p:nvPr/>
        </p:nvSpPr>
        <p:spPr>
          <a:xfrm>
            <a:off x="3753726" y="4764354"/>
            <a:ext cx="2249852" cy="121440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Victoria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Civil</a:t>
            </a: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Infantil</a:t>
            </a: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HRAE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2" name="object 2"/>
          <p:cNvSpPr txBox="1"/>
          <p:nvPr/>
        </p:nvSpPr>
        <p:spPr>
          <a:xfrm>
            <a:off x="3846148" y="6188663"/>
            <a:ext cx="2249852" cy="4834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lang="es-MX" sz="1500" b="1" dirty="0">
                <a:solidFill>
                  <a:srgbClr val="585858"/>
                </a:solidFill>
                <a:latin typeface="Trebuchet MS"/>
                <a:cs typeface="Trebuchet MS"/>
              </a:rPr>
              <a:t>El Mante</a:t>
            </a:r>
            <a:endParaRPr lang="es-MX" sz="1500" b="1" spc="3" dirty="0">
              <a:solidFill>
                <a:srgbClr val="585858"/>
              </a:solidFill>
              <a:latin typeface="Trebuchet MS"/>
              <a:cs typeface="Trebuchet MS"/>
            </a:endParaRPr>
          </a:p>
          <a:p>
            <a:pPr marL="284947" indent="-277246" defTabSz="554492">
              <a:spcBef>
                <a:spcPts val="69"/>
              </a:spcBef>
              <a:buFont typeface="Arial" panose="020B0604020202020204" pitchFamily="34" charset="0"/>
              <a:buChar char="•"/>
            </a:pPr>
            <a:r>
              <a:rPr lang="es-MX" sz="1500" b="1" spc="3" dirty="0">
                <a:solidFill>
                  <a:srgbClr val="585858"/>
                </a:solidFill>
                <a:latin typeface="Trebuchet MS"/>
                <a:cs typeface="Trebuchet MS"/>
              </a:rPr>
              <a:t>Hospital General</a:t>
            </a:r>
            <a:endParaRPr sz="15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8" name="Freeform 21"/>
          <p:cNvSpPr>
            <a:spLocks/>
          </p:cNvSpPr>
          <p:nvPr/>
        </p:nvSpPr>
        <p:spPr bwMode="auto">
          <a:xfrm rot="1145059">
            <a:off x="7934689" y="2953803"/>
            <a:ext cx="1007672" cy="1697138"/>
          </a:xfrm>
          <a:custGeom>
            <a:avLst/>
            <a:gdLst/>
            <a:ahLst/>
            <a:cxnLst>
              <a:cxn ang="0">
                <a:pos x="3829" y="576"/>
              </a:cxn>
              <a:cxn ang="0">
                <a:pos x="3946" y="800"/>
              </a:cxn>
              <a:cxn ang="0">
                <a:pos x="3734" y="1000"/>
              </a:cxn>
              <a:cxn ang="0">
                <a:pos x="4029" y="1200"/>
              </a:cxn>
              <a:cxn ang="0">
                <a:pos x="3876" y="1589"/>
              </a:cxn>
              <a:cxn ang="0">
                <a:pos x="3817" y="2084"/>
              </a:cxn>
              <a:cxn ang="0">
                <a:pos x="3404" y="2296"/>
              </a:cxn>
              <a:cxn ang="0">
                <a:pos x="2827" y="2155"/>
              </a:cxn>
              <a:cxn ang="0">
                <a:pos x="2863" y="2308"/>
              </a:cxn>
              <a:cxn ang="0">
                <a:pos x="3369" y="2437"/>
              </a:cxn>
              <a:cxn ang="0">
                <a:pos x="3911" y="2343"/>
              </a:cxn>
              <a:cxn ang="0">
                <a:pos x="4147" y="2567"/>
              </a:cxn>
              <a:cxn ang="0">
                <a:pos x="4041" y="2826"/>
              </a:cxn>
              <a:cxn ang="0">
                <a:pos x="3793" y="2850"/>
              </a:cxn>
              <a:cxn ang="0">
                <a:pos x="3982" y="3851"/>
              </a:cxn>
              <a:cxn ang="0">
                <a:pos x="3664" y="4734"/>
              </a:cxn>
              <a:cxn ang="0">
                <a:pos x="3251" y="4228"/>
              </a:cxn>
              <a:cxn ang="0">
                <a:pos x="3122" y="4358"/>
              </a:cxn>
              <a:cxn ang="0">
                <a:pos x="3228" y="5111"/>
              </a:cxn>
              <a:cxn ang="0">
                <a:pos x="2380" y="5524"/>
              </a:cxn>
              <a:cxn ang="0">
                <a:pos x="1508" y="5005"/>
              </a:cxn>
              <a:cxn ang="0">
                <a:pos x="1496" y="4758"/>
              </a:cxn>
              <a:cxn ang="0">
                <a:pos x="1944" y="4758"/>
              </a:cxn>
              <a:cxn ang="0">
                <a:pos x="1319" y="3992"/>
              </a:cxn>
              <a:cxn ang="0">
                <a:pos x="1190" y="4145"/>
              </a:cxn>
              <a:cxn ang="0">
                <a:pos x="966" y="4145"/>
              </a:cxn>
              <a:cxn ang="0">
                <a:pos x="801" y="3380"/>
              </a:cxn>
              <a:cxn ang="0">
                <a:pos x="483" y="2838"/>
              </a:cxn>
              <a:cxn ang="0">
                <a:pos x="94" y="2838"/>
              </a:cxn>
              <a:cxn ang="0">
                <a:pos x="0" y="2555"/>
              </a:cxn>
              <a:cxn ang="0">
                <a:pos x="707" y="1177"/>
              </a:cxn>
              <a:cxn ang="0">
                <a:pos x="1897" y="835"/>
              </a:cxn>
              <a:cxn ang="0">
                <a:pos x="1897" y="235"/>
              </a:cxn>
              <a:cxn ang="0">
                <a:pos x="2156" y="211"/>
              </a:cxn>
              <a:cxn ang="0">
                <a:pos x="2156" y="33"/>
              </a:cxn>
              <a:cxn ang="0">
                <a:pos x="2778" y="27"/>
              </a:cxn>
              <a:cxn ang="0">
                <a:pos x="2779" y="0"/>
              </a:cxn>
              <a:cxn ang="0">
                <a:pos x="2766" y="398"/>
              </a:cxn>
              <a:cxn ang="0">
                <a:pos x="3145" y="623"/>
              </a:cxn>
              <a:cxn ang="0">
                <a:pos x="3387" y="487"/>
              </a:cxn>
              <a:cxn ang="0">
                <a:pos x="3829" y="576"/>
              </a:cxn>
            </a:cxnLst>
            <a:rect l="0" t="0" r="r" b="b"/>
            <a:pathLst>
              <a:path w="4147" h="5524">
                <a:moveTo>
                  <a:pt x="3829" y="576"/>
                </a:moveTo>
                <a:lnTo>
                  <a:pt x="3946" y="800"/>
                </a:lnTo>
                <a:lnTo>
                  <a:pt x="3734" y="1000"/>
                </a:lnTo>
                <a:lnTo>
                  <a:pt x="4029" y="1200"/>
                </a:lnTo>
                <a:lnTo>
                  <a:pt x="3876" y="1589"/>
                </a:lnTo>
                <a:lnTo>
                  <a:pt x="3817" y="2084"/>
                </a:lnTo>
                <a:lnTo>
                  <a:pt x="3404" y="2296"/>
                </a:lnTo>
                <a:lnTo>
                  <a:pt x="2827" y="2155"/>
                </a:lnTo>
                <a:lnTo>
                  <a:pt x="2863" y="2308"/>
                </a:lnTo>
                <a:lnTo>
                  <a:pt x="3369" y="2437"/>
                </a:lnTo>
                <a:lnTo>
                  <a:pt x="3911" y="2343"/>
                </a:lnTo>
                <a:lnTo>
                  <a:pt x="4147" y="2567"/>
                </a:lnTo>
                <a:lnTo>
                  <a:pt x="4041" y="2826"/>
                </a:lnTo>
                <a:lnTo>
                  <a:pt x="3793" y="2850"/>
                </a:lnTo>
                <a:lnTo>
                  <a:pt x="3982" y="3851"/>
                </a:lnTo>
                <a:lnTo>
                  <a:pt x="3664" y="4734"/>
                </a:lnTo>
                <a:lnTo>
                  <a:pt x="3251" y="4228"/>
                </a:lnTo>
                <a:lnTo>
                  <a:pt x="3122" y="4358"/>
                </a:lnTo>
                <a:lnTo>
                  <a:pt x="3228" y="5111"/>
                </a:lnTo>
                <a:lnTo>
                  <a:pt x="2380" y="5524"/>
                </a:lnTo>
                <a:lnTo>
                  <a:pt x="1508" y="5005"/>
                </a:lnTo>
                <a:lnTo>
                  <a:pt x="1496" y="4758"/>
                </a:lnTo>
                <a:lnTo>
                  <a:pt x="1944" y="4758"/>
                </a:lnTo>
                <a:lnTo>
                  <a:pt x="1319" y="3992"/>
                </a:lnTo>
                <a:lnTo>
                  <a:pt x="1190" y="4145"/>
                </a:lnTo>
                <a:lnTo>
                  <a:pt x="966" y="4145"/>
                </a:lnTo>
                <a:lnTo>
                  <a:pt x="801" y="3380"/>
                </a:lnTo>
                <a:lnTo>
                  <a:pt x="483" y="2838"/>
                </a:lnTo>
                <a:lnTo>
                  <a:pt x="94" y="2838"/>
                </a:lnTo>
                <a:lnTo>
                  <a:pt x="0" y="2555"/>
                </a:lnTo>
                <a:lnTo>
                  <a:pt x="707" y="1177"/>
                </a:lnTo>
                <a:lnTo>
                  <a:pt x="1897" y="835"/>
                </a:lnTo>
                <a:lnTo>
                  <a:pt x="1897" y="235"/>
                </a:lnTo>
                <a:lnTo>
                  <a:pt x="2156" y="211"/>
                </a:lnTo>
                <a:lnTo>
                  <a:pt x="2156" y="33"/>
                </a:lnTo>
                <a:lnTo>
                  <a:pt x="2778" y="27"/>
                </a:lnTo>
                <a:lnTo>
                  <a:pt x="2779" y="0"/>
                </a:lnTo>
                <a:lnTo>
                  <a:pt x="2766" y="398"/>
                </a:lnTo>
                <a:lnTo>
                  <a:pt x="3145" y="623"/>
                </a:lnTo>
                <a:lnTo>
                  <a:pt x="3387" y="487"/>
                </a:lnTo>
                <a:lnTo>
                  <a:pt x="3829" y="576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lang="es-MX" kern="0" dirty="0">
              <a:solidFill>
                <a:prstClr val="black"/>
              </a:solidFill>
            </a:endParaRPr>
          </a:p>
          <a:p>
            <a:pPr defTabSz="554492"/>
            <a:endParaRPr lang="es-MX" kern="0" dirty="0">
              <a:solidFill>
                <a:prstClr val="black"/>
              </a:solidFill>
            </a:endParaRPr>
          </a:p>
          <a:p>
            <a:pPr defTabSz="554492"/>
            <a:endParaRPr lang="es-MX" kern="0" dirty="0">
              <a:solidFill>
                <a:prstClr val="black"/>
              </a:solidFill>
            </a:endParaRPr>
          </a:p>
          <a:p>
            <a:pPr defTabSz="554492"/>
            <a:r>
              <a:rPr lang="es-MX" kern="0" dirty="0">
                <a:solidFill>
                  <a:prstClr val="black"/>
                </a:solidFill>
              </a:rPr>
              <a:t>           </a:t>
            </a:r>
          </a:p>
        </p:txBody>
      </p:sp>
      <p:cxnSp>
        <p:nvCxnSpPr>
          <p:cNvPr id="63" name="62 Conector recto de flecha"/>
          <p:cNvCxnSpPr/>
          <p:nvPr/>
        </p:nvCxnSpPr>
        <p:spPr>
          <a:xfrm>
            <a:off x="5109707" y="818711"/>
            <a:ext cx="8721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5756352" y="2151718"/>
            <a:ext cx="1151762" cy="94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>
            <a:off x="7900620" y="1677075"/>
            <a:ext cx="54482" cy="657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flipH="1">
            <a:off x="8389062" y="1801241"/>
            <a:ext cx="710652" cy="713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 flipH="1">
            <a:off x="8527746" y="2334915"/>
            <a:ext cx="756812" cy="47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 flipH="1">
            <a:off x="9192136" y="2921999"/>
            <a:ext cx="6007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>
            <a:off x="6104967" y="3613831"/>
            <a:ext cx="22840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"/>
          <p:cNvCxnSpPr>
            <a:stCxn id="5" idx="1"/>
          </p:cNvCxnSpPr>
          <p:nvPr/>
        </p:nvCxnSpPr>
        <p:spPr>
          <a:xfrm flipH="1">
            <a:off x="8654238" y="6095592"/>
            <a:ext cx="651885" cy="54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ject 46"/>
          <p:cNvSpPr/>
          <p:nvPr/>
        </p:nvSpPr>
        <p:spPr>
          <a:xfrm rot="20934838">
            <a:off x="7801187" y="5568235"/>
            <a:ext cx="771600" cy="6995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492"/>
            <a:endParaRPr dirty="0">
              <a:solidFill>
                <a:prstClr val="black"/>
              </a:solidFill>
            </a:endParaRPr>
          </a:p>
        </p:txBody>
      </p:sp>
      <p:cxnSp>
        <p:nvCxnSpPr>
          <p:cNvPr id="72" name="71 Conector recto"/>
          <p:cNvCxnSpPr/>
          <p:nvPr/>
        </p:nvCxnSpPr>
        <p:spPr>
          <a:xfrm flipV="1">
            <a:off x="5109706" y="5117232"/>
            <a:ext cx="1649438" cy="36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>
            <a:off x="4971074" y="6358423"/>
            <a:ext cx="204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bject 52"/>
          <p:cNvSpPr txBox="1">
            <a:spLocks noGrp="1"/>
          </p:cNvSpPr>
          <p:nvPr>
            <p:ph type="title"/>
          </p:nvPr>
        </p:nvSpPr>
        <p:spPr>
          <a:xfrm>
            <a:off x="2491543" y="102042"/>
            <a:ext cx="8964932" cy="34333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pc="-3" dirty="0"/>
              <a:t>Plan </a:t>
            </a:r>
            <a:r>
              <a:rPr spc="-9" dirty="0"/>
              <a:t>de</a:t>
            </a:r>
            <a:r>
              <a:rPr spc="-30" dirty="0"/>
              <a:t> </a:t>
            </a:r>
            <a:r>
              <a:rPr spc="-3" dirty="0"/>
              <a:t>Contingencia</a:t>
            </a:r>
            <a:r>
              <a:rPr lang="es-MX" spc="-3" dirty="0"/>
              <a:t>: Filtros Respiratorios Ambulatorios</a:t>
            </a:r>
            <a:endParaRPr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62791"/>
              </p:ext>
            </p:extLst>
          </p:nvPr>
        </p:nvGraphicFramePr>
        <p:xfrm>
          <a:off x="227204" y="3059336"/>
          <a:ext cx="3234770" cy="208796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1016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50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Jurisdicción Sanitaria</a:t>
                      </a:r>
                    </a:p>
                  </a:txBody>
                  <a:tcPr marL="5776" marR="5776" marT="5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Epidemiólogos</a:t>
                      </a:r>
                      <a:r>
                        <a:rPr lang="es-MX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MX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Responsables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76" marR="5776" marT="5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Teléfono</a:t>
                      </a:r>
                    </a:p>
                  </a:txBody>
                  <a:tcPr marL="5776" marR="5776" marT="57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Victoria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Dra. Nallely Escalera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834 1986027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Tampico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Dra. Margarita Tristán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833 4413375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Matamoros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Dra. Sara Ramírez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868 1970797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Reynosa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Dra. Leticia Doria 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899 1603488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Nuevo Laredo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Julio Morales  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867 1051680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Mante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Gerardo Olvera 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831 1149998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San Fermando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Francisco Garza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841 1007792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Jaumave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Guaddalupe Rodríguez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832 1012369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Miguel Alemán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Hugo Salinas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897 1024528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Valle Hermoso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Dra. Beatriz Osorio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894 1086478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Padilla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Moises Soto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834 1164719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81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Altamira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Arturo Juárez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833 2593243</a:t>
                      </a:r>
                    </a:p>
                  </a:txBody>
                  <a:tcPr marL="5776" marR="5776" marT="5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1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48893" y="3047888"/>
            <a:ext cx="375849" cy="349639"/>
          </a:xfrm>
          <a:custGeom>
            <a:avLst/>
            <a:gdLst/>
            <a:ahLst/>
            <a:cxnLst/>
            <a:rect l="l" t="t" r="r" b="b"/>
            <a:pathLst>
              <a:path w="619759" h="576579">
                <a:moveTo>
                  <a:pt x="0" y="576040"/>
                </a:moveTo>
                <a:lnTo>
                  <a:pt x="619515" y="576040"/>
                </a:lnTo>
                <a:lnTo>
                  <a:pt x="619515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4605" y="3047888"/>
            <a:ext cx="2561629" cy="349639"/>
          </a:xfrm>
          <a:custGeom>
            <a:avLst/>
            <a:gdLst/>
            <a:ahLst/>
            <a:cxnLst/>
            <a:rect l="l" t="t" r="r" b="b"/>
            <a:pathLst>
              <a:path w="4224019" h="576579">
                <a:moveTo>
                  <a:pt x="0" y="576040"/>
                </a:moveTo>
                <a:lnTo>
                  <a:pt x="4223569" y="576040"/>
                </a:lnTo>
                <a:lnTo>
                  <a:pt x="4223569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85961" y="3047888"/>
            <a:ext cx="1262715" cy="349639"/>
          </a:xfrm>
          <a:custGeom>
            <a:avLst/>
            <a:gdLst/>
            <a:ahLst/>
            <a:cxnLst/>
            <a:rect l="l" t="t" r="r" b="b"/>
            <a:pathLst>
              <a:path w="2082165" h="576579">
                <a:moveTo>
                  <a:pt x="0" y="576040"/>
                </a:moveTo>
                <a:lnTo>
                  <a:pt x="2081784" y="576040"/>
                </a:lnTo>
                <a:lnTo>
                  <a:pt x="2081784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48443" y="3047888"/>
            <a:ext cx="1221896" cy="349639"/>
          </a:xfrm>
          <a:custGeom>
            <a:avLst/>
            <a:gdLst/>
            <a:ahLst/>
            <a:cxnLst/>
            <a:rect l="l" t="t" r="r" b="b"/>
            <a:pathLst>
              <a:path w="2014855" h="576579">
                <a:moveTo>
                  <a:pt x="0" y="576040"/>
                </a:moveTo>
                <a:lnTo>
                  <a:pt x="2014551" y="576040"/>
                </a:lnTo>
                <a:lnTo>
                  <a:pt x="2014551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8893" y="3746501"/>
            <a:ext cx="375849" cy="349639"/>
          </a:xfrm>
          <a:custGeom>
            <a:avLst/>
            <a:gdLst/>
            <a:ahLst/>
            <a:cxnLst/>
            <a:rect l="l" t="t" r="r" b="b"/>
            <a:pathLst>
              <a:path w="619759" h="576579">
                <a:moveTo>
                  <a:pt x="0" y="576040"/>
                </a:moveTo>
                <a:lnTo>
                  <a:pt x="619515" y="576040"/>
                </a:lnTo>
                <a:lnTo>
                  <a:pt x="619515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4605" y="3746501"/>
            <a:ext cx="2561629" cy="349639"/>
          </a:xfrm>
          <a:custGeom>
            <a:avLst/>
            <a:gdLst/>
            <a:ahLst/>
            <a:cxnLst/>
            <a:rect l="l" t="t" r="r" b="b"/>
            <a:pathLst>
              <a:path w="4224019" h="576579">
                <a:moveTo>
                  <a:pt x="0" y="576040"/>
                </a:moveTo>
                <a:lnTo>
                  <a:pt x="4223569" y="576040"/>
                </a:lnTo>
                <a:lnTo>
                  <a:pt x="4223569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85961" y="3746501"/>
            <a:ext cx="1262715" cy="349639"/>
          </a:xfrm>
          <a:custGeom>
            <a:avLst/>
            <a:gdLst/>
            <a:ahLst/>
            <a:cxnLst/>
            <a:rect l="l" t="t" r="r" b="b"/>
            <a:pathLst>
              <a:path w="2082165" h="576579">
                <a:moveTo>
                  <a:pt x="0" y="576040"/>
                </a:moveTo>
                <a:lnTo>
                  <a:pt x="2081784" y="576040"/>
                </a:lnTo>
                <a:lnTo>
                  <a:pt x="2081784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48443" y="3746501"/>
            <a:ext cx="1221896" cy="349639"/>
          </a:xfrm>
          <a:custGeom>
            <a:avLst/>
            <a:gdLst/>
            <a:ahLst/>
            <a:cxnLst/>
            <a:rect l="l" t="t" r="r" b="b"/>
            <a:pathLst>
              <a:path w="2014855" h="576579">
                <a:moveTo>
                  <a:pt x="0" y="576040"/>
                </a:moveTo>
                <a:lnTo>
                  <a:pt x="2014551" y="576040"/>
                </a:lnTo>
                <a:lnTo>
                  <a:pt x="2014551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48893" y="4445130"/>
            <a:ext cx="375849" cy="349639"/>
          </a:xfrm>
          <a:custGeom>
            <a:avLst/>
            <a:gdLst/>
            <a:ahLst/>
            <a:cxnLst/>
            <a:rect l="l" t="t" r="r" b="b"/>
            <a:pathLst>
              <a:path w="619759" h="576579">
                <a:moveTo>
                  <a:pt x="0" y="576040"/>
                </a:moveTo>
                <a:lnTo>
                  <a:pt x="619515" y="576040"/>
                </a:lnTo>
                <a:lnTo>
                  <a:pt x="619515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24605" y="4445130"/>
            <a:ext cx="2561629" cy="349639"/>
          </a:xfrm>
          <a:custGeom>
            <a:avLst/>
            <a:gdLst/>
            <a:ahLst/>
            <a:cxnLst/>
            <a:rect l="l" t="t" r="r" b="b"/>
            <a:pathLst>
              <a:path w="4224019" h="576579">
                <a:moveTo>
                  <a:pt x="0" y="576040"/>
                </a:moveTo>
                <a:lnTo>
                  <a:pt x="4223569" y="576040"/>
                </a:lnTo>
                <a:lnTo>
                  <a:pt x="4223569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5961" y="4445130"/>
            <a:ext cx="1262715" cy="349639"/>
          </a:xfrm>
          <a:custGeom>
            <a:avLst/>
            <a:gdLst/>
            <a:ahLst/>
            <a:cxnLst/>
            <a:rect l="l" t="t" r="r" b="b"/>
            <a:pathLst>
              <a:path w="2082165" h="576579">
                <a:moveTo>
                  <a:pt x="0" y="576040"/>
                </a:moveTo>
                <a:lnTo>
                  <a:pt x="2081784" y="576040"/>
                </a:lnTo>
                <a:lnTo>
                  <a:pt x="2081784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48443" y="4445130"/>
            <a:ext cx="1221896" cy="349639"/>
          </a:xfrm>
          <a:custGeom>
            <a:avLst/>
            <a:gdLst/>
            <a:ahLst/>
            <a:cxnLst/>
            <a:rect l="l" t="t" r="r" b="b"/>
            <a:pathLst>
              <a:path w="2014855" h="576579">
                <a:moveTo>
                  <a:pt x="0" y="576040"/>
                </a:moveTo>
                <a:lnTo>
                  <a:pt x="2014551" y="576040"/>
                </a:lnTo>
                <a:lnTo>
                  <a:pt x="2014551" y="0"/>
                </a:lnTo>
                <a:lnTo>
                  <a:pt x="0" y="0"/>
                </a:lnTo>
                <a:lnTo>
                  <a:pt x="0" y="57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48893" y="5143757"/>
            <a:ext cx="375849" cy="349639"/>
          </a:xfrm>
          <a:custGeom>
            <a:avLst/>
            <a:gdLst/>
            <a:ahLst/>
            <a:cxnLst/>
            <a:rect l="l" t="t" r="r" b="b"/>
            <a:pathLst>
              <a:path w="619759" h="576579">
                <a:moveTo>
                  <a:pt x="0" y="576050"/>
                </a:moveTo>
                <a:lnTo>
                  <a:pt x="619515" y="576050"/>
                </a:lnTo>
                <a:lnTo>
                  <a:pt x="619515" y="0"/>
                </a:lnTo>
                <a:lnTo>
                  <a:pt x="0" y="0"/>
                </a:lnTo>
                <a:lnTo>
                  <a:pt x="0" y="576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24605" y="5143757"/>
            <a:ext cx="2561629" cy="349639"/>
          </a:xfrm>
          <a:custGeom>
            <a:avLst/>
            <a:gdLst/>
            <a:ahLst/>
            <a:cxnLst/>
            <a:rect l="l" t="t" r="r" b="b"/>
            <a:pathLst>
              <a:path w="4224019" h="576579">
                <a:moveTo>
                  <a:pt x="0" y="576050"/>
                </a:moveTo>
                <a:lnTo>
                  <a:pt x="4223569" y="576050"/>
                </a:lnTo>
                <a:lnTo>
                  <a:pt x="4223569" y="0"/>
                </a:lnTo>
                <a:lnTo>
                  <a:pt x="0" y="0"/>
                </a:lnTo>
                <a:lnTo>
                  <a:pt x="0" y="576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85961" y="5143757"/>
            <a:ext cx="1262715" cy="349639"/>
          </a:xfrm>
          <a:custGeom>
            <a:avLst/>
            <a:gdLst/>
            <a:ahLst/>
            <a:cxnLst/>
            <a:rect l="l" t="t" r="r" b="b"/>
            <a:pathLst>
              <a:path w="2082165" h="576579">
                <a:moveTo>
                  <a:pt x="0" y="576050"/>
                </a:moveTo>
                <a:lnTo>
                  <a:pt x="2081784" y="576050"/>
                </a:lnTo>
                <a:lnTo>
                  <a:pt x="2081784" y="0"/>
                </a:lnTo>
                <a:lnTo>
                  <a:pt x="0" y="0"/>
                </a:lnTo>
                <a:lnTo>
                  <a:pt x="0" y="576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48443" y="5143757"/>
            <a:ext cx="1221896" cy="349639"/>
          </a:xfrm>
          <a:custGeom>
            <a:avLst/>
            <a:gdLst/>
            <a:ahLst/>
            <a:cxnLst/>
            <a:rect l="l" t="t" r="r" b="b"/>
            <a:pathLst>
              <a:path w="2014855" h="576579">
                <a:moveTo>
                  <a:pt x="0" y="576050"/>
                </a:moveTo>
                <a:lnTo>
                  <a:pt x="2014551" y="576050"/>
                </a:lnTo>
                <a:lnTo>
                  <a:pt x="2014551" y="0"/>
                </a:lnTo>
                <a:lnTo>
                  <a:pt x="0" y="0"/>
                </a:lnTo>
                <a:lnTo>
                  <a:pt x="0" y="576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66664" y="864699"/>
            <a:ext cx="3394656" cy="5344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21025" y="4130192"/>
            <a:ext cx="913052" cy="1169441"/>
          </a:xfrm>
          <a:custGeom>
            <a:avLst/>
            <a:gdLst/>
            <a:ahLst/>
            <a:cxnLst/>
            <a:rect l="l" t="t" r="r" b="b"/>
            <a:pathLst>
              <a:path w="1505585" h="1928495">
                <a:moveTo>
                  <a:pt x="1391047" y="1804744"/>
                </a:moveTo>
                <a:lnTo>
                  <a:pt x="1242307" y="1804744"/>
                </a:lnTo>
                <a:lnTo>
                  <a:pt x="1290306" y="1813465"/>
                </a:lnTo>
                <a:lnTo>
                  <a:pt x="1316190" y="1928108"/>
                </a:lnTo>
                <a:lnTo>
                  <a:pt x="1380297" y="1928108"/>
                </a:lnTo>
                <a:lnTo>
                  <a:pt x="1391047" y="1804744"/>
                </a:lnTo>
                <a:close/>
              </a:path>
              <a:path w="1505585" h="1928495">
                <a:moveTo>
                  <a:pt x="1394785" y="1761847"/>
                </a:moveTo>
                <a:lnTo>
                  <a:pt x="731965" y="1761847"/>
                </a:lnTo>
                <a:lnTo>
                  <a:pt x="959945" y="1810449"/>
                </a:lnTo>
                <a:lnTo>
                  <a:pt x="1040186" y="1899611"/>
                </a:lnTo>
                <a:lnTo>
                  <a:pt x="1219816" y="1908004"/>
                </a:lnTo>
                <a:lnTo>
                  <a:pt x="1242307" y="1804744"/>
                </a:lnTo>
                <a:lnTo>
                  <a:pt x="1391047" y="1804744"/>
                </a:lnTo>
                <a:lnTo>
                  <a:pt x="1394785" y="1761847"/>
                </a:lnTo>
                <a:close/>
              </a:path>
              <a:path w="1505585" h="1928495">
                <a:moveTo>
                  <a:pt x="481468" y="838014"/>
                </a:moveTo>
                <a:lnTo>
                  <a:pt x="17239" y="1049182"/>
                </a:lnTo>
                <a:lnTo>
                  <a:pt x="0" y="1262386"/>
                </a:lnTo>
                <a:lnTo>
                  <a:pt x="160480" y="1471896"/>
                </a:lnTo>
                <a:lnTo>
                  <a:pt x="163848" y="1707214"/>
                </a:lnTo>
                <a:lnTo>
                  <a:pt x="584225" y="1890891"/>
                </a:lnTo>
                <a:lnTo>
                  <a:pt x="731965" y="1761847"/>
                </a:lnTo>
                <a:lnTo>
                  <a:pt x="1394785" y="1761847"/>
                </a:lnTo>
                <a:lnTo>
                  <a:pt x="1415554" y="1523513"/>
                </a:lnTo>
                <a:lnTo>
                  <a:pt x="1505545" y="1139022"/>
                </a:lnTo>
                <a:lnTo>
                  <a:pt x="1376929" y="1067301"/>
                </a:lnTo>
                <a:lnTo>
                  <a:pt x="1216448" y="1047172"/>
                </a:lnTo>
                <a:lnTo>
                  <a:pt x="1361173" y="943937"/>
                </a:lnTo>
                <a:lnTo>
                  <a:pt x="1361173" y="905388"/>
                </a:lnTo>
                <a:lnTo>
                  <a:pt x="601464" y="905388"/>
                </a:lnTo>
                <a:lnTo>
                  <a:pt x="481468" y="838014"/>
                </a:lnTo>
                <a:close/>
              </a:path>
              <a:path w="1505585" h="1928495">
                <a:moveTo>
                  <a:pt x="1252812" y="46917"/>
                </a:moveTo>
                <a:lnTo>
                  <a:pt x="934815" y="185359"/>
                </a:lnTo>
                <a:lnTo>
                  <a:pt x="934086" y="295630"/>
                </a:lnTo>
                <a:lnTo>
                  <a:pt x="828339" y="304024"/>
                </a:lnTo>
                <a:lnTo>
                  <a:pt x="828339" y="439098"/>
                </a:lnTo>
                <a:lnTo>
                  <a:pt x="604480" y="742142"/>
                </a:lnTo>
                <a:lnTo>
                  <a:pt x="601464" y="905388"/>
                </a:lnTo>
                <a:lnTo>
                  <a:pt x="1361173" y="905388"/>
                </a:lnTo>
                <a:lnTo>
                  <a:pt x="1361173" y="665722"/>
                </a:lnTo>
                <a:lnTo>
                  <a:pt x="1332298" y="588271"/>
                </a:lnTo>
                <a:lnTo>
                  <a:pt x="1399421" y="539342"/>
                </a:lnTo>
                <a:lnTo>
                  <a:pt x="1404511" y="143442"/>
                </a:lnTo>
                <a:lnTo>
                  <a:pt x="1267814" y="143442"/>
                </a:lnTo>
                <a:lnTo>
                  <a:pt x="1252812" y="46917"/>
                </a:lnTo>
                <a:close/>
              </a:path>
              <a:path w="1505585" h="1928495">
                <a:moveTo>
                  <a:pt x="1357805" y="0"/>
                </a:moveTo>
                <a:lnTo>
                  <a:pt x="1267814" y="143442"/>
                </a:lnTo>
                <a:lnTo>
                  <a:pt x="1404511" y="143442"/>
                </a:lnTo>
                <a:lnTo>
                  <a:pt x="1405804" y="42897"/>
                </a:lnTo>
                <a:lnTo>
                  <a:pt x="1357805" y="0"/>
                </a:lnTo>
                <a:close/>
              </a:path>
            </a:pathLst>
          </a:custGeom>
          <a:solidFill>
            <a:srgbClr val="DEEB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21025" y="4130192"/>
            <a:ext cx="913052" cy="1169441"/>
          </a:xfrm>
          <a:custGeom>
            <a:avLst/>
            <a:gdLst/>
            <a:ahLst/>
            <a:cxnLst/>
            <a:rect l="l" t="t" r="r" b="b"/>
            <a:pathLst>
              <a:path w="1505585" h="1928495">
                <a:moveTo>
                  <a:pt x="1252812" y="46917"/>
                </a:moveTo>
                <a:lnTo>
                  <a:pt x="1267814" y="143442"/>
                </a:lnTo>
                <a:lnTo>
                  <a:pt x="1357805" y="0"/>
                </a:lnTo>
                <a:lnTo>
                  <a:pt x="1405804" y="42897"/>
                </a:lnTo>
                <a:lnTo>
                  <a:pt x="1399421" y="539342"/>
                </a:lnTo>
                <a:lnTo>
                  <a:pt x="1332298" y="588271"/>
                </a:lnTo>
                <a:lnTo>
                  <a:pt x="1361173" y="665722"/>
                </a:lnTo>
                <a:lnTo>
                  <a:pt x="1361173" y="943937"/>
                </a:lnTo>
                <a:lnTo>
                  <a:pt x="1216448" y="1047172"/>
                </a:lnTo>
                <a:lnTo>
                  <a:pt x="1376929" y="1067301"/>
                </a:lnTo>
                <a:lnTo>
                  <a:pt x="1505545" y="1139022"/>
                </a:lnTo>
                <a:lnTo>
                  <a:pt x="1415554" y="1523513"/>
                </a:lnTo>
                <a:lnTo>
                  <a:pt x="1380297" y="1928108"/>
                </a:lnTo>
                <a:lnTo>
                  <a:pt x="1316190" y="1928108"/>
                </a:lnTo>
                <a:lnTo>
                  <a:pt x="1290306" y="1813465"/>
                </a:lnTo>
                <a:lnTo>
                  <a:pt x="1242307" y="1804744"/>
                </a:lnTo>
                <a:lnTo>
                  <a:pt x="1219816" y="1908004"/>
                </a:lnTo>
                <a:lnTo>
                  <a:pt x="1040186" y="1899611"/>
                </a:lnTo>
                <a:lnTo>
                  <a:pt x="959945" y="1810449"/>
                </a:lnTo>
                <a:lnTo>
                  <a:pt x="731965" y="1761847"/>
                </a:lnTo>
                <a:lnTo>
                  <a:pt x="584225" y="1890891"/>
                </a:lnTo>
                <a:lnTo>
                  <a:pt x="163848" y="1707214"/>
                </a:lnTo>
                <a:lnTo>
                  <a:pt x="160480" y="1471896"/>
                </a:lnTo>
                <a:lnTo>
                  <a:pt x="0" y="1262386"/>
                </a:lnTo>
                <a:lnTo>
                  <a:pt x="17239" y="1049182"/>
                </a:lnTo>
                <a:lnTo>
                  <a:pt x="481468" y="838014"/>
                </a:lnTo>
                <a:lnTo>
                  <a:pt x="601464" y="905388"/>
                </a:lnTo>
                <a:lnTo>
                  <a:pt x="604480" y="742142"/>
                </a:lnTo>
                <a:lnTo>
                  <a:pt x="828339" y="439098"/>
                </a:lnTo>
                <a:lnTo>
                  <a:pt x="828339" y="304024"/>
                </a:lnTo>
                <a:lnTo>
                  <a:pt x="934086" y="295630"/>
                </a:lnTo>
                <a:lnTo>
                  <a:pt x="934815" y="185359"/>
                </a:lnTo>
                <a:lnTo>
                  <a:pt x="1252812" y="46917"/>
                </a:lnTo>
                <a:close/>
              </a:path>
            </a:pathLst>
          </a:custGeom>
          <a:ln w="7853">
            <a:solidFill>
              <a:srgbClr val="686F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36602" y="4599033"/>
            <a:ext cx="939238" cy="848297"/>
          </a:xfrm>
          <a:custGeom>
            <a:avLst/>
            <a:gdLst/>
            <a:ahLst/>
            <a:cxnLst/>
            <a:rect l="l" t="t" r="r" b="b"/>
            <a:pathLst>
              <a:path w="1548764" h="1398904">
                <a:moveTo>
                  <a:pt x="1344867" y="1028048"/>
                </a:moveTo>
                <a:lnTo>
                  <a:pt x="918606" y="1028048"/>
                </a:lnTo>
                <a:lnTo>
                  <a:pt x="1198179" y="1191745"/>
                </a:lnTo>
                <a:lnTo>
                  <a:pt x="1121255" y="1292030"/>
                </a:lnTo>
                <a:lnTo>
                  <a:pt x="1169279" y="1315167"/>
                </a:lnTo>
                <a:lnTo>
                  <a:pt x="1162896" y="1389635"/>
                </a:lnTo>
                <a:lnTo>
                  <a:pt x="1297619" y="1398353"/>
                </a:lnTo>
                <a:lnTo>
                  <a:pt x="1307369" y="1297724"/>
                </a:lnTo>
                <a:lnTo>
                  <a:pt x="1548292" y="1116933"/>
                </a:lnTo>
                <a:lnTo>
                  <a:pt x="1344867" y="1028048"/>
                </a:lnTo>
                <a:close/>
              </a:path>
              <a:path w="1548764" h="1398904">
                <a:moveTo>
                  <a:pt x="1053849" y="605761"/>
                </a:moveTo>
                <a:lnTo>
                  <a:pt x="234539" y="605761"/>
                </a:lnTo>
                <a:lnTo>
                  <a:pt x="379012" y="740936"/>
                </a:lnTo>
                <a:lnTo>
                  <a:pt x="385395" y="812708"/>
                </a:lnTo>
                <a:lnTo>
                  <a:pt x="298696" y="867039"/>
                </a:lnTo>
                <a:lnTo>
                  <a:pt x="324605" y="953260"/>
                </a:lnTo>
                <a:lnTo>
                  <a:pt x="536628" y="964644"/>
                </a:lnTo>
                <a:lnTo>
                  <a:pt x="514086" y="1271895"/>
                </a:lnTo>
                <a:lnTo>
                  <a:pt x="918606" y="1028048"/>
                </a:lnTo>
                <a:lnTo>
                  <a:pt x="1344867" y="1028048"/>
                </a:lnTo>
                <a:lnTo>
                  <a:pt x="1127638" y="933131"/>
                </a:lnTo>
                <a:lnTo>
                  <a:pt x="1124246" y="697662"/>
                </a:lnTo>
                <a:lnTo>
                  <a:pt x="1053849" y="605761"/>
                </a:lnTo>
                <a:close/>
              </a:path>
              <a:path w="1548764" h="1398904">
                <a:moveTo>
                  <a:pt x="520470" y="344458"/>
                </a:moveTo>
                <a:lnTo>
                  <a:pt x="151233" y="473929"/>
                </a:lnTo>
                <a:lnTo>
                  <a:pt x="0" y="677533"/>
                </a:lnTo>
                <a:lnTo>
                  <a:pt x="106199" y="677533"/>
                </a:lnTo>
                <a:lnTo>
                  <a:pt x="234539" y="605761"/>
                </a:lnTo>
                <a:lnTo>
                  <a:pt x="1053849" y="605761"/>
                </a:lnTo>
                <a:lnTo>
                  <a:pt x="963664" y="488027"/>
                </a:lnTo>
                <a:lnTo>
                  <a:pt x="974562" y="353178"/>
                </a:lnTo>
                <a:lnTo>
                  <a:pt x="603776" y="353178"/>
                </a:lnTo>
                <a:lnTo>
                  <a:pt x="520470" y="344458"/>
                </a:lnTo>
                <a:close/>
              </a:path>
              <a:path w="1548764" h="1398904">
                <a:moveTo>
                  <a:pt x="607168" y="0"/>
                </a:moveTo>
                <a:lnTo>
                  <a:pt x="603776" y="353178"/>
                </a:lnTo>
                <a:lnTo>
                  <a:pt x="974562" y="353178"/>
                </a:lnTo>
                <a:lnTo>
                  <a:pt x="978274" y="307240"/>
                </a:lnTo>
                <a:lnTo>
                  <a:pt x="909233" y="307240"/>
                </a:lnTo>
                <a:lnTo>
                  <a:pt x="915993" y="12740"/>
                </a:lnTo>
                <a:lnTo>
                  <a:pt x="810170" y="4674"/>
                </a:lnTo>
                <a:lnTo>
                  <a:pt x="607168" y="0"/>
                </a:lnTo>
                <a:close/>
              </a:path>
              <a:path w="1548764" h="1398904">
                <a:moveTo>
                  <a:pt x="1119371" y="211645"/>
                </a:moveTo>
                <a:lnTo>
                  <a:pt x="909233" y="307240"/>
                </a:lnTo>
                <a:lnTo>
                  <a:pt x="978274" y="307240"/>
                </a:lnTo>
                <a:lnTo>
                  <a:pt x="980904" y="274697"/>
                </a:lnTo>
                <a:lnTo>
                  <a:pt x="1119371" y="211645"/>
                </a:lnTo>
                <a:close/>
              </a:path>
            </a:pathLst>
          </a:custGeom>
          <a:solidFill>
            <a:srgbClr val="DEEB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36602" y="4599033"/>
            <a:ext cx="939238" cy="848297"/>
          </a:xfrm>
          <a:custGeom>
            <a:avLst/>
            <a:gdLst/>
            <a:ahLst/>
            <a:cxnLst/>
            <a:rect l="l" t="t" r="r" b="b"/>
            <a:pathLst>
              <a:path w="1548764" h="1398904">
                <a:moveTo>
                  <a:pt x="0" y="677533"/>
                </a:moveTo>
                <a:lnTo>
                  <a:pt x="106199" y="677533"/>
                </a:lnTo>
                <a:lnTo>
                  <a:pt x="234539" y="605761"/>
                </a:lnTo>
                <a:lnTo>
                  <a:pt x="379012" y="740936"/>
                </a:lnTo>
                <a:lnTo>
                  <a:pt x="385395" y="812708"/>
                </a:lnTo>
                <a:lnTo>
                  <a:pt x="298696" y="867039"/>
                </a:lnTo>
                <a:lnTo>
                  <a:pt x="324605" y="953260"/>
                </a:lnTo>
                <a:lnTo>
                  <a:pt x="536628" y="964644"/>
                </a:lnTo>
                <a:lnTo>
                  <a:pt x="514086" y="1271895"/>
                </a:lnTo>
                <a:lnTo>
                  <a:pt x="918606" y="1028048"/>
                </a:lnTo>
                <a:lnTo>
                  <a:pt x="1198179" y="1191745"/>
                </a:lnTo>
                <a:lnTo>
                  <a:pt x="1121255" y="1292030"/>
                </a:lnTo>
                <a:lnTo>
                  <a:pt x="1169279" y="1315167"/>
                </a:lnTo>
                <a:lnTo>
                  <a:pt x="1162896" y="1389635"/>
                </a:lnTo>
                <a:lnTo>
                  <a:pt x="1297619" y="1398353"/>
                </a:lnTo>
                <a:lnTo>
                  <a:pt x="1307369" y="1297724"/>
                </a:lnTo>
                <a:lnTo>
                  <a:pt x="1548292" y="1116933"/>
                </a:lnTo>
                <a:lnTo>
                  <a:pt x="1127638" y="933131"/>
                </a:lnTo>
                <a:lnTo>
                  <a:pt x="1124246" y="697662"/>
                </a:lnTo>
                <a:lnTo>
                  <a:pt x="963664" y="488027"/>
                </a:lnTo>
                <a:lnTo>
                  <a:pt x="980904" y="274697"/>
                </a:lnTo>
                <a:lnTo>
                  <a:pt x="1119371" y="211645"/>
                </a:lnTo>
                <a:lnTo>
                  <a:pt x="909233" y="307240"/>
                </a:lnTo>
                <a:lnTo>
                  <a:pt x="915993" y="12740"/>
                </a:lnTo>
                <a:lnTo>
                  <a:pt x="810170" y="4674"/>
                </a:lnTo>
                <a:lnTo>
                  <a:pt x="607168" y="0"/>
                </a:lnTo>
                <a:lnTo>
                  <a:pt x="603776" y="353178"/>
                </a:lnTo>
                <a:lnTo>
                  <a:pt x="520470" y="344458"/>
                </a:lnTo>
                <a:lnTo>
                  <a:pt x="151233" y="473929"/>
                </a:lnTo>
                <a:lnTo>
                  <a:pt x="0" y="677533"/>
                </a:lnTo>
                <a:close/>
              </a:path>
            </a:pathLst>
          </a:custGeom>
          <a:ln w="7853">
            <a:solidFill>
              <a:srgbClr val="686F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13658" y="5769685"/>
            <a:ext cx="576482" cy="479020"/>
          </a:xfrm>
          <a:custGeom>
            <a:avLst/>
            <a:gdLst/>
            <a:ahLst/>
            <a:cxnLst/>
            <a:rect l="l" t="t" r="r" b="b"/>
            <a:pathLst>
              <a:path w="950595" h="789940">
                <a:moveTo>
                  <a:pt x="68152" y="20124"/>
                </a:moveTo>
                <a:lnTo>
                  <a:pt x="57296" y="226731"/>
                </a:lnTo>
                <a:lnTo>
                  <a:pt x="8242" y="248534"/>
                </a:lnTo>
                <a:lnTo>
                  <a:pt x="0" y="338756"/>
                </a:lnTo>
                <a:lnTo>
                  <a:pt x="84261" y="540327"/>
                </a:lnTo>
                <a:lnTo>
                  <a:pt x="234413" y="546364"/>
                </a:lnTo>
                <a:lnTo>
                  <a:pt x="460182" y="732849"/>
                </a:lnTo>
                <a:lnTo>
                  <a:pt x="685600" y="767725"/>
                </a:lnTo>
                <a:lnTo>
                  <a:pt x="872819" y="789862"/>
                </a:lnTo>
                <a:lnTo>
                  <a:pt x="950320" y="698303"/>
                </a:lnTo>
                <a:lnTo>
                  <a:pt x="908126" y="385375"/>
                </a:lnTo>
                <a:lnTo>
                  <a:pt x="819644" y="385375"/>
                </a:lnTo>
                <a:lnTo>
                  <a:pt x="784461" y="265301"/>
                </a:lnTo>
                <a:lnTo>
                  <a:pt x="593875" y="258930"/>
                </a:lnTo>
                <a:lnTo>
                  <a:pt x="579854" y="202249"/>
                </a:lnTo>
                <a:lnTo>
                  <a:pt x="153142" y="202249"/>
                </a:lnTo>
                <a:lnTo>
                  <a:pt x="149775" y="69432"/>
                </a:lnTo>
                <a:lnTo>
                  <a:pt x="68152" y="20124"/>
                </a:lnTo>
                <a:close/>
              </a:path>
              <a:path w="950595" h="789940">
                <a:moveTo>
                  <a:pt x="904282" y="356867"/>
                </a:moveTo>
                <a:lnTo>
                  <a:pt x="819644" y="385375"/>
                </a:lnTo>
                <a:lnTo>
                  <a:pt x="908126" y="385375"/>
                </a:lnTo>
                <a:lnTo>
                  <a:pt x="904282" y="356867"/>
                </a:lnTo>
                <a:close/>
              </a:path>
              <a:path w="950595" h="789940">
                <a:moveTo>
                  <a:pt x="421231" y="0"/>
                </a:moveTo>
                <a:lnTo>
                  <a:pt x="393160" y="60038"/>
                </a:lnTo>
                <a:lnTo>
                  <a:pt x="269595" y="88545"/>
                </a:lnTo>
                <a:lnTo>
                  <a:pt x="227276" y="198892"/>
                </a:lnTo>
                <a:lnTo>
                  <a:pt x="153142" y="202249"/>
                </a:lnTo>
                <a:lnTo>
                  <a:pt x="579854" y="202249"/>
                </a:lnTo>
                <a:lnTo>
                  <a:pt x="530572" y="3025"/>
                </a:lnTo>
                <a:lnTo>
                  <a:pt x="421231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3658" y="5769685"/>
            <a:ext cx="576482" cy="479020"/>
          </a:xfrm>
          <a:custGeom>
            <a:avLst/>
            <a:gdLst/>
            <a:ahLst/>
            <a:cxnLst/>
            <a:rect l="l" t="t" r="r" b="b"/>
            <a:pathLst>
              <a:path w="950595" h="789940">
                <a:moveTo>
                  <a:pt x="904282" y="356867"/>
                </a:moveTo>
                <a:lnTo>
                  <a:pt x="950320" y="698303"/>
                </a:lnTo>
                <a:lnTo>
                  <a:pt x="872819" y="789862"/>
                </a:lnTo>
                <a:lnTo>
                  <a:pt x="685600" y="767725"/>
                </a:lnTo>
                <a:lnTo>
                  <a:pt x="460182" y="732849"/>
                </a:lnTo>
                <a:lnTo>
                  <a:pt x="234413" y="546364"/>
                </a:lnTo>
                <a:lnTo>
                  <a:pt x="84261" y="540327"/>
                </a:lnTo>
                <a:lnTo>
                  <a:pt x="0" y="338756"/>
                </a:lnTo>
                <a:lnTo>
                  <a:pt x="8242" y="248534"/>
                </a:lnTo>
                <a:lnTo>
                  <a:pt x="57296" y="226731"/>
                </a:lnTo>
                <a:lnTo>
                  <a:pt x="68152" y="20124"/>
                </a:lnTo>
                <a:lnTo>
                  <a:pt x="149775" y="69432"/>
                </a:lnTo>
                <a:lnTo>
                  <a:pt x="153142" y="202249"/>
                </a:lnTo>
                <a:lnTo>
                  <a:pt x="227276" y="198892"/>
                </a:lnTo>
                <a:lnTo>
                  <a:pt x="269595" y="88545"/>
                </a:lnTo>
                <a:lnTo>
                  <a:pt x="393160" y="60038"/>
                </a:lnTo>
                <a:lnTo>
                  <a:pt x="421231" y="0"/>
                </a:lnTo>
                <a:lnTo>
                  <a:pt x="530572" y="3025"/>
                </a:lnTo>
                <a:lnTo>
                  <a:pt x="593875" y="258930"/>
                </a:lnTo>
                <a:lnTo>
                  <a:pt x="784461" y="265301"/>
                </a:lnTo>
                <a:lnTo>
                  <a:pt x="819644" y="385375"/>
                </a:lnTo>
                <a:lnTo>
                  <a:pt x="904282" y="356867"/>
                </a:lnTo>
                <a:close/>
              </a:path>
            </a:pathLst>
          </a:custGeom>
          <a:ln w="78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16889" y="5198105"/>
            <a:ext cx="642718" cy="804785"/>
          </a:xfrm>
          <a:custGeom>
            <a:avLst/>
            <a:gdLst/>
            <a:ahLst/>
            <a:cxnLst/>
            <a:rect l="l" t="t" r="r" b="b"/>
            <a:pathLst>
              <a:path w="1059814" h="1327150">
                <a:moveTo>
                  <a:pt x="968858" y="941507"/>
                </a:moveTo>
                <a:lnTo>
                  <a:pt x="416556" y="941507"/>
                </a:lnTo>
                <a:lnTo>
                  <a:pt x="526149" y="944530"/>
                </a:lnTo>
                <a:lnTo>
                  <a:pt x="589577" y="1200357"/>
                </a:lnTo>
                <a:lnTo>
                  <a:pt x="780566" y="1206728"/>
                </a:lnTo>
                <a:lnTo>
                  <a:pt x="815849" y="1326772"/>
                </a:lnTo>
                <a:lnTo>
                  <a:pt x="900663" y="1298264"/>
                </a:lnTo>
                <a:lnTo>
                  <a:pt x="862013" y="1153080"/>
                </a:lnTo>
                <a:lnTo>
                  <a:pt x="968858" y="941507"/>
                </a:lnTo>
                <a:close/>
              </a:path>
              <a:path w="1059814" h="1327150">
                <a:moveTo>
                  <a:pt x="409445" y="0"/>
                </a:moveTo>
                <a:lnTo>
                  <a:pt x="261579" y="129093"/>
                </a:lnTo>
                <a:lnTo>
                  <a:pt x="20656" y="309809"/>
                </a:lnTo>
                <a:lnTo>
                  <a:pt x="10906" y="410397"/>
                </a:lnTo>
                <a:lnTo>
                  <a:pt x="0" y="942183"/>
                </a:lnTo>
                <a:lnTo>
                  <a:pt x="62699" y="961629"/>
                </a:lnTo>
                <a:lnTo>
                  <a:pt x="144498" y="1010919"/>
                </a:lnTo>
                <a:lnTo>
                  <a:pt x="147865" y="1143697"/>
                </a:lnTo>
                <a:lnTo>
                  <a:pt x="222175" y="1140339"/>
                </a:lnTo>
                <a:lnTo>
                  <a:pt x="264595" y="1030031"/>
                </a:lnTo>
                <a:lnTo>
                  <a:pt x="388411" y="1001533"/>
                </a:lnTo>
                <a:lnTo>
                  <a:pt x="416556" y="941507"/>
                </a:lnTo>
                <a:lnTo>
                  <a:pt x="968858" y="941507"/>
                </a:lnTo>
                <a:lnTo>
                  <a:pt x="1059787" y="761452"/>
                </a:lnTo>
                <a:lnTo>
                  <a:pt x="1058279" y="166311"/>
                </a:lnTo>
                <a:lnTo>
                  <a:pt x="994097" y="166311"/>
                </a:lnTo>
                <a:lnTo>
                  <a:pt x="989554" y="146181"/>
                </a:lnTo>
                <a:lnTo>
                  <a:pt x="897673" y="146181"/>
                </a:lnTo>
                <a:lnTo>
                  <a:pt x="717917" y="137813"/>
                </a:lnTo>
                <a:lnTo>
                  <a:pt x="637601" y="48601"/>
                </a:lnTo>
                <a:lnTo>
                  <a:pt x="409445" y="0"/>
                </a:lnTo>
                <a:close/>
              </a:path>
              <a:path w="1059814" h="1327150">
                <a:moveTo>
                  <a:pt x="920164" y="42897"/>
                </a:moveTo>
                <a:lnTo>
                  <a:pt x="897673" y="146181"/>
                </a:lnTo>
                <a:lnTo>
                  <a:pt x="989554" y="146181"/>
                </a:lnTo>
                <a:lnTo>
                  <a:pt x="968213" y="51617"/>
                </a:lnTo>
                <a:lnTo>
                  <a:pt x="920164" y="42897"/>
                </a:lnTo>
                <a:close/>
              </a:path>
            </a:pathLst>
          </a:custGeom>
          <a:solidFill>
            <a:srgbClr val="DEEB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16889" y="5198105"/>
            <a:ext cx="642718" cy="804785"/>
          </a:xfrm>
          <a:custGeom>
            <a:avLst/>
            <a:gdLst/>
            <a:ahLst/>
            <a:cxnLst/>
            <a:rect l="l" t="t" r="r" b="b"/>
            <a:pathLst>
              <a:path w="1059814" h="1327150">
                <a:moveTo>
                  <a:pt x="1058279" y="166311"/>
                </a:moveTo>
                <a:lnTo>
                  <a:pt x="1059787" y="761452"/>
                </a:lnTo>
                <a:lnTo>
                  <a:pt x="862013" y="1153080"/>
                </a:lnTo>
                <a:lnTo>
                  <a:pt x="900663" y="1298264"/>
                </a:lnTo>
                <a:lnTo>
                  <a:pt x="815849" y="1326772"/>
                </a:lnTo>
                <a:lnTo>
                  <a:pt x="780566" y="1206728"/>
                </a:lnTo>
                <a:lnTo>
                  <a:pt x="589577" y="1200357"/>
                </a:lnTo>
                <a:lnTo>
                  <a:pt x="526149" y="944530"/>
                </a:lnTo>
                <a:lnTo>
                  <a:pt x="416556" y="941507"/>
                </a:lnTo>
                <a:lnTo>
                  <a:pt x="388411" y="1001533"/>
                </a:lnTo>
                <a:lnTo>
                  <a:pt x="264595" y="1030031"/>
                </a:lnTo>
                <a:lnTo>
                  <a:pt x="222175" y="1140339"/>
                </a:lnTo>
                <a:lnTo>
                  <a:pt x="147865" y="1143697"/>
                </a:lnTo>
                <a:lnTo>
                  <a:pt x="144498" y="1010919"/>
                </a:lnTo>
                <a:lnTo>
                  <a:pt x="62699" y="961629"/>
                </a:lnTo>
                <a:lnTo>
                  <a:pt x="0" y="942183"/>
                </a:lnTo>
                <a:lnTo>
                  <a:pt x="10906" y="410397"/>
                </a:lnTo>
                <a:lnTo>
                  <a:pt x="20656" y="309809"/>
                </a:lnTo>
                <a:lnTo>
                  <a:pt x="261579" y="129093"/>
                </a:lnTo>
                <a:lnTo>
                  <a:pt x="409445" y="0"/>
                </a:lnTo>
                <a:lnTo>
                  <a:pt x="637601" y="48601"/>
                </a:lnTo>
                <a:lnTo>
                  <a:pt x="717917" y="137813"/>
                </a:lnTo>
                <a:lnTo>
                  <a:pt x="897648" y="146181"/>
                </a:lnTo>
                <a:lnTo>
                  <a:pt x="920164" y="42897"/>
                </a:lnTo>
                <a:lnTo>
                  <a:pt x="968213" y="51617"/>
                </a:lnTo>
                <a:lnTo>
                  <a:pt x="994097" y="166311"/>
                </a:lnTo>
                <a:lnTo>
                  <a:pt x="1058279" y="166311"/>
                </a:lnTo>
                <a:close/>
              </a:path>
            </a:pathLst>
          </a:custGeom>
          <a:ln w="7853">
            <a:solidFill>
              <a:srgbClr val="686F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66126" y="5383324"/>
            <a:ext cx="697786" cy="799009"/>
          </a:xfrm>
          <a:custGeom>
            <a:avLst/>
            <a:gdLst/>
            <a:ahLst/>
            <a:cxnLst/>
            <a:rect l="l" t="t" r="r" b="b"/>
            <a:pathLst>
              <a:path w="1150620" h="1317625">
                <a:moveTo>
                  <a:pt x="1078097" y="884748"/>
                </a:moveTo>
                <a:lnTo>
                  <a:pt x="375745" y="884748"/>
                </a:lnTo>
                <a:lnTo>
                  <a:pt x="449703" y="956545"/>
                </a:lnTo>
                <a:lnTo>
                  <a:pt x="671552" y="993788"/>
                </a:lnTo>
                <a:lnTo>
                  <a:pt x="713218" y="1183354"/>
                </a:lnTo>
                <a:lnTo>
                  <a:pt x="751868" y="1243745"/>
                </a:lnTo>
                <a:lnTo>
                  <a:pt x="749983" y="1265223"/>
                </a:lnTo>
                <a:lnTo>
                  <a:pt x="987236" y="1317230"/>
                </a:lnTo>
                <a:lnTo>
                  <a:pt x="1137012" y="1295085"/>
                </a:lnTo>
                <a:lnTo>
                  <a:pt x="1150532" y="1178328"/>
                </a:lnTo>
                <a:lnTo>
                  <a:pt x="1066070" y="976679"/>
                </a:lnTo>
                <a:lnTo>
                  <a:pt x="1074312" y="886427"/>
                </a:lnTo>
                <a:lnTo>
                  <a:pt x="1078097" y="884748"/>
                </a:lnTo>
                <a:close/>
              </a:path>
              <a:path w="1150620" h="1317625">
                <a:moveTo>
                  <a:pt x="374614" y="18455"/>
                </a:moveTo>
                <a:lnTo>
                  <a:pt x="378007" y="90920"/>
                </a:lnTo>
                <a:lnTo>
                  <a:pt x="250748" y="128832"/>
                </a:lnTo>
                <a:lnTo>
                  <a:pt x="198955" y="422412"/>
                </a:lnTo>
                <a:lnTo>
                  <a:pt x="0" y="534133"/>
                </a:lnTo>
                <a:lnTo>
                  <a:pt x="6383" y="634791"/>
                </a:lnTo>
                <a:lnTo>
                  <a:pt x="109240" y="649221"/>
                </a:lnTo>
                <a:lnTo>
                  <a:pt x="112231" y="755572"/>
                </a:lnTo>
                <a:lnTo>
                  <a:pt x="54431" y="925014"/>
                </a:lnTo>
                <a:lnTo>
                  <a:pt x="154273" y="1005194"/>
                </a:lnTo>
                <a:lnTo>
                  <a:pt x="375745" y="884748"/>
                </a:lnTo>
                <a:lnTo>
                  <a:pt x="1078097" y="884748"/>
                </a:lnTo>
                <a:lnTo>
                  <a:pt x="1123492" y="864614"/>
                </a:lnTo>
                <a:lnTo>
                  <a:pt x="1134373" y="657939"/>
                </a:lnTo>
                <a:lnTo>
                  <a:pt x="1071699" y="638483"/>
                </a:lnTo>
                <a:lnTo>
                  <a:pt x="1081668" y="150976"/>
                </a:lnTo>
                <a:lnTo>
                  <a:pt x="721083" y="150976"/>
                </a:lnTo>
                <a:lnTo>
                  <a:pt x="572439" y="97301"/>
                </a:lnTo>
                <a:lnTo>
                  <a:pt x="540548" y="30864"/>
                </a:lnTo>
                <a:lnTo>
                  <a:pt x="374614" y="18455"/>
                </a:lnTo>
                <a:close/>
              </a:path>
              <a:path w="1150620" h="1317625">
                <a:moveTo>
                  <a:pt x="906142" y="0"/>
                </a:moveTo>
                <a:lnTo>
                  <a:pt x="851710" y="144606"/>
                </a:lnTo>
                <a:lnTo>
                  <a:pt x="721083" y="150976"/>
                </a:lnTo>
                <a:lnTo>
                  <a:pt x="1081668" y="150976"/>
                </a:lnTo>
                <a:lnTo>
                  <a:pt x="1082580" y="106353"/>
                </a:lnTo>
                <a:lnTo>
                  <a:pt x="947832" y="97635"/>
                </a:lnTo>
                <a:lnTo>
                  <a:pt x="954215" y="23147"/>
                </a:lnTo>
                <a:lnTo>
                  <a:pt x="906142" y="0"/>
                </a:lnTo>
                <a:close/>
              </a:path>
            </a:pathLst>
          </a:custGeom>
          <a:solidFill>
            <a:srgbClr val="DEEB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66126" y="5383324"/>
            <a:ext cx="697786" cy="799009"/>
          </a:xfrm>
          <a:custGeom>
            <a:avLst/>
            <a:gdLst/>
            <a:ahLst/>
            <a:cxnLst/>
            <a:rect l="l" t="t" r="r" b="b"/>
            <a:pathLst>
              <a:path w="1150620" h="1317625">
                <a:moveTo>
                  <a:pt x="1082580" y="106353"/>
                </a:moveTo>
                <a:lnTo>
                  <a:pt x="1071699" y="638483"/>
                </a:lnTo>
                <a:lnTo>
                  <a:pt x="1134373" y="657939"/>
                </a:lnTo>
                <a:lnTo>
                  <a:pt x="1123492" y="864614"/>
                </a:lnTo>
                <a:lnTo>
                  <a:pt x="1074312" y="886427"/>
                </a:lnTo>
                <a:lnTo>
                  <a:pt x="1066070" y="976679"/>
                </a:lnTo>
                <a:lnTo>
                  <a:pt x="1150532" y="1178328"/>
                </a:lnTo>
                <a:lnTo>
                  <a:pt x="1137012" y="1295085"/>
                </a:lnTo>
                <a:lnTo>
                  <a:pt x="987236" y="1317230"/>
                </a:lnTo>
                <a:lnTo>
                  <a:pt x="750008" y="1265223"/>
                </a:lnTo>
                <a:lnTo>
                  <a:pt x="751868" y="1243745"/>
                </a:lnTo>
                <a:lnTo>
                  <a:pt x="713218" y="1183354"/>
                </a:lnTo>
                <a:lnTo>
                  <a:pt x="671552" y="993788"/>
                </a:lnTo>
                <a:lnTo>
                  <a:pt x="449703" y="956545"/>
                </a:lnTo>
                <a:lnTo>
                  <a:pt x="375745" y="884748"/>
                </a:lnTo>
                <a:lnTo>
                  <a:pt x="154273" y="1005194"/>
                </a:lnTo>
                <a:lnTo>
                  <a:pt x="54431" y="925014"/>
                </a:lnTo>
                <a:lnTo>
                  <a:pt x="112231" y="755572"/>
                </a:lnTo>
                <a:lnTo>
                  <a:pt x="109240" y="649221"/>
                </a:lnTo>
                <a:lnTo>
                  <a:pt x="6383" y="634791"/>
                </a:lnTo>
                <a:lnTo>
                  <a:pt x="0" y="534133"/>
                </a:lnTo>
                <a:lnTo>
                  <a:pt x="198955" y="422412"/>
                </a:lnTo>
                <a:lnTo>
                  <a:pt x="250748" y="128832"/>
                </a:lnTo>
                <a:lnTo>
                  <a:pt x="378007" y="90920"/>
                </a:lnTo>
                <a:lnTo>
                  <a:pt x="374614" y="18455"/>
                </a:lnTo>
                <a:lnTo>
                  <a:pt x="540548" y="30864"/>
                </a:lnTo>
                <a:lnTo>
                  <a:pt x="572439" y="97301"/>
                </a:lnTo>
                <a:lnTo>
                  <a:pt x="721083" y="150976"/>
                </a:lnTo>
                <a:lnTo>
                  <a:pt x="851710" y="144606"/>
                </a:lnTo>
                <a:lnTo>
                  <a:pt x="906142" y="0"/>
                </a:lnTo>
                <a:lnTo>
                  <a:pt x="954215" y="23147"/>
                </a:lnTo>
                <a:lnTo>
                  <a:pt x="947832" y="97635"/>
                </a:lnTo>
                <a:lnTo>
                  <a:pt x="1082580" y="106353"/>
                </a:lnTo>
                <a:close/>
              </a:path>
            </a:pathLst>
          </a:custGeom>
          <a:ln w="7853">
            <a:solidFill>
              <a:srgbClr val="686F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43020" y="6193685"/>
            <a:ext cx="129776" cy="163652"/>
          </a:xfrm>
          <a:custGeom>
            <a:avLst/>
            <a:gdLst/>
            <a:ahLst/>
            <a:cxnLst/>
            <a:rect l="l" t="t" r="r" b="b"/>
            <a:pathLst>
              <a:path w="213995" h="269875">
                <a:moveTo>
                  <a:pt x="78230" y="0"/>
                </a:moveTo>
                <a:lnTo>
                  <a:pt x="0" y="90880"/>
                </a:lnTo>
                <a:lnTo>
                  <a:pt x="85417" y="263326"/>
                </a:lnTo>
                <a:lnTo>
                  <a:pt x="202976" y="269648"/>
                </a:lnTo>
                <a:lnTo>
                  <a:pt x="213555" y="166122"/>
                </a:lnTo>
                <a:lnTo>
                  <a:pt x="78230" y="0"/>
                </a:lnTo>
                <a:close/>
              </a:path>
            </a:pathLst>
          </a:custGeom>
          <a:solidFill>
            <a:srgbClr val="DEEB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43020" y="6193685"/>
            <a:ext cx="129776" cy="163652"/>
          </a:xfrm>
          <a:custGeom>
            <a:avLst/>
            <a:gdLst/>
            <a:ahLst/>
            <a:cxnLst/>
            <a:rect l="l" t="t" r="r" b="b"/>
            <a:pathLst>
              <a:path w="213995" h="269875">
                <a:moveTo>
                  <a:pt x="78230" y="0"/>
                </a:moveTo>
                <a:lnTo>
                  <a:pt x="213555" y="166122"/>
                </a:lnTo>
                <a:lnTo>
                  <a:pt x="202976" y="269648"/>
                </a:lnTo>
                <a:lnTo>
                  <a:pt x="85417" y="263326"/>
                </a:lnTo>
                <a:lnTo>
                  <a:pt x="0" y="90880"/>
                </a:lnTo>
                <a:lnTo>
                  <a:pt x="78230" y="0"/>
                </a:lnTo>
                <a:close/>
              </a:path>
            </a:pathLst>
          </a:custGeom>
          <a:ln w="7853">
            <a:solidFill>
              <a:srgbClr val="686F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10264" y="6232757"/>
            <a:ext cx="184844" cy="133232"/>
          </a:xfrm>
          <a:custGeom>
            <a:avLst/>
            <a:gdLst/>
            <a:ahLst/>
            <a:cxnLst/>
            <a:rect l="l" t="t" r="r" b="b"/>
            <a:pathLst>
              <a:path w="304800" h="219709">
                <a:moveTo>
                  <a:pt x="0" y="0"/>
                </a:moveTo>
                <a:lnTo>
                  <a:pt x="164853" y="219546"/>
                </a:lnTo>
                <a:lnTo>
                  <a:pt x="304300" y="200777"/>
                </a:lnTo>
                <a:lnTo>
                  <a:pt x="219813" y="27153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10264" y="6232757"/>
            <a:ext cx="184844" cy="133232"/>
          </a:xfrm>
          <a:custGeom>
            <a:avLst/>
            <a:gdLst/>
            <a:ahLst/>
            <a:cxnLst/>
            <a:rect l="l" t="t" r="r" b="b"/>
            <a:pathLst>
              <a:path w="304800" h="219709">
                <a:moveTo>
                  <a:pt x="304300" y="200777"/>
                </a:moveTo>
                <a:lnTo>
                  <a:pt x="164853" y="219546"/>
                </a:lnTo>
                <a:lnTo>
                  <a:pt x="0" y="0"/>
                </a:lnTo>
                <a:lnTo>
                  <a:pt x="219813" y="27153"/>
                </a:lnTo>
                <a:lnTo>
                  <a:pt x="304300" y="200777"/>
                </a:lnTo>
                <a:close/>
              </a:path>
            </a:pathLst>
          </a:custGeom>
          <a:ln w="78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59636" y="800044"/>
            <a:ext cx="1152144" cy="649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99588" y="1927725"/>
            <a:ext cx="1152144" cy="649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70604" y="2703386"/>
            <a:ext cx="1152144" cy="647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49168" y="5473824"/>
            <a:ext cx="1152144" cy="6476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37104" y="6107764"/>
            <a:ext cx="1152144" cy="649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6800" y="4333952"/>
            <a:ext cx="1152144" cy="6476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62100" y="5790793"/>
            <a:ext cx="1152144" cy="6476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66160" y="1011469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5">
                <a:moveTo>
                  <a:pt x="634887" y="0"/>
                </a:moveTo>
                <a:lnTo>
                  <a:pt x="0" y="0"/>
                </a:lnTo>
                <a:lnTo>
                  <a:pt x="0" y="503130"/>
                </a:lnTo>
                <a:lnTo>
                  <a:pt x="639883" y="502983"/>
                </a:lnTo>
                <a:lnTo>
                  <a:pt x="679880" y="490051"/>
                </a:lnTo>
                <a:lnTo>
                  <a:pt x="708075" y="460238"/>
                </a:lnTo>
                <a:lnTo>
                  <a:pt x="718746" y="419270"/>
                </a:lnTo>
                <a:lnTo>
                  <a:pt x="718746" y="83859"/>
                </a:lnTo>
                <a:lnTo>
                  <a:pt x="705667" y="38866"/>
                </a:lnTo>
                <a:lnTo>
                  <a:pt x="675855" y="10670"/>
                </a:lnTo>
                <a:lnTo>
                  <a:pt x="634887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859531"/>
              </p:ext>
            </p:extLst>
          </p:nvPr>
        </p:nvGraphicFramePr>
        <p:xfrm>
          <a:off x="6046511" y="1997561"/>
          <a:ext cx="5522097" cy="38424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306">
                <a:tc rowSpan="2">
                  <a:txBody>
                    <a:bodyPr/>
                    <a:lstStyle/>
                    <a:p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15695" algn="just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IL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lang="es-MX"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           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200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UNCION</a:t>
                      </a: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DO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9BC853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200" spc="60" dirty="0">
                          <a:solidFill>
                            <a:srgbClr val="39393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EPA</a:t>
                      </a:r>
                      <a:r>
                        <a:rPr sz="1200" spc="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5" dirty="0">
                          <a:solidFill>
                            <a:srgbClr val="393939"/>
                          </a:solidFill>
                          <a:latin typeface="Arial"/>
                          <a:cs typeface="Arial"/>
                        </a:rPr>
                        <a:t>AR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A6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NU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EV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23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YN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SA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ATA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MORO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CO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ALTA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MIR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ANTE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7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SP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TAL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GE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VI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CT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ORI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57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22</a:t>
                      </a: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311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TOT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220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36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309"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E3E5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256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7853">
                      <a:solidFill>
                        <a:srgbClr val="000000"/>
                      </a:solidFill>
                      <a:prstDash val="solid"/>
                    </a:lnL>
                    <a:lnR w="7853">
                      <a:solidFill>
                        <a:srgbClr val="000000"/>
                      </a:solidFill>
                      <a:prstDash val="solid"/>
                    </a:lnR>
                    <a:lnT w="7853">
                      <a:solidFill>
                        <a:srgbClr val="000000"/>
                      </a:solidFill>
                      <a:prstDash val="solid"/>
                    </a:lnT>
                    <a:lnB w="7853">
                      <a:solidFill>
                        <a:srgbClr val="000000"/>
                      </a:solidFill>
                      <a:prstDash val="solid"/>
                    </a:lnB>
                    <a:solidFill>
                      <a:srgbClr val="9494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" name="object 43"/>
          <p:cNvSpPr/>
          <p:nvPr/>
        </p:nvSpPr>
        <p:spPr>
          <a:xfrm>
            <a:off x="2833283" y="1010875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5">
                <a:moveTo>
                  <a:pt x="718746" y="0"/>
                </a:moveTo>
                <a:lnTo>
                  <a:pt x="78863" y="146"/>
                </a:lnTo>
                <a:lnTo>
                  <a:pt x="38866" y="13078"/>
                </a:lnTo>
                <a:lnTo>
                  <a:pt x="10670" y="42891"/>
                </a:lnTo>
                <a:lnTo>
                  <a:pt x="0" y="83859"/>
                </a:lnTo>
                <a:lnTo>
                  <a:pt x="0" y="419270"/>
                </a:lnTo>
                <a:lnTo>
                  <a:pt x="13078" y="464263"/>
                </a:lnTo>
                <a:lnTo>
                  <a:pt x="42891" y="492459"/>
                </a:lnTo>
                <a:lnTo>
                  <a:pt x="83859" y="503130"/>
                </a:lnTo>
                <a:lnTo>
                  <a:pt x="718746" y="503130"/>
                </a:lnTo>
                <a:lnTo>
                  <a:pt x="718746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787590" y="845230"/>
            <a:ext cx="963114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00" spc="-52" dirty="0">
                <a:solidFill>
                  <a:srgbClr val="4D4D4C"/>
                </a:solidFill>
                <a:latin typeface="Arial"/>
                <a:cs typeface="Arial"/>
              </a:rPr>
              <a:t>NUE</a:t>
            </a:r>
            <a:r>
              <a:rPr sz="1000" spc="-82" dirty="0">
                <a:solidFill>
                  <a:srgbClr val="4D4D4C"/>
                </a:solidFill>
                <a:latin typeface="Arial"/>
                <a:cs typeface="Arial"/>
              </a:rPr>
              <a:t>V</a:t>
            </a:r>
            <a:r>
              <a:rPr sz="1000" spc="-39" dirty="0">
                <a:solidFill>
                  <a:srgbClr val="4D4D4C"/>
                </a:solidFill>
                <a:latin typeface="Arial"/>
                <a:cs typeface="Arial"/>
              </a:rPr>
              <a:t>O</a:t>
            </a:r>
            <a:r>
              <a:rPr sz="1000" spc="27" dirty="0">
                <a:solidFill>
                  <a:srgbClr val="4D4D4C"/>
                </a:solidFill>
                <a:latin typeface="Times New Roman"/>
                <a:cs typeface="Times New Roman"/>
              </a:rPr>
              <a:t> </a:t>
            </a:r>
            <a:r>
              <a:rPr sz="1000" spc="-24" dirty="0">
                <a:solidFill>
                  <a:srgbClr val="4D4D4C"/>
                </a:solidFill>
                <a:latin typeface="Arial"/>
                <a:cs typeface="Arial"/>
              </a:rPr>
              <a:t>L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A</a:t>
            </a:r>
            <a:r>
              <a:rPr sz="1000" spc="-61" dirty="0">
                <a:solidFill>
                  <a:srgbClr val="4D4D4C"/>
                </a:solidFill>
                <a:latin typeface="Arial"/>
                <a:cs typeface="Arial"/>
              </a:rPr>
              <a:t>R</a:t>
            </a:r>
            <a:r>
              <a:rPr sz="1000" spc="-82" dirty="0">
                <a:solidFill>
                  <a:srgbClr val="4D4D4C"/>
                </a:solidFill>
                <a:latin typeface="Arial"/>
                <a:cs typeface="Arial"/>
              </a:rPr>
              <a:t>E</a:t>
            </a:r>
            <a:r>
              <a:rPr sz="1000" spc="-39" dirty="0">
                <a:solidFill>
                  <a:srgbClr val="4D4D4C"/>
                </a:solidFill>
                <a:latin typeface="Arial"/>
                <a:cs typeface="Arial"/>
              </a:rPr>
              <a:t>DO</a:t>
            </a:r>
            <a:endParaRPr sz="1000" dirty="0">
              <a:latin typeface="Arial"/>
              <a:cs typeface="Arial"/>
            </a:endParaRPr>
          </a:p>
          <a:p>
            <a:pPr marR="50828" algn="ctr">
              <a:spcBef>
                <a:spcPts val="503"/>
              </a:spcBef>
              <a:tabLst>
                <a:tab pos="469393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23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06203" y="2121321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634887" y="0"/>
                </a:moveTo>
                <a:lnTo>
                  <a:pt x="0" y="0"/>
                </a:lnTo>
                <a:lnTo>
                  <a:pt x="0" y="503105"/>
                </a:lnTo>
                <a:lnTo>
                  <a:pt x="639863" y="502959"/>
                </a:lnTo>
                <a:lnTo>
                  <a:pt x="679862" y="490032"/>
                </a:lnTo>
                <a:lnTo>
                  <a:pt x="708053" y="460219"/>
                </a:lnTo>
                <a:lnTo>
                  <a:pt x="718721" y="419245"/>
                </a:lnTo>
                <a:lnTo>
                  <a:pt x="718721" y="83834"/>
                </a:lnTo>
                <a:lnTo>
                  <a:pt x="705663" y="38869"/>
                </a:lnTo>
                <a:lnTo>
                  <a:pt x="675860" y="10670"/>
                </a:lnTo>
                <a:lnTo>
                  <a:pt x="634887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73311" y="2120711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718746" y="0"/>
                </a:moveTo>
                <a:lnTo>
                  <a:pt x="78863" y="146"/>
                </a:lnTo>
                <a:lnTo>
                  <a:pt x="38866" y="13078"/>
                </a:lnTo>
                <a:lnTo>
                  <a:pt x="10670" y="42891"/>
                </a:lnTo>
                <a:lnTo>
                  <a:pt x="0" y="83859"/>
                </a:lnTo>
                <a:lnTo>
                  <a:pt x="0" y="419270"/>
                </a:lnTo>
                <a:lnTo>
                  <a:pt x="13078" y="464263"/>
                </a:lnTo>
                <a:lnTo>
                  <a:pt x="42891" y="492459"/>
                </a:lnTo>
                <a:lnTo>
                  <a:pt x="83859" y="503130"/>
                </a:lnTo>
                <a:lnTo>
                  <a:pt x="718746" y="503130"/>
                </a:lnTo>
                <a:lnTo>
                  <a:pt x="718746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089346" y="1954626"/>
            <a:ext cx="618842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95"/>
            <a:r>
              <a:rPr sz="1000" spc="-69" dirty="0">
                <a:solidFill>
                  <a:srgbClr val="4D4D4C"/>
                </a:solidFill>
                <a:latin typeface="Arial"/>
                <a:cs typeface="Arial"/>
              </a:rPr>
              <a:t>RE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YNOSA</a:t>
            </a:r>
            <a:endParaRPr sz="1000">
              <a:latin typeface="Arial"/>
              <a:cs typeface="Arial"/>
            </a:endParaRPr>
          </a:p>
          <a:p>
            <a:pPr marL="7701">
              <a:spcBef>
                <a:spcPts val="515"/>
              </a:spcBef>
              <a:tabLst>
                <a:tab pos="477094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21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880853" y="3461798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634887" y="0"/>
                </a:moveTo>
                <a:lnTo>
                  <a:pt x="0" y="0"/>
                </a:lnTo>
                <a:lnTo>
                  <a:pt x="0" y="503130"/>
                </a:lnTo>
                <a:lnTo>
                  <a:pt x="639903" y="502982"/>
                </a:lnTo>
                <a:lnTo>
                  <a:pt x="679897" y="490044"/>
                </a:lnTo>
                <a:lnTo>
                  <a:pt x="708098" y="460233"/>
                </a:lnTo>
                <a:lnTo>
                  <a:pt x="718771" y="419270"/>
                </a:lnTo>
                <a:lnTo>
                  <a:pt x="718771" y="83859"/>
                </a:lnTo>
                <a:lnTo>
                  <a:pt x="705678" y="38856"/>
                </a:lnTo>
                <a:lnTo>
                  <a:pt x="675856" y="10667"/>
                </a:lnTo>
                <a:lnTo>
                  <a:pt x="634887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47976" y="3461203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718746" y="0"/>
                </a:moveTo>
                <a:lnTo>
                  <a:pt x="78883" y="145"/>
                </a:lnTo>
                <a:lnTo>
                  <a:pt x="38877" y="13071"/>
                </a:lnTo>
                <a:lnTo>
                  <a:pt x="10673" y="42877"/>
                </a:lnTo>
                <a:lnTo>
                  <a:pt x="0" y="83834"/>
                </a:lnTo>
                <a:lnTo>
                  <a:pt x="0" y="419245"/>
                </a:lnTo>
                <a:lnTo>
                  <a:pt x="13078" y="464238"/>
                </a:lnTo>
                <a:lnTo>
                  <a:pt x="42891" y="492434"/>
                </a:lnTo>
                <a:lnTo>
                  <a:pt x="83859" y="503105"/>
                </a:lnTo>
                <a:lnTo>
                  <a:pt x="718746" y="503105"/>
                </a:lnTo>
                <a:lnTo>
                  <a:pt x="718746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98705" y="5273326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634887" y="0"/>
                </a:moveTo>
                <a:lnTo>
                  <a:pt x="0" y="0"/>
                </a:lnTo>
                <a:lnTo>
                  <a:pt x="0" y="503132"/>
                </a:lnTo>
                <a:lnTo>
                  <a:pt x="639879" y="502986"/>
                </a:lnTo>
                <a:lnTo>
                  <a:pt x="679877" y="490056"/>
                </a:lnTo>
                <a:lnTo>
                  <a:pt x="708075" y="460246"/>
                </a:lnTo>
                <a:lnTo>
                  <a:pt x="718746" y="419278"/>
                </a:lnTo>
                <a:lnTo>
                  <a:pt x="718746" y="83859"/>
                </a:lnTo>
                <a:lnTo>
                  <a:pt x="705667" y="38866"/>
                </a:lnTo>
                <a:lnTo>
                  <a:pt x="675855" y="10670"/>
                </a:lnTo>
                <a:lnTo>
                  <a:pt x="634887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65828" y="5272731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718721" y="0"/>
                </a:moveTo>
                <a:lnTo>
                  <a:pt x="78858" y="145"/>
                </a:lnTo>
                <a:lnTo>
                  <a:pt x="38859" y="13072"/>
                </a:lnTo>
                <a:lnTo>
                  <a:pt x="10667" y="42885"/>
                </a:lnTo>
                <a:lnTo>
                  <a:pt x="0" y="83859"/>
                </a:lnTo>
                <a:lnTo>
                  <a:pt x="0" y="419268"/>
                </a:lnTo>
                <a:lnTo>
                  <a:pt x="13065" y="464252"/>
                </a:lnTo>
                <a:lnTo>
                  <a:pt x="42867" y="492456"/>
                </a:lnTo>
                <a:lnTo>
                  <a:pt x="83834" y="503130"/>
                </a:lnTo>
                <a:lnTo>
                  <a:pt x="718721" y="503130"/>
                </a:lnTo>
                <a:lnTo>
                  <a:pt x="718721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31832" y="6338152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634912" y="0"/>
                </a:moveTo>
                <a:lnTo>
                  <a:pt x="0" y="0"/>
                </a:lnTo>
                <a:lnTo>
                  <a:pt x="0" y="503122"/>
                </a:lnTo>
                <a:lnTo>
                  <a:pt x="639907" y="502976"/>
                </a:lnTo>
                <a:lnTo>
                  <a:pt x="679895" y="490041"/>
                </a:lnTo>
                <a:lnTo>
                  <a:pt x="708096" y="460227"/>
                </a:lnTo>
                <a:lnTo>
                  <a:pt x="718771" y="419260"/>
                </a:lnTo>
                <a:lnTo>
                  <a:pt x="718771" y="83851"/>
                </a:lnTo>
                <a:lnTo>
                  <a:pt x="705688" y="38864"/>
                </a:lnTo>
                <a:lnTo>
                  <a:pt x="675870" y="10669"/>
                </a:lnTo>
                <a:lnTo>
                  <a:pt x="634912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98955" y="6337550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20" h="503554">
                <a:moveTo>
                  <a:pt x="718746" y="0"/>
                </a:moveTo>
                <a:lnTo>
                  <a:pt x="78861" y="146"/>
                </a:lnTo>
                <a:lnTo>
                  <a:pt x="38865" y="13080"/>
                </a:lnTo>
                <a:lnTo>
                  <a:pt x="10670" y="42893"/>
                </a:lnTo>
                <a:lnTo>
                  <a:pt x="0" y="83861"/>
                </a:lnTo>
                <a:lnTo>
                  <a:pt x="0" y="419270"/>
                </a:lnTo>
                <a:lnTo>
                  <a:pt x="13076" y="464258"/>
                </a:lnTo>
                <a:lnTo>
                  <a:pt x="42889" y="492452"/>
                </a:lnTo>
                <a:lnTo>
                  <a:pt x="83859" y="503122"/>
                </a:lnTo>
                <a:lnTo>
                  <a:pt x="718746" y="503122"/>
                </a:lnTo>
                <a:lnTo>
                  <a:pt x="718746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014994" y="6172765"/>
            <a:ext cx="601128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823"/>
            <a:r>
              <a:rPr sz="1000" spc="-52" dirty="0">
                <a:solidFill>
                  <a:srgbClr val="4D4D4C"/>
                </a:solidFill>
                <a:latin typeface="Arial"/>
                <a:cs typeface="Arial"/>
              </a:rPr>
              <a:t>TA</a:t>
            </a:r>
            <a:r>
              <a:rPr sz="1000" spc="-21" dirty="0">
                <a:solidFill>
                  <a:srgbClr val="4D4D4C"/>
                </a:solidFill>
                <a:latin typeface="Arial"/>
                <a:cs typeface="Arial"/>
              </a:rPr>
              <a:t>M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P</a:t>
            </a:r>
            <a:r>
              <a:rPr sz="1000" spc="-58" dirty="0">
                <a:solidFill>
                  <a:srgbClr val="4D4D4C"/>
                </a:solidFill>
                <a:latin typeface="Arial"/>
                <a:cs typeface="Arial"/>
              </a:rPr>
              <a:t>I</a:t>
            </a:r>
            <a:r>
              <a:rPr sz="1000" spc="-24" dirty="0">
                <a:solidFill>
                  <a:srgbClr val="4D4D4C"/>
                </a:solidFill>
                <a:latin typeface="Arial"/>
                <a:cs typeface="Arial"/>
              </a:rPr>
              <a:t>C</a:t>
            </a:r>
            <a:r>
              <a:rPr sz="1000" spc="-39" dirty="0">
                <a:solidFill>
                  <a:srgbClr val="4D4D4C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 marL="7701">
              <a:spcBef>
                <a:spcPts val="503"/>
              </a:spcBef>
              <a:tabLst>
                <a:tab pos="477094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38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06942" y="6276392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19" h="503554">
                <a:moveTo>
                  <a:pt x="634894" y="0"/>
                </a:moveTo>
                <a:lnTo>
                  <a:pt x="0" y="0"/>
                </a:lnTo>
                <a:lnTo>
                  <a:pt x="0" y="503122"/>
                </a:lnTo>
                <a:lnTo>
                  <a:pt x="639892" y="502976"/>
                </a:lnTo>
                <a:lnTo>
                  <a:pt x="679888" y="490042"/>
                </a:lnTo>
                <a:lnTo>
                  <a:pt x="708083" y="460228"/>
                </a:lnTo>
                <a:lnTo>
                  <a:pt x="718754" y="419260"/>
                </a:lnTo>
                <a:lnTo>
                  <a:pt x="718754" y="83851"/>
                </a:lnTo>
                <a:lnTo>
                  <a:pt x="705677" y="38865"/>
                </a:lnTo>
                <a:lnTo>
                  <a:pt x="675864" y="10670"/>
                </a:lnTo>
                <a:lnTo>
                  <a:pt x="634894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4061" y="6275791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19" h="503554">
                <a:moveTo>
                  <a:pt x="718741" y="0"/>
                </a:moveTo>
                <a:lnTo>
                  <a:pt x="78859" y="146"/>
                </a:lnTo>
                <a:lnTo>
                  <a:pt x="38864" y="13078"/>
                </a:lnTo>
                <a:lnTo>
                  <a:pt x="10670" y="42892"/>
                </a:lnTo>
                <a:lnTo>
                  <a:pt x="0" y="83861"/>
                </a:lnTo>
                <a:lnTo>
                  <a:pt x="0" y="419270"/>
                </a:lnTo>
                <a:lnTo>
                  <a:pt x="13073" y="464253"/>
                </a:lnTo>
                <a:lnTo>
                  <a:pt x="42883" y="492451"/>
                </a:lnTo>
                <a:lnTo>
                  <a:pt x="83851" y="503122"/>
                </a:lnTo>
                <a:lnTo>
                  <a:pt x="718741" y="503122"/>
                </a:lnTo>
                <a:lnTo>
                  <a:pt x="718741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868859" y="6110285"/>
            <a:ext cx="682382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sz="1000" spc="-24" dirty="0">
                <a:solidFill>
                  <a:srgbClr val="4D4D4C"/>
                </a:solidFill>
                <a:latin typeface="Arial"/>
                <a:cs typeface="Arial"/>
              </a:rPr>
              <a:t>CD.</a:t>
            </a:r>
            <a:r>
              <a:rPr sz="1000" spc="21" dirty="0">
                <a:solidFill>
                  <a:srgbClr val="4D4D4C"/>
                </a:solidFill>
                <a:latin typeface="Times New Roman"/>
                <a:cs typeface="Times New Roman"/>
              </a:rPr>
              <a:t> </a:t>
            </a:r>
            <a:r>
              <a:rPr sz="1000" spc="-21" dirty="0">
                <a:solidFill>
                  <a:srgbClr val="4D4D4C"/>
                </a:solidFill>
                <a:latin typeface="Arial"/>
                <a:cs typeface="Arial"/>
              </a:rPr>
              <a:t>M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ANT</a:t>
            </a:r>
            <a:r>
              <a:rPr sz="1000" spc="-82" dirty="0">
                <a:solidFill>
                  <a:srgbClr val="4D4D4C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marL="28880">
              <a:spcBef>
                <a:spcPts val="503"/>
              </a:spcBef>
              <a:tabLst>
                <a:tab pos="498273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16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04893" y="4113993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19" h="503554">
                <a:moveTo>
                  <a:pt x="634889" y="0"/>
                </a:moveTo>
                <a:lnTo>
                  <a:pt x="0" y="0"/>
                </a:lnTo>
                <a:lnTo>
                  <a:pt x="0" y="503105"/>
                </a:lnTo>
                <a:lnTo>
                  <a:pt x="639851" y="502960"/>
                </a:lnTo>
                <a:lnTo>
                  <a:pt x="679858" y="490044"/>
                </a:lnTo>
                <a:lnTo>
                  <a:pt x="708059" y="460242"/>
                </a:lnTo>
                <a:lnTo>
                  <a:pt x="718731" y="419270"/>
                </a:lnTo>
                <a:lnTo>
                  <a:pt x="718731" y="83859"/>
                </a:lnTo>
                <a:lnTo>
                  <a:pt x="705661" y="38873"/>
                </a:lnTo>
                <a:lnTo>
                  <a:pt x="675856" y="10672"/>
                </a:lnTo>
                <a:lnTo>
                  <a:pt x="634889" y="0"/>
                </a:lnTo>
                <a:close/>
              </a:path>
            </a:pathLst>
          </a:custGeom>
          <a:solidFill>
            <a:srgbClr val="FA68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2006" y="4113399"/>
            <a:ext cx="435924" cy="305356"/>
          </a:xfrm>
          <a:custGeom>
            <a:avLst/>
            <a:gdLst/>
            <a:ahLst/>
            <a:cxnLst/>
            <a:rect l="l" t="t" r="r" b="b"/>
            <a:pathLst>
              <a:path w="718819" h="503554">
                <a:moveTo>
                  <a:pt x="718751" y="0"/>
                </a:moveTo>
                <a:lnTo>
                  <a:pt x="78882" y="144"/>
                </a:lnTo>
                <a:lnTo>
                  <a:pt x="38880" y="13062"/>
                </a:lnTo>
                <a:lnTo>
                  <a:pt x="10675" y="42865"/>
                </a:lnTo>
                <a:lnTo>
                  <a:pt x="0" y="83834"/>
                </a:lnTo>
                <a:lnTo>
                  <a:pt x="0" y="419270"/>
                </a:lnTo>
                <a:lnTo>
                  <a:pt x="13071" y="464231"/>
                </a:lnTo>
                <a:lnTo>
                  <a:pt x="42884" y="492431"/>
                </a:lnTo>
                <a:lnTo>
                  <a:pt x="83851" y="503105"/>
                </a:lnTo>
                <a:lnTo>
                  <a:pt x="718751" y="503105"/>
                </a:lnTo>
                <a:lnTo>
                  <a:pt x="718751" y="0"/>
                </a:lnTo>
                <a:close/>
              </a:path>
            </a:pathLst>
          </a:custGeom>
          <a:solidFill>
            <a:srgbClr val="9BC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00527" y="3295653"/>
            <a:ext cx="4587596" cy="1097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081" algn="r"/>
            <a:r>
              <a:rPr sz="1000" spc="-36" dirty="0">
                <a:solidFill>
                  <a:srgbClr val="4D4D4C"/>
                </a:solidFill>
                <a:latin typeface="Arial"/>
                <a:cs typeface="Arial"/>
              </a:rPr>
              <a:t>M</a:t>
            </a:r>
            <a:r>
              <a:rPr sz="1000" spc="-27" dirty="0">
                <a:solidFill>
                  <a:srgbClr val="4D4D4C"/>
                </a:solidFill>
                <a:latin typeface="Arial"/>
                <a:cs typeface="Arial"/>
              </a:rPr>
              <a:t>A</a:t>
            </a:r>
            <a:r>
              <a:rPr sz="1000" spc="-64" dirty="0">
                <a:solidFill>
                  <a:srgbClr val="4D4D4C"/>
                </a:solidFill>
                <a:latin typeface="Arial"/>
                <a:cs typeface="Arial"/>
              </a:rPr>
              <a:t>T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A</a:t>
            </a:r>
            <a:r>
              <a:rPr sz="1000" spc="-36" dirty="0">
                <a:solidFill>
                  <a:srgbClr val="4D4D4C"/>
                </a:solidFill>
                <a:latin typeface="Arial"/>
                <a:cs typeface="Arial"/>
              </a:rPr>
              <a:t>M</a:t>
            </a:r>
            <a:r>
              <a:rPr sz="1000" spc="-33" dirty="0">
                <a:solidFill>
                  <a:srgbClr val="4D4D4C"/>
                </a:solidFill>
                <a:latin typeface="Arial"/>
                <a:cs typeface="Arial"/>
              </a:rPr>
              <a:t>O</a:t>
            </a:r>
            <a:r>
              <a:rPr sz="1000" spc="-61" dirty="0">
                <a:solidFill>
                  <a:srgbClr val="4D4D4C"/>
                </a:solidFill>
                <a:latin typeface="Arial"/>
                <a:cs typeface="Arial"/>
              </a:rPr>
              <a:t>R</a:t>
            </a:r>
            <a:r>
              <a:rPr sz="1000" spc="-39" dirty="0">
                <a:solidFill>
                  <a:srgbClr val="4D4D4C"/>
                </a:solidFill>
                <a:latin typeface="Arial"/>
                <a:cs typeface="Arial"/>
              </a:rPr>
              <a:t>O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 marR="93185" algn="r">
              <a:spcBef>
                <a:spcPts val="503"/>
              </a:spcBef>
              <a:tabLst>
                <a:tab pos="419720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37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1500">
              <a:latin typeface="Times New Roman"/>
              <a:cs typeface="Times New Roman"/>
            </a:endParaRPr>
          </a:p>
          <a:p>
            <a:pPr marR="3767851" algn="ctr"/>
            <a:r>
              <a:rPr sz="1000" spc="-24" dirty="0">
                <a:solidFill>
                  <a:srgbClr val="4D4D4C"/>
                </a:solidFill>
                <a:latin typeface="Arial"/>
                <a:cs typeface="Arial"/>
              </a:rPr>
              <a:t>CD.</a:t>
            </a:r>
            <a:r>
              <a:rPr sz="1000" spc="21" dirty="0">
                <a:solidFill>
                  <a:srgbClr val="4D4D4C"/>
                </a:solidFill>
                <a:latin typeface="Times New Roman"/>
                <a:cs typeface="Times New Roman"/>
              </a:rPr>
              <a:t> </a:t>
            </a:r>
            <a:r>
              <a:rPr sz="1000" spc="-82" dirty="0">
                <a:solidFill>
                  <a:srgbClr val="4D4D4C"/>
                </a:solidFill>
                <a:latin typeface="Arial"/>
                <a:cs typeface="Arial"/>
              </a:rPr>
              <a:t>V</a:t>
            </a:r>
            <a:r>
              <a:rPr sz="1000" spc="-58" dirty="0">
                <a:solidFill>
                  <a:srgbClr val="4D4D4C"/>
                </a:solidFill>
                <a:latin typeface="Arial"/>
                <a:cs typeface="Arial"/>
              </a:rPr>
              <a:t>I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CT</a:t>
            </a:r>
            <a:r>
              <a:rPr sz="1000" spc="-55" dirty="0">
                <a:solidFill>
                  <a:srgbClr val="4D4D4C"/>
                </a:solidFill>
                <a:latin typeface="Arial"/>
                <a:cs typeface="Arial"/>
              </a:rPr>
              <a:t>OR</a:t>
            </a:r>
            <a:r>
              <a:rPr sz="1000" spc="-58" dirty="0">
                <a:solidFill>
                  <a:srgbClr val="4D4D4C"/>
                </a:solidFill>
                <a:latin typeface="Arial"/>
                <a:cs typeface="Arial"/>
              </a:rPr>
              <a:t>I</a:t>
            </a:r>
            <a:r>
              <a:rPr sz="1000" spc="-42" dirty="0">
                <a:solidFill>
                  <a:srgbClr val="4D4D4C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 marR="3773627" algn="ctr">
              <a:spcBef>
                <a:spcPts val="503"/>
              </a:spcBef>
              <a:tabLst>
                <a:tab pos="419720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57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081860" y="5107563"/>
            <a:ext cx="626159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179"/>
            <a:r>
              <a:rPr sz="1000" spc="-33" dirty="0">
                <a:solidFill>
                  <a:srgbClr val="4D4D4C"/>
                </a:solidFill>
                <a:latin typeface="Arial"/>
                <a:cs typeface="Arial"/>
              </a:rPr>
              <a:t>AL</a:t>
            </a:r>
            <a:r>
              <a:rPr sz="1000" spc="-64" dirty="0">
                <a:solidFill>
                  <a:srgbClr val="4D4D4C"/>
                </a:solidFill>
                <a:latin typeface="Arial"/>
                <a:cs typeface="Arial"/>
              </a:rPr>
              <a:t>T</a:t>
            </a:r>
            <a:r>
              <a:rPr sz="1000" spc="-27" dirty="0">
                <a:solidFill>
                  <a:srgbClr val="4D4D4C"/>
                </a:solidFill>
                <a:latin typeface="Arial"/>
                <a:cs typeface="Arial"/>
              </a:rPr>
              <a:t>A</a:t>
            </a:r>
            <a:r>
              <a:rPr sz="1000" spc="-36" dirty="0">
                <a:solidFill>
                  <a:srgbClr val="4D4D4C"/>
                </a:solidFill>
                <a:latin typeface="Arial"/>
                <a:cs typeface="Arial"/>
              </a:rPr>
              <a:t>M</a:t>
            </a:r>
            <a:r>
              <a:rPr sz="1000" spc="-58" dirty="0">
                <a:solidFill>
                  <a:srgbClr val="4D4D4C"/>
                </a:solidFill>
                <a:latin typeface="Arial"/>
                <a:cs typeface="Arial"/>
              </a:rPr>
              <a:t>I</a:t>
            </a:r>
            <a:r>
              <a:rPr sz="1000" spc="-52" dirty="0">
                <a:solidFill>
                  <a:srgbClr val="4D4D4C"/>
                </a:solidFill>
                <a:latin typeface="Arial"/>
                <a:cs typeface="Arial"/>
              </a:rPr>
              <a:t>RA</a:t>
            </a:r>
            <a:endParaRPr sz="1000">
              <a:latin typeface="Arial"/>
              <a:cs typeface="Arial"/>
            </a:endParaRPr>
          </a:p>
          <a:p>
            <a:pPr marL="7701">
              <a:spcBef>
                <a:spcPts val="503"/>
              </a:spcBef>
              <a:tabLst>
                <a:tab pos="477094" algn="l"/>
              </a:tabLst>
            </a:pPr>
            <a:r>
              <a:rPr sz="2100" b="1" baseline="1207" dirty="0">
                <a:solidFill>
                  <a:srgbClr val="4D4D4C"/>
                </a:solidFill>
                <a:latin typeface="Arial"/>
                <a:cs typeface="Arial"/>
              </a:rPr>
              <a:t>28</a:t>
            </a:r>
            <a:r>
              <a:rPr sz="2100" b="1" baseline="1207" dirty="0">
                <a:solidFill>
                  <a:srgbClr val="4D4D4C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4D4D4C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63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2063552" y="87183"/>
            <a:ext cx="8019702" cy="461507"/>
          </a:xfrm>
          <a:prstGeom prst="rect">
            <a:avLst/>
          </a:prstGeom>
        </p:spPr>
        <p:txBody>
          <a:bodyPr wrap="square" lIns="91270" tIns="45636" rIns="91270" bIns="45636">
            <a:spAutoFit/>
          </a:bodyPr>
          <a:lstStyle/>
          <a:p>
            <a:pPr algn="ctr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Estatus de ventiladores en módulos terapia COVID-19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24610" y="715398"/>
            <a:ext cx="1024045" cy="21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64" name="63 CuadroTexto"/>
          <p:cNvSpPr txBox="1"/>
          <p:nvPr/>
        </p:nvSpPr>
        <p:spPr>
          <a:xfrm>
            <a:off x="1140313" y="4221088"/>
            <a:ext cx="1499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65" name="64 CuadroTexto"/>
          <p:cNvSpPr txBox="1"/>
          <p:nvPr/>
        </p:nvSpPr>
        <p:spPr>
          <a:xfrm>
            <a:off x="2495600" y="6119718"/>
            <a:ext cx="1499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67" name="66 CuadroTexto"/>
          <p:cNvSpPr txBox="1"/>
          <p:nvPr/>
        </p:nvSpPr>
        <p:spPr>
          <a:xfrm>
            <a:off x="1199456" y="5666846"/>
            <a:ext cx="1499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2868505" y="5399638"/>
            <a:ext cx="1499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70" name="69 CuadroTexto"/>
          <p:cNvSpPr txBox="1"/>
          <p:nvPr/>
        </p:nvSpPr>
        <p:spPr>
          <a:xfrm>
            <a:off x="2847701" y="1823821"/>
            <a:ext cx="930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  <p:sp>
        <p:nvSpPr>
          <p:cNvPr id="71" name="70 CuadroTexto"/>
          <p:cNvSpPr txBox="1"/>
          <p:nvPr/>
        </p:nvSpPr>
        <p:spPr>
          <a:xfrm>
            <a:off x="4139249" y="2636912"/>
            <a:ext cx="1499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40 camas</a:t>
            </a:r>
          </a:p>
        </p:txBody>
      </p:sp>
    </p:spTree>
    <p:extLst>
      <p:ext uri="{BB962C8B-B14F-4D97-AF65-F5344CB8AC3E}">
        <p14:creationId xmlns:p14="http://schemas.microsoft.com/office/powerpoint/2010/main" val="356679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1"/>
          <p:cNvSpPr txBox="1">
            <a:spLocks/>
          </p:cNvSpPr>
          <p:nvPr/>
        </p:nvSpPr>
        <p:spPr>
          <a:xfrm>
            <a:off x="2189655" y="-10837"/>
            <a:ext cx="8157074" cy="7749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lvl1pPr algn="l" defTabSz="9135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ES" sz="2400" b="1" spc="-10" dirty="0">
                <a:solidFill>
                  <a:schemeClr val="bg1"/>
                </a:solidFill>
              </a:rPr>
              <a:t>Programa </a:t>
            </a:r>
            <a:r>
              <a:rPr lang="es-ES" sz="2400" b="1" dirty="0">
                <a:solidFill>
                  <a:schemeClr val="bg1"/>
                </a:solidFill>
              </a:rPr>
              <a:t>de </a:t>
            </a:r>
            <a:r>
              <a:rPr lang="es-ES" sz="2400" b="1" spc="-10" dirty="0">
                <a:solidFill>
                  <a:schemeClr val="bg1"/>
                </a:solidFill>
              </a:rPr>
              <a:t>capacitación COVID-19 </a:t>
            </a:r>
            <a:r>
              <a:rPr lang="es-ES" sz="2400" b="1" spc="-5" dirty="0">
                <a:solidFill>
                  <a:schemeClr val="bg1"/>
                </a:solidFill>
              </a:rPr>
              <a:t>¨Salvando vidas </a:t>
            </a:r>
            <a:r>
              <a:rPr lang="es-ES" sz="2400" b="1" dirty="0">
                <a:solidFill>
                  <a:schemeClr val="bg1"/>
                </a:solidFill>
              </a:rPr>
              <a:t>a</a:t>
            </a:r>
            <a:r>
              <a:rPr lang="es-ES" sz="2400" b="1" spc="30" dirty="0">
                <a:solidFill>
                  <a:schemeClr val="bg1"/>
                </a:solidFill>
              </a:rPr>
              <a:t> </a:t>
            </a:r>
            <a:r>
              <a:rPr lang="es-ES" sz="2400" b="1" spc="-10" dirty="0">
                <a:solidFill>
                  <a:schemeClr val="bg1"/>
                </a:solidFill>
              </a:rPr>
              <a:t>distancia¨</a:t>
            </a:r>
            <a:endParaRPr lang="es-ES" sz="1200" b="1" dirty="0">
              <a:solidFill>
                <a:schemeClr val="bg1"/>
              </a:solidFill>
            </a:endParaRPr>
          </a:p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lang="es-ES" sz="2400" b="1" spc="-10" dirty="0">
                <a:solidFill>
                  <a:schemeClr val="bg1"/>
                </a:solidFill>
              </a:rPr>
              <a:t>Enfocado </a:t>
            </a:r>
            <a:r>
              <a:rPr lang="es-ES" sz="2400" b="1" dirty="0">
                <a:solidFill>
                  <a:schemeClr val="bg1"/>
                </a:solidFill>
              </a:rPr>
              <a:t>en </a:t>
            </a:r>
            <a:r>
              <a:rPr lang="es-ES" sz="2400" b="1" spc="-5" dirty="0">
                <a:solidFill>
                  <a:schemeClr val="bg1"/>
                </a:solidFill>
              </a:rPr>
              <a:t>la </a:t>
            </a:r>
            <a:r>
              <a:rPr lang="es-ES" sz="2400" b="1" spc="-10" dirty="0">
                <a:solidFill>
                  <a:schemeClr val="bg1"/>
                </a:solidFill>
              </a:rPr>
              <a:t>atención intrahospitalaria</a:t>
            </a:r>
            <a:r>
              <a:rPr lang="es-ES" sz="2400" b="1" spc="-5" dirty="0">
                <a:solidFill>
                  <a:schemeClr val="bg1"/>
                </a:solidFill>
              </a:rPr>
              <a:t> </a:t>
            </a:r>
            <a:r>
              <a:rPr lang="es-ES" sz="2400" b="1" spc="-10" dirty="0">
                <a:solidFill>
                  <a:schemeClr val="bg1"/>
                </a:solidFill>
              </a:rPr>
              <a:t>COVID-19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912525"/>
            <a:ext cx="2016224" cy="107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412984"/>
              </p:ext>
            </p:extLst>
          </p:nvPr>
        </p:nvGraphicFramePr>
        <p:xfrm>
          <a:off x="261611" y="2080160"/>
          <a:ext cx="11667037" cy="415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Tema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Fecha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Horario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Ponente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Estratégia </a:t>
                      </a:r>
                      <a:r>
                        <a:rPr lang="pt-BR" sz="1800" b="0" dirty="0">
                          <a:solidFill>
                            <a:prstClr val="black"/>
                          </a:solidFill>
                          <a:cs typeface="Calibri"/>
                        </a:rPr>
                        <a:t>de </a:t>
                      </a:r>
                      <a:r>
                        <a:rPr lang="pt-BR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manejo </a:t>
                      </a:r>
                      <a:r>
                        <a:rPr lang="pt-BR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intrahospitalario</a:t>
                      </a:r>
                      <a:r>
                        <a:rPr lang="pt-BR" sz="1800" b="0" spc="3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pt-BR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COVID-19</a:t>
                      </a:r>
                      <a:endParaRPr lang="es-MX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1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</a:t>
                      </a:r>
                      <a:r>
                        <a:rPr lang="es-MX" sz="1800" b="0" spc="-9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/>
                        <a:t>10:00 hrs.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45" dirty="0">
                          <a:solidFill>
                            <a:prstClr val="black"/>
                          </a:solidFill>
                          <a:cs typeface="Calibri"/>
                        </a:rPr>
                        <a:t>Dr. 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Erick</a:t>
                      </a:r>
                      <a:r>
                        <a:rPr lang="es-MX" sz="1800" b="0" spc="-2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Rendón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33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700" defTabSz="914400">
                        <a:spcBef>
                          <a:spcPts val="890"/>
                        </a:spcBef>
                      </a:pP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Alto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flujo titulación,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protocolo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pronación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alto</a:t>
                      </a:r>
                      <a:r>
                        <a:rPr lang="es-ES" sz="1800" b="0" spc="8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flujo ¿Cuándo Intubar? 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y</a:t>
                      </a:r>
                      <a:r>
                        <a:rPr lang="es-ES" sz="1800" b="0" spc="4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¿Cómo</a:t>
                      </a:r>
                      <a:r>
                        <a:rPr lang="es-ES" sz="1800" b="0" spc="1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hacerlo?	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COVID-19</a:t>
                      </a:r>
                      <a:endParaRPr lang="es-ES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7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 2020</a:t>
                      </a:r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10:00 hrs.</a:t>
                      </a:r>
                    </a:p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Dra. Alexis</a:t>
                      </a:r>
                      <a:r>
                        <a:rPr lang="es-MX" sz="1800" b="0" spc="-6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Herrera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933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Ventilación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mecánica principios básicos en</a:t>
                      </a:r>
                      <a:r>
                        <a:rPr lang="es-ES" sz="1800" b="0" spc="8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COVID-19</a:t>
                      </a:r>
                      <a:endParaRPr lang="es-MX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12 de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 2020</a:t>
                      </a:r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10:00 hrs.</a:t>
                      </a: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Dra. Alexis</a:t>
                      </a:r>
                      <a:r>
                        <a:rPr lang="es-MX" sz="1800" b="0" spc="-5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Herrera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18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Utilidad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de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Imagen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(</a:t>
                      </a:r>
                      <a:r>
                        <a:rPr lang="es-ES" sz="1800" b="0" spc="-5" dirty="0" err="1">
                          <a:solidFill>
                            <a:prstClr val="black"/>
                          </a:solidFill>
                          <a:cs typeface="Calibri"/>
                        </a:rPr>
                        <a:t>Rx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tórax,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Eco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y </a:t>
                      </a:r>
                      <a:r>
                        <a:rPr lang="es-ES" sz="1800" b="0" spc="-40" dirty="0">
                          <a:solidFill>
                            <a:prstClr val="black"/>
                          </a:solidFill>
                          <a:cs typeface="Calibri"/>
                        </a:rPr>
                        <a:t>TAC) 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y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estudios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de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laboratorio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en</a:t>
                      </a:r>
                      <a:r>
                        <a:rPr lang="es-ES" sz="1800" b="0" spc="-3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COVID-19</a:t>
                      </a:r>
                      <a:endParaRPr lang="es-ES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endParaRPr lang="es-MX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15 de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 2020</a:t>
                      </a:r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10:00 hrs.</a:t>
                      </a: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45" dirty="0">
                          <a:solidFill>
                            <a:prstClr val="black"/>
                          </a:solidFill>
                          <a:cs typeface="Calibri"/>
                        </a:rPr>
                        <a:t>Dr. 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Erick</a:t>
                      </a:r>
                      <a:r>
                        <a:rPr lang="es-MX" sz="1800" b="0" spc="-2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Rendón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426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700" defTabSz="914400">
                        <a:spcBef>
                          <a:spcPts val="865"/>
                        </a:spcBef>
                      </a:pP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Curso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Ecografía torácica </a:t>
                      </a:r>
                      <a:r>
                        <a:rPr lang="es-ES" sz="1800" b="0" dirty="0">
                          <a:solidFill>
                            <a:prstClr val="black"/>
                          </a:solidFill>
                          <a:cs typeface="Calibri"/>
                        </a:rPr>
                        <a:t>(2</a:t>
                      </a:r>
                      <a:r>
                        <a:rPr lang="es-ES" sz="1800" b="0" spc="20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sesiones)</a:t>
                      </a:r>
                      <a:endParaRPr lang="es-ES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marL="1225550" indent="-108585" defTabSz="914400">
                        <a:spcBef>
                          <a:spcPts val="770"/>
                        </a:spcBef>
                        <a:buFontTx/>
                        <a:buChar char="-"/>
                        <a:tabLst>
                          <a:tab pos="1225550" algn="l"/>
                        </a:tabLst>
                      </a:pP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Generalidades</a:t>
                      </a:r>
                      <a:endParaRPr lang="es-ES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marL="1225550" indent="-108585" defTabSz="914400">
                        <a:spcBef>
                          <a:spcPts val="790"/>
                        </a:spcBef>
                        <a:buFontTx/>
                        <a:buChar char="-"/>
                        <a:tabLst>
                          <a:tab pos="1225550" algn="l"/>
                        </a:tabLst>
                      </a:pP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Ecografía </a:t>
                      </a:r>
                      <a:r>
                        <a:rPr lang="es-ES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pulmonar en</a:t>
                      </a:r>
                      <a:r>
                        <a:rPr lang="es-ES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ES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COVID-19</a:t>
                      </a:r>
                      <a:endParaRPr lang="es-ES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19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 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2020</a:t>
                      </a:r>
                    </a:p>
                    <a:p>
                      <a:pPr algn="ctr"/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algn="ctr"/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21 </a:t>
                      </a:r>
                      <a:r>
                        <a:rPr lang="es-MX" sz="1800" b="0" spc="-15" dirty="0">
                          <a:solidFill>
                            <a:prstClr val="black"/>
                          </a:solidFill>
                          <a:cs typeface="Calibri"/>
                        </a:rPr>
                        <a:t>mayo </a:t>
                      </a:r>
                      <a:r>
                        <a:rPr lang="es-MX" sz="1800" b="0" dirty="0">
                          <a:solidFill>
                            <a:prstClr val="black"/>
                          </a:solidFill>
                          <a:cs typeface="Calibri"/>
                        </a:rPr>
                        <a:t>2020</a:t>
                      </a:r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10:00 hrs.</a:t>
                      </a:r>
                    </a:p>
                    <a:p>
                      <a:pPr algn="ctr"/>
                      <a:endParaRPr lang="es-MX" sz="1800" b="0" dirty="0"/>
                    </a:p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/>
                        <a:t>10:00 hrs.</a:t>
                      </a: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45" dirty="0">
                          <a:solidFill>
                            <a:prstClr val="black"/>
                          </a:solidFill>
                          <a:cs typeface="Calibri"/>
                        </a:rPr>
                        <a:t>Dr. 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Erick</a:t>
                      </a:r>
                      <a:r>
                        <a:rPr lang="es-MX" sz="1800" b="0" spc="-2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Rendón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algn="ctr"/>
                      <a:endParaRPr lang="es-MX" sz="1800" b="0" dirty="0"/>
                    </a:p>
                    <a:p>
                      <a:pPr marL="0" marR="0" indent="0" algn="ctr" defTabSz="9135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spc="-45" dirty="0">
                          <a:solidFill>
                            <a:prstClr val="black"/>
                          </a:solidFill>
                          <a:cs typeface="Calibri"/>
                        </a:rPr>
                        <a:t>Dr. </a:t>
                      </a:r>
                      <a:r>
                        <a:rPr lang="es-MX" sz="1800" b="0" spc="-5" dirty="0">
                          <a:solidFill>
                            <a:prstClr val="black"/>
                          </a:solidFill>
                          <a:cs typeface="Calibri"/>
                        </a:rPr>
                        <a:t>Erick</a:t>
                      </a:r>
                      <a:r>
                        <a:rPr lang="es-MX" sz="1800" b="0" spc="-25" dirty="0">
                          <a:solidFill>
                            <a:prstClr val="black"/>
                          </a:solidFill>
                          <a:cs typeface="Calibri"/>
                        </a:rPr>
                        <a:t> </a:t>
                      </a:r>
                      <a:r>
                        <a:rPr lang="es-MX" sz="1800" b="0" spc="-10" dirty="0">
                          <a:solidFill>
                            <a:prstClr val="black"/>
                          </a:solidFill>
                          <a:cs typeface="Calibri"/>
                        </a:rPr>
                        <a:t>Rendón</a:t>
                      </a:r>
                      <a:endParaRPr lang="es-MX" sz="1800" b="0" dirty="0">
                        <a:solidFill>
                          <a:prstClr val="black"/>
                        </a:solidFill>
                        <a:cs typeface="Calibri"/>
                      </a:endParaRPr>
                    </a:p>
                    <a:p>
                      <a:pPr algn="ctr"/>
                      <a:endParaRPr lang="es-MX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67608" y="-56880"/>
            <a:ext cx="6696744" cy="8309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Bookman Old Style" pitchFamily="18" charset="0"/>
              </a:rPr>
              <a:t>Reunión del Comité Estatal para la  Seguridad en Salud </a:t>
            </a:r>
            <a:endParaRPr lang="es-MX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39416" y="764704"/>
            <a:ext cx="10369152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MX" sz="2400" b="1" dirty="0">
                <a:latin typeface="+mj-lt"/>
              </a:rPr>
              <a:t>60 sesiones </a:t>
            </a:r>
            <a:endParaRPr lang="es-MX" sz="2000" b="1" dirty="0"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95400" y="1412776"/>
            <a:ext cx="11017224" cy="532452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s-MX" sz="2000" dirty="0">
                <a:latin typeface="+mj-lt"/>
              </a:rPr>
              <a:t>Dentro de las recomendaciones destacan:</a:t>
            </a: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Suspensión de eventos masivos de gobierno del estado.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Suspensión de las actividades escolares de todos los niveles educativos.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Suspensión el acceso a las playas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y centros turísticos en territorio tamaulipeco.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Se emitió la recomendación de suspender las visitas en los penales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y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se recomendó a los CEDES, que el  traslado de internos a otros penales se realice previa valoración médica.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</a:t>
            </a:r>
            <a:r>
              <a:rPr lang="es-MX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uspensión temporal de: Centros recreativos, balnearios, Albercas, Palapas, Salones de eventos, Salas de Cine, Casinos, Bares, Antros y discotecas, Billares, Boliche, Club de videojuegos/Juegos, Clubes deportivos, Gimnasios, Estéticas (Salones clínicas e belleza), Salas de manicura y pedicura, </a:t>
            </a:r>
            <a:r>
              <a:rPr lang="es-MX" sz="2000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Spa´s</a:t>
            </a:r>
            <a:r>
              <a:rPr lang="es-MX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, Tianguis, Salas de renta de computadoras, Eventos deportivos (ligas deportivas), Iglesias y templos religiosos. </a:t>
            </a:r>
          </a:p>
          <a:p>
            <a:pPr algn="just"/>
            <a:endParaRPr lang="es-MX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Se exhortó al cierre de las guarderías del IMSS, ISSSTE y sus subrogadas</a:t>
            </a:r>
          </a:p>
        </p:txBody>
      </p:sp>
    </p:spTree>
    <p:extLst>
      <p:ext uri="{BB962C8B-B14F-4D97-AF65-F5344CB8AC3E}">
        <p14:creationId xmlns:p14="http://schemas.microsoft.com/office/powerpoint/2010/main" val="14166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67608" y="-56880"/>
            <a:ext cx="6696744" cy="8309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Bookman Old Style" pitchFamily="18" charset="0"/>
              </a:rPr>
              <a:t>Reunión del Comité Estatal para la  Seguridad en Salud </a:t>
            </a:r>
            <a:endParaRPr lang="es-MX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23393" y="812002"/>
            <a:ext cx="11017224" cy="594007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Se recomendó a las maquiladoras vía INDEX, CEMIC, CANACINTRA, COPARMEX, CANIRAC y CANACO, que aquéllas que no tengan producción de insumos para la salud, deberán detener su funcionamiento inmediatamente  y aquéllas que continúen operando deberán de aplicar las medidas de salud en sus instalaciones.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Se implementó 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la medida del doble no circula en las ciudades de Reynosa, Matamoros, Tampico, Altamira, Madero, Mante, San Fernando, Nuevo Laredo, Victoria, Río Bravo.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</a:rPr>
              <a:t>Se recomendó a las Instituciones del Sector Salud Estatales y Federales  a que realicen el seguimiento de los casos positivos que se encuentran en casa. 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MX" sz="2000" dirty="0">
                <a:latin typeface="+mj-lt"/>
              </a:rPr>
              <a:t>Se </a:t>
            </a:r>
            <a:r>
              <a:rPr lang="es-ES" sz="2000" dirty="0">
                <a:solidFill>
                  <a:srgbClr val="000000"/>
                </a:solidFill>
                <a:latin typeface="+mj-lt"/>
              </a:rPr>
              <a:t>Implementó el uso de cubre bocas obligatorio para todas las personas en sus áreas laborales, los que hagan ejercicio  y que por necesidad esencial estén en la calle. 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</a:rPr>
              <a:t>Se implementaron retenes con personal militar, policía estatal y  municipal, en las salidas de las ciudades que tengan casos positivos para realizar filtros, (disminuir movilidad entre municipios).</a:t>
            </a:r>
          </a:p>
          <a:p>
            <a:pPr algn="just"/>
            <a:endParaRPr lang="es-ES" sz="2000" dirty="0">
              <a:solidFill>
                <a:srgbClr val="000000"/>
              </a:solidFill>
              <a:latin typeface="+mj-lt"/>
            </a:endParaRPr>
          </a:p>
          <a:p>
            <a:pPr marL="285711" indent="-285711" algn="just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+mj-lt"/>
              </a:rPr>
              <a:t>Se recomendó a los ayuntamientos al cierre de los panteones  públicos y privados en todo el Estado a partir del día 8 de mayo al martes 12.</a:t>
            </a:r>
            <a:r>
              <a:rPr lang="es-MX" sz="20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7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b="14259"/>
          <a:stretch/>
        </p:blipFill>
        <p:spPr>
          <a:xfrm>
            <a:off x="383172" y="3957779"/>
            <a:ext cx="5280780" cy="2749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6" y="823980"/>
            <a:ext cx="5280779" cy="29650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5" y="875212"/>
            <a:ext cx="2542686" cy="19068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5" y="4970403"/>
            <a:ext cx="2542686" cy="1797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89" y="894775"/>
            <a:ext cx="2457935" cy="1843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5" y="2969416"/>
            <a:ext cx="2542686" cy="1843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69" y="4964787"/>
            <a:ext cx="2482882" cy="17911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8"/>
          <a:stretch/>
        </p:blipFill>
        <p:spPr>
          <a:xfrm>
            <a:off x="9370274" y="2953158"/>
            <a:ext cx="2443378" cy="1843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2964824" y="-56797"/>
            <a:ext cx="6408712" cy="830997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 defTabSz="914144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Puesta en marcha</a:t>
            </a:r>
            <a:endParaRPr lang="es-MX" sz="2400" dirty="0">
              <a:solidFill>
                <a:prstClr val="black"/>
              </a:solidFill>
            </a:endParaRPr>
          </a:p>
          <a:p>
            <a:pPr algn="ctr" defTabSz="914144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Centro de Mando COVID-19</a:t>
            </a:r>
          </a:p>
        </p:txBody>
      </p:sp>
    </p:spTree>
    <p:extLst>
      <p:ext uri="{BB962C8B-B14F-4D97-AF65-F5344CB8AC3E}">
        <p14:creationId xmlns:p14="http://schemas.microsoft.com/office/powerpoint/2010/main" val="208896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2854462" y="118554"/>
            <a:ext cx="6408712" cy="461665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 defTabSz="914144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Fortalecimiento del Laboratorio Estatal</a:t>
            </a:r>
            <a:endParaRPr lang="es-MX" sz="2400" dirty="0">
              <a:solidFill>
                <a:prstClr val="black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8720"/>
            <a:ext cx="3544604" cy="23455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908721"/>
            <a:ext cx="3580296" cy="23691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861048"/>
            <a:ext cx="3600400" cy="24464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908720"/>
            <a:ext cx="3600400" cy="23824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1" y="3861048"/>
            <a:ext cx="3634306" cy="24521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08" y="3861048"/>
            <a:ext cx="3580296" cy="24521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54633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2854462" y="118554"/>
            <a:ext cx="6408712" cy="46166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defTabSz="914272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Almacén Estatal</a:t>
            </a:r>
            <a:endParaRPr lang="es-MX" sz="2400" dirty="0">
              <a:solidFill>
                <a:prstClr val="black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8" y="980728"/>
            <a:ext cx="3456384" cy="25922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96" y="3861048"/>
            <a:ext cx="3510596" cy="26329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96" y="986925"/>
            <a:ext cx="3529246" cy="26469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8" y="3861047"/>
            <a:ext cx="3456384" cy="26329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11" y="1012259"/>
            <a:ext cx="3495465" cy="26215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95" y="3870429"/>
            <a:ext cx="3565681" cy="26235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8538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C6F843B-CBE0-44CD-8E2E-A8782733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021" y="44450"/>
            <a:ext cx="2803973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8" tIns="45714" rIns="91428" bIns="45714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Situación Mundial</a:t>
            </a:r>
            <a:endParaRPr lang="es-ES" altLang="es-MX" sz="24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  <a:p>
            <a:pPr algn="ctr">
              <a:lnSpc>
                <a:spcPct val="85000"/>
              </a:lnSpc>
              <a:defRPr/>
            </a:pPr>
            <a:r>
              <a:rPr lang="es-ES" altLang="es-MX" sz="2400" b="1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rPr>
              <a:t>COVID-19</a:t>
            </a:r>
            <a:endParaRPr lang="es-MX" altLang="es-MX" sz="2400" b="1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33656A-2093-451A-B99F-2B69F2CED855}"/>
              </a:ext>
            </a:extLst>
          </p:cNvPr>
          <p:cNvSpPr txBox="1"/>
          <p:nvPr/>
        </p:nvSpPr>
        <p:spPr>
          <a:xfrm>
            <a:off x="6431360" y="6608386"/>
            <a:ext cx="5760640" cy="25096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r"/>
            <a:r>
              <a:rPr lang="es-MX" sz="1000" dirty="0">
                <a:latin typeface="Trebuchet MS" panose="020B0603020202020204" pitchFamily="34" charset="0"/>
              </a:rPr>
              <a:t>Coronavirus disease 2019 (COVID-19), Situation Report – 107 (OMS)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24237"/>
              </p:ext>
            </p:extLst>
          </p:nvPr>
        </p:nvGraphicFramePr>
        <p:xfrm>
          <a:off x="221687" y="1160720"/>
          <a:ext cx="11748629" cy="5076586"/>
        </p:xfrm>
        <a:graphic>
          <a:graphicData uri="http://schemas.openxmlformats.org/drawingml/2006/table">
            <a:tbl>
              <a:tblPr/>
              <a:tblGrid>
                <a:gridCol w="225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0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4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966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País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Casos confirmados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de Casos confirmados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Defunciones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de Defunciones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Letalidad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Estados Unidos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1,171,185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32.63%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62,698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25.33%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España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219,329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6.11%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25,613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10.35%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Italia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213,013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5.94%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29,315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11.84%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Reino Unido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194,994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5.43%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29,427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11.89%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Alemania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165,929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4.62%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1,537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0.62%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Rusia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164,897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4.59%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6,996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Francia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131,292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3.66%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25,491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10.30%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Turquía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129,491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3.61%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3,520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1.42%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Brasil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107,780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3.00%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7,321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2.96%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México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27,634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0.77%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2,704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1.09%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Resto del mundo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1,063,229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29.63%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52,881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21.37%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TAMAULIPAS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0.02%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0.01%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9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Mundial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3,588,773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MX" sz="20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74" marR="7674" marT="767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247,503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2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7674" marR="7674" marT="767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2813518" y="87027"/>
            <a:ext cx="6408712" cy="461653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defTabSz="914272"/>
            <a:r>
              <a:rPr lang="es-MX" altLang="es-MX" sz="2400" b="1" dirty="0">
                <a:solidFill>
                  <a:prstClr val="white"/>
                </a:solidFill>
                <a:latin typeface="Trebuchet MS" panose="020B0603020202020204" pitchFamily="34" charset="0"/>
              </a:rPr>
              <a:t>Hospitales Temporales Covid-19 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92" y="854128"/>
            <a:ext cx="4830376" cy="2862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3 CuadroTexto"/>
          <p:cNvSpPr txBox="1"/>
          <p:nvPr/>
        </p:nvSpPr>
        <p:spPr>
          <a:xfrm>
            <a:off x="5375920" y="82509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</a:rPr>
              <a:t>Nuevo</a:t>
            </a:r>
          </a:p>
          <a:p>
            <a:pPr algn="ctr"/>
            <a:r>
              <a:rPr lang="es-MX" sz="2400" b="1" dirty="0">
                <a:solidFill>
                  <a:schemeClr val="tx2"/>
                </a:solidFill>
              </a:rPr>
              <a:t> Laredo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836712"/>
            <a:ext cx="4892381" cy="28803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93" y="3861047"/>
            <a:ext cx="4830376" cy="28653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7 CuadroTexto"/>
          <p:cNvSpPr txBox="1"/>
          <p:nvPr/>
        </p:nvSpPr>
        <p:spPr>
          <a:xfrm>
            <a:off x="5807968" y="37890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tx2"/>
                </a:solidFill>
              </a:rPr>
              <a:t>Matamoros</a:t>
            </a: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5" y="3838308"/>
            <a:ext cx="4892381" cy="28881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3874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4" y="2028837"/>
            <a:ext cx="5416816" cy="32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3359701" y="140708"/>
            <a:ext cx="5290029" cy="46560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defTabSz="9141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prstClr val="white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Acciones realizadas en Tamaulipas.</a:t>
            </a:r>
            <a:endParaRPr lang="en-US" sz="2400" b="1" dirty="0">
              <a:solidFill>
                <a:prstClr val="white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39616" y="980735"/>
            <a:ext cx="6624736" cy="461665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 defTabSz="914144" eaLnBrk="0" fontAlgn="base" hangingPunct="0">
              <a:spcAft>
                <a:spcPct val="0"/>
              </a:spcAft>
            </a:pPr>
            <a:r>
              <a:rPr lang="es-ES" sz="24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Coordinación interestatal región noreste.</a:t>
            </a:r>
            <a:endParaRPr lang="en-US" sz="2400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05" y="2028837"/>
            <a:ext cx="5559776" cy="320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407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, mapa, dibujo&#10;&#10;Descripción generada automáticamente">
            <a:extLst>
              <a:ext uri="{FF2B5EF4-FFF2-40B4-BE49-F238E27FC236}">
                <a16:creationId xmlns:a16="http://schemas.microsoft.com/office/drawing/2014/main" id="{8EF7DD01-4169-4E7E-B16E-825CB5DC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0" b="98678" l="7919" r="92818">
                        <a14:foregroundMark x1="40516" y1="6091" x2="29926" y2="0"/>
                        <a14:foregroundMark x1="29926" y1="0" x2="10129" y2="1322"/>
                        <a14:foregroundMark x1="10129" y1="1322" x2="5709" y2="10670"/>
                        <a14:foregroundMark x1="5709" y1="10670" x2="22099" y2="42823"/>
                        <a14:foregroundMark x1="22099" y1="42823" x2="14733" y2="50094"/>
                        <a14:foregroundMark x1="14733" y1="50094" x2="5064" y2="86166"/>
                        <a14:foregroundMark x1="5064" y1="86166" x2="14457" y2="94523"/>
                        <a14:foregroundMark x1="14457" y1="94523" x2="30203" y2="97167"/>
                        <a14:foregroundMark x1="30203" y1="97167" x2="65654" y2="98914"/>
                        <a14:foregroundMark x1="65654" y1="98914" x2="82505" y2="97828"/>
                        <a14:foregroundMark x1="82505" y1="97828" x2="98711" y2="36119"/>
                        <a14:foregroundMark x1="98711" y1="36119" x2="85635" y2="30878"/>
                        <a14:foregroundMark x1="85635" y1="30878" x2="52762" y2="24268"/>
                        <a14:foregroundMark x1="52762" y1="24268" x2="44383" y2="16903"/>
                        <a14:foregroundMark x1="44383" y1="16903" x2="41805" y2="7885"/>
                        <a14:foregroundMark x1="41805" y1="7885" x2="38306" y2="5430"/>
                        <a14:foregroundMark x1="32597" y1="6327" x2="18969" y2="1133"/>
                        <a14:foregroundMark x1="18969" y1="1133" x2="8932" y2="7649"/>
                        <a14:foregroundMark x1="8932" y1="7649" x2="24770" y2="10482"/>
                        <a14:foregroundMark x1="24770" y1="10482" x2="30847" y2="6563"/>
                        <a14:foregroundMark x1="7919" y1="84891" x2="31584" y2="85269"/>
                        <a14:foregroundMark x1="31584" y1="85269" x2="51381" y2="84466"/>
                        <a14:foregroundMark x1="51381" y1="84466" x2="67772" y2="86355"/>
                        <a14:foregroundMark x1="67772" y1="86355" x2="82136" y2="90888"/>
                        <a14:foregroundMark x1="82136" y1="90888" x2="87661" y2="99528"/>
                        <a14:foregroundMark x1="87661" y1="99528" x2="34622" y2="98206"/>
                        <a14:foregroundMark x1="34622" y1="98206" x2="19061" y2="93107"/>
                        <a14:foregroundMark x1="19061" y1="93107" x2="7919" y2="86686"/>
                        <a14:foregroundMark x1="27716" y1="92823" x2="76335" y2="89188"/>
                        <a14:foregroundMark x1="76335" y1="89188" x2="82413" y2="97025"/>
                        <a14:foregroundMark x1="82413" y1="97025" x2="66759" y2="99669"/>
                        <a14:foregroundMark x1="66759" y1="99669" x2="44199" y2="99150"/>
                        <a14:foregroundMark x1="44199" y1="99150" x2="31492" y2="93862"/>
                        <a14:foregroundMark x1="31492" y1="93862" x2="29558" y2="92351"/>
                        <a14:foregroundMark x1="65654" y1="96648" x2="85083" y2="98772"/>
                        <a14:foregroundMark x1="85083" y1="98772" x2="79098" y2="91076"/>
                        <a14:foregroundMark x1="79098" y1="91076" x2="62431" y2="92162"/>
                        <a14:foregroundMark x1="62431" y1="92162" x2="62983" y2="98678"/>
                        <a14:foregroundMark x1="76611" y1="45609" x2="92818" y2="45373"/>
                        <a14:foregroundMark x1="92818" y1="45373" x2="88029" y2="53966"/>
                        <a14:foregroundMark x1="88029" y1="53966" x2="75230" y2="47262"/>
                        <a14:foregroundMark x1="75230" y1="47262" x2="74494" y2="45609"/>
                        <a14:backgroundMark x1="36785" y1="4343" x2="39779" y2="10670"/>
                        <a14:backgroundMark x1="35267" y1="1133" x2="36269" y2="3251"/>
                        <a14:backgroundMark x1="43763" y1="13761" x2="50368" y2="18886"/>
                        <a14:backgroundMark x1="39779" y1="10670" x2="43048" y2="13206"/>
                        <a14:backgroundMark x1="50368" y1="18886" x2="84346" y2="22993"/>
                        <a14:backgroundMark x1="84346" y1="22993" x2="99263" y2="9632"/>
                        <a14:backgroundMark x1="99263" y1="9632" x2="98158" y2="18461"/>
                        <a14:backgroundMark x1="98158" y1="18461" x2="97514" y2="1180"/>
                        <a14:backgroundMark x1="97514" y1="1180" x2="34346" y2="472"/>
                        <a14:backgroundMark x1="56814" y1="7696" x2="63536" y2="0"/>
                        <a14:backgroundMark x1="63536" y1="0" x2="96317" y2="755"/>
                        <a14:backgroundMark x1="96317" y1="755" x2="97790" y2="10576"/>
                        <a14:backgroundMark x1="97790" y1="10576" x2="77624" y2="15297"/>
                        <a14:backgroundMark x1="77624" y1="15297" x2="61971" y2="11945"/>
                        <a14:backgroundMark x1="61971" y1="11945" x2="55985" y2="6988"/>
                        <a14:backgroundMark x1="56354" y1="6988" x2="56354" y2="6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171" y="860600"/>
            <a:ext cx="3008243" cy="5868866"/>
          </a:xfrm>
          <a:prstGeom prst="rect">
            <a:avLst/>
          </a:prstGeom>
        </p:spPr>
      </p:pic>
      <p:pic>
        <p:nvPicPr>
          <p:cNvPr id="5" name="Imagen 4" descr="Imagen que contiene edificio, cerca&#10;&#10;Descripción generada automáticamente">
            <a:extLst>
              <a:ext uri="{FF2B5EF4-FFF2-40B4-BE49-F238E27FC236}">
                <a16:creationId xmlns:a16="http://schemas.microsoft.com/office/drawing/2014/main" id="{F1F2EE31-7873-410B-A87B-651163350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4" y="732078"/>
            <a:ext cx="2227612" cy="6125935"/>
          </a:xfrm>
          <a:prstGeom prst="rect">
            <a:avLst/>
          </a:prstGeom>
        </p:spPr>
      </p:pic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FDC5514A-7E4C-4639-9881-2AC3B97FE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48032"/>
              </p:ext>
            </p:extLst>
          </p:nvPr>
        </p:nvGraphicFramePr>
        <p:xfrm>
          <a:off x="7040118" y="827901"/>
          <a:ext cx="5032546" cy="3680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282">
                  <a:extLst>
                    <a:ext uri="{9D8B030D-6E8A-4147-A177-3AD203B41FA5}">
                      <a16:colId xmlns:a16="http://schemas.microsoft.com/office/drawing/2014/main" val="6708291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1739862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066029195"/>
                    </a:ext>
                  </a:extLst>
                </a:gridCol>
              </a:tblGrid>
              <a:tr h="56286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Puerto  Aéreo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Vuelos revisados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Pasajeros por vuelo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8477"/>
                  </a:ext>
                </a:extLst>
              </a:tr>
              <a:tr h="670083">
                <a:tc>
                  <a:txBody>
                    <a:bodyPr/>
                    <a:lstStyle/>
                    <a:p>
                      <a:pPr algn="l"/>
                      <a:r>
                        <a:rPr lang="es-MX" sz="1200" dirty="0"/>
                        <a:t>Aeropuerto Internacional “General Pedro J. Méndez”,  Cd. Victoria</a:t>
                      </a:r>
                      <a:endParaRPr lang="es-MX" sz="12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25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01185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s-MX" sz="1200" dirty="0"/>
                        <a:t>Aeropuerto Internacional  “General Francisco Javier Mina”, Tampico</a:t>
                      </a:r>
                      <a:endParaRPr lang="es-MX" sz="12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78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94554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s-MX" sz="1200" dirty="0"/>
                        <a:t>Aeropuerto Internacional </a:t>
                      </a:r>
                    </a:p>
                    <a:p>
                      <a:pPr algn="l"/>
                      <a:r>
                        <a:rPr lang="es-MX" sz="1200" dirty="0"/>
                        <a:t> “Servando Canales”, Matamoros</a:t>
                      </a:r>
                      <a:endParaRPr lang="es-MX" sz="12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70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68331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s-MX" sz="1200" dirty="0"/>
                        <a:t>Aeropuerto Internacional</a:t>
                      </a:r>
                    </a:p>
                    <a:p>
                      <a:pPr algn="l"/>
                      <a:r>
                        <a:rPr lang="es-MX" sz="1200" dirty="0"/>
                        <a:t>“General Lucio Blanco,  Reynosa</a:t>
                      </a:r>
                      <a:endParaRPr lang="es-MX" sz="12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6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90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63236"/>
                  </a:ext>
                </a:extLst>
              </a:tr>
              <a:tr h="503615">
                <a:tc>
                  <a:txBody>
                    <a:bodyPr/>
                    <a:lstStyle/>
                    <a:p>
                      <a:pPr algn="l"/>
                      <a:r>
                        <a:rPr lang="es-MX" sz="1200" dirty="0"/>
                        <a:t>Aeropuerto Internacional “Quetzalcóatl”, Nuevo Laredo</a:t>
                      </a:r>
                      <a:endParaRPr lang="es-MX" sz="12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70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3121198"/>
                  </a:ext>
                </a:extLst>
              </a:tr>
            </a:tbl>
          </a:graphicData>
        </a:graphic>
      </p:graphicFrame>
      <p:sp>
        <p:nvSpPr>
          <p:cNvPr id="7" name="CuadroTexto 2"/>
          <p:cNvSpPr txBox="1"/>
          <p:nvPr/>
        </p:nvSpPr>
        <p:spPr>
          <a:xfrm>
            <a:off x="4007771" y="140708"/>
            <a:ext cx="4139649" cy="46560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defTabSz="9141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prstClr val="white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Puertos Aéreos y Marítimos</a:t>
            </a:r>
            <a:endParaRPr lang="en-US" sz="2400" b="1" dirty="0">
              <a:solidFill>
                <a:prstClr val="white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24" y="5925151"/>
            <a:ext cx="4937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18" y="6403329"/>
            <a:ext cx="49371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a 8">
            <a:extLst>
              <a:ext uri="{FF2B5EF4-FFF2-40B4-BE49-F238E27FC236}">
                <a16:creationId xmlns:a16="http://schemas.microsoft.com/office/drawing/2014/main" id="{5F49A577-01DD-4749-8EF1-8A1323849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48246"/>
              </p:ext>
            </p:extLst>
          </p:nvPr>
        </p:nvGraphicFramePr>
        <p:xfrm>
          <a:off x="7041860" y="4675389"/>
          <a:ext cx="5030804" cy="170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654">
                  <a:extLst>
                    <a:ext uri="{9D8B030D-6E8A-4147-A177-3AD203B41FA5}">
                      <a16:colId xmlns:a16="http://schemas.microsoft.com/office/drawing/2014/main" val="670829112"/>
                    </a:ext>
                  </a:extLst>
                </a:gridCol>
                <a:gridCol w="1640982">
                  <a:extLst>
                    <a:ext uri="{9D8B030D-6E8A-4147-A177-3AD203B41FA5}">
                      <a16:colId xmlns:a16="http://schemas.microsoft.com/office/drawing/2014/main" val="31739862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06602919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Puerto  Marítimo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Barcos diarios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Tripulación revisada </a:t>
                      </a:r>
                    </a:p>
                    <a:p>
                      <a:pPr algn="ctr"/>
                      <a:r>
                        <a:rPr lang="es-MX" sz="1400" dirty="0"/>
                        <a:t>(por barco)</a:t>
                      </a:r>
                      <a:endParaRPr lang="es-MX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888477"/>
                  </a:ext>
                </a:extLst>
              </a:tr>
              <a:tr h="529119">
                <a:tc>
                  <a:txBody>
                    <a:bodyPr/>
                    <a:lstStyle/>
                    <a:p>
                      <a:r>
                        <a:rPr lang="es-MX" sz="1400" dirty="0"/>
                        <a:t>Tampico</a:t>
                      </a:r>
                      <a:endParaRPr lang="es-MX" sz="14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011855"/>
                  </a:ext>
                </a:extLst>
              </a:tr>
              <a:tr h="445300">
                <a:tc>
                  <a:txBody>
                    <a:bodyPr/>
                    <a:lstStyle/>
                    <a:p>
                      <a:r>
                        <a:rPr lang="es-MX" sz="1400" dirty="0"/>
                        <a:t>Altamira</a:t>
                      </a:r>
                      <a:endParaRPr lang="es-MX" sz="14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5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20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9455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69853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mapa&#10;&#10;Descripción generada automáticamente">
            <a:extLst>
              <a:ext uri="{FF2B5EF4-FFF2-40B4-BE49-F238E27FC236}">
                <a16:creationId xmlns:a16="http://schemas.microsoft.com/office/drawing/2014/main" id="{25539DEA-BC96-45CB-8452-96605DB4D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87" b="99322" l="9925" r="90013">
                        <a14:foregroundMark x1="40264" y1="12342" x2="32789" y2="5108"/>
                        <a14:foregroundMark x1="32789" y1="5108" x2="20791" y2="4882"/>
                        <a14:foregroundMark x1="20791" y1="4882" x2="16583" y2="13608"/>
                        <a14:foregroundMark x1="16583" y1="13608" x2="23869" y2="29340"/>
                        <a14:foregroundMark x1="23869" y1="29340" x2="30779" y2="35850"/>
                        <a14:foregroundMark x1="30779" y1="35850" x2="35113" y2="43761"/>
                        <a14:foregroundMark x1="35113" y1="43761" x2="11432" y2="73915"/>
                        <a14:foregroundMark x1="11432" y1="73915" x2="10616" y2="82731"/>
                        <a14:foregroundMark x1="10616" y1="82731" x2="16771" y2="90280"/>
                        <a14:foregroundMark x1="16771" y1="90280" x2="27261" y2="95796"/>
                        <a14:foregroundMark x1="27261" y1="95796" x2="63317" y2="99910"/>
                        <a14:foregroundMark x1="63317" y1="99910" x2="75063" y2="99412"/>
                        <a14:foregroundMark x1="75063" y1="99412" x2="75251" y2="67722"/>
                        <a14:foregroundMark x1="75251" y1="67722" x2="87374" y2="34584"/>
                        <a14:foregroundMark x1="87374" y1="34584" x2="57412" y2="26673"/>
                        <a14:foregroundMark x1="57412" y1="26673" x2="40138" y2="11483"/>
                        <a14:foregroundMark x1="40138" y1="11483" x2="39950" y2="11483"/>
                        <a14:foregroundMark x1="38442" y1="9539" x2="29774" y2="4792"/>
                        <a14:foregroundMark x1="29774" y1="4792" x2="19661" y2="9901"/>
                        <a14:foregroundMark x1="19661" y1="9901" x2="34296" y2="14738"/>
                        <a14:foregroundMark x1="34296" y1="14738" x2="38442" y2="9087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222" y="719847"/>
            <a:ext cx="4527879" cy="6130714"/>
          </a:xfrm>
          <a:prstGeom prst="rect">
            <a:avLst/>
          </a:prstGeom>
        </p:spPr>
      </p:pic>
      <p:graphicFrame>
        <p:nvGraphicFramePr>
          <p:cNvPr id="4" name="Tabla 8">
            <a:extLst>
              <a:ext uri="{FF2B5EF4-FFF2-40B4-BE49-F238E27FC236}">
                <a16:creationId xmlns:a16="http://schemas.microsoft.com/office/drawing/2014/main" id="{4C8169C8-CB88-4D2D-B2EC-8460BF674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991869"/>
              </p:ext>
            </p:extLst>
          </p:nvPr>
        </p:nvGraphicFramePr>
        <p:xfrm>
          <a:off x="7119822" y="2959702"/>
          <a:ext cx="4016738" cy="199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283">
                  <a:extLst>
                    <a:ext uri="{9D8B030D-6E8A-4147-A177-3AD203B41FA5}">
                      <a16:colId xmlns:a16="http://schemas.microsoft.com/office/drawing/2014/main" val="670829112"/>
                    </a:ext>
                  </a:extLst>
                </a:gridCol>
                <a:gridCol w="1414455">
                  <a:extLst>
                    <a:ext uri="{9D8B030D-6E8A-4147-A177-3AD203B41FA5}">
                      <a16:colId xmlns:a16="http://schemas.microsoft.com/office/drawing/2014/main" val="317398629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Puerto Terrestre</a:t>
                      </a:r>
                      <a:endParaRPr lang="es-MX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Repatriados Diarios</a:t>
                      </a:r>
                      <a:endParaRPr lang="es-MX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NeueLT Std" panose="020B08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8477"/>
                  </a:ext>
                </a:extLst>
              </a:tr>
              <a:tr h="529119">
                <a:tc>
                  <a:txBody>
                    <a:bodyPr/>
                    <a:lstStyle/>
                    <a:p>
                      <a:pPr algn="l"/>
                      <a:r>
                        <a:rPr lang="es-MX" sz="1400" dirty="0"/>
                        <a:t>Puente Matamoros-Brownsville “Puerta México”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80</a:t>
                      </a:r>
                      <a:endParaRPr lang="es-MX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1011855"/>
                  </a:ext>
                </a:extLst>
              </a:tr>
              <a:tr h="445300">
                <a:tc>
                  <a:txBody>
                    <a:bodyPr/>
                    <a:lstStyle/>
                    <a:p>
                      <a:pPr algn="l"/>
                      <a:r>
                        <a:rPr lang="es-MX" sz="1400" dirty="0"/>
                        <a:t>Puente Reynosa-Hidalgo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80</a:t>
                      </a:r>
                      <a:endParaRPr lang="es-MX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9455404"/>
                  </a:ext>
                </a:extLst>
              </a:tr>
              <a:tr h="445300">
                <a:tc>
                  <a:txBody>
                    <a:bodyPr/>
                    <a:lstStyle/>
                    <a:p>
                      <a:pPr algn="l"/>
                      <a:r>
                        <a:rPr lang="es-MX" sz="1400" dirty="0"/>
                        <a:t>Puente Juárez-Lincoln</a:t>
                      </a:r>
                      <a:endParaRPr lang="es-MX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120</a:t>
                      </a:r>
                      <a:endParaRPr lang="es-MX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683315"/>
                  </a:ext>
                </a:extLst>
              </a:tr>
            </a:tbl>
          </a:graphicData>
        </a:graphic>
      </p:graphicFrame>
      <p:pic>
        <p:nvPicPr>
          <p:cNvPr id="11" name="Imagen 10" descr="Imagen que contiene edificio, cerca&#10;&#10;Descripción generada automáticamente">
            <a:extLst>
              <a:ext uri="{FF2B5EF4-FFF2-40B4-BE49-F238E27FC236}">
                <a16:creationId xmlns:a16="http://schemas.microsoft.com/office/drawing/2014/main" id="{3A0AD09F-42C9-4850-A564-80CC1D8C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89" y="732078"/>
            <a:ext cx="2227612" cy="612593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CBE8248-41C9-4258-A8AC-D674D884205C}"/>
              </a:ext>
            </a:extLst>
          </p:cNvPr>
          <p:cNvSpPr txBox="1"/>
          <p:nvPr/>
        </p:nvSpPr>
        <p:spPr>
          <a:xfrm>
            <a:off x="8318810" y="5931398"/>
            <a:ext cx="3596978" cy="679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4" tIns="25394" rIns="25394" bIns="25394" numCol="1" spcCol="19044" rtlCol="0" anchor="t">
            <a:spAutoFit/>
          </a:bodyPr>
          <a:lstStyle/>
          <a:p>
            <a:pPr algn="r" defTabSz="412636" hangingPunct="0">
              <a:lnSpc>
                <a:spcPct val="120000"/>
              </a:lnSpc>
            </a:pPr>
            <a:r>
              <a:rPr lang="es-MX" sz="1700" kern="0" dirty="0">
                <a:solidFill>
                  <a:srgbClr val="4D4D4C"/>
                </a:solidFill>
                <a:latin typeface="Helvetica"/>
                <a:sym typeface="Helvetica"/>
              </a:rPr>
              <a:t>* Se alterna un mes en </a:t>
            </a:r>
          </a:p>
          <a:p>
            <a:pPr algn="r" defTabSz="412636" hangingPunct="0">
              <a:lnSpc>
                <a:spcPct val="120000"/>
              </a:lnSpc>
            </a:pPr>
            <a:r>
              <a:rPr lang="es-MX" sz="1700" kern="0" dirty="0">
                <a:solidFill>
                  <a:srgbClr val="4D4D4C"/>
                </a:solidFill>
                <a:latin typeface="Helvetica"/>
                <a:sym typeface="Helvetica"/>
              </a:rPr>
              <a:t>cada punto de repatriación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8E8361B8-DFBA-44C7-8232-67DD76BB0B68}"/>
              </a:ext>
            </a:extLst>
          </p:cNvPr>
          <p:cNvSpPr txBox="1">
            <a:spLocks/>
          </p:cNvSpPr>
          <p:nvPr/>
        </p:nvSpPr>
        <p:spPr>
          <a:xfrm>
            <a:off x="3242976" y="182399"/>
            <a:ext cx="5568484" cy="424647"/>
          </a:xfrm>
          <a:prstGeom prst="rect">
            <a:avLst/>
          </a:prstGeom>
        </p:spPr>
        <p:txBody>
          <a:bodyPr vert="horz" lIns="91331" tIns="45666" rIns="91331" bIns="45666" rtlCol="0">
            <a:spAutoFit/>
          </a:bodyPr>
          <a:lstStyle>
            <a:lvl1pPr marL="228373" indent="-228373" algn="l" defTabSz="91350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700" i="1" kern="1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128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87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45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395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147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903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661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417" indent="-228373" algn="l" defTabSz="9135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dirty="0"/>
              <a:t>Repatriaciones</a:t>
            </a:r>
          </a:p>
        </p:txBody>
      </p:sp>
    </p:spTree>
    <p:extLst>
      <p:ext uri="{BB962C8B-B14F-4D97-AF65-F5344CB8AC3E}">
        <p14:creationId xmlns:p14="http://schemas.microsoft.com/office/powerpoint/2010/main" val="386791419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0D4DA2A-FAFF-4F73-B825-EEF2F37B0004}"/>
              </a:ext>
            </a:extLst>
          </p:cNvPr>
          <p:cNvGrpSpPr/>
          <p:nvPr/>
        </p:nvGrpSpPr>
        <p:grpSpPr>
          <a:xfrm>
            <a:off x="-2" y="335355"/>
            <a:ext cx="12288690" cy="7003714"/>
            <a:chOff x="0" y="538308"/>
            <a:chExt cx="24577380" cy="14007428"/>
          </a:xfrm>
        </p:grpSpPr>
        <p:pic>
          <p:nvPicPr>
            <p:cNvPr id="6" name="Imagen 5" descr="Imagen que contiene hombre, persona, edificio, ventana&#10;&#10;Descripción generada automáticamente">
              <a:extLst>
                <a:ext uri="{FF2B5EF4-FFF2-40B4-BE49-F238E27FC236}">
                  <a16:creationId xmlns:a16="http://schemas.microsoft.com/office/drawing/2014/main" id="{7E53FF7D-71C1-44F5-8197-FF803D834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8500" y="552404"/>
              <a:ext cx="8648700" cy="139933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Imagen 9" descr="Imagen que contiene exterior, camino, camioneta, coche&#10;&#10;Descripción generada automáticamente">
              <a:extLst>
                <a:ext uri="{FF2B5EF4-FFF2-40B4-BE49-F238E27FC236}">
                  <a16:creationId xmlns:a16="http://schemas.microsoft.com/office/drawing/2014/main" id="{A0363447-5AFC-4292-9733-AF07C5B84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2"/>
            <a:stretch/>
          </p:blipFill>
          <p:spPr>
            <a:xfrm>
              <a:off x="15199024" y="538308"/>
              <a:ext cx="9378356" cy="140074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Imagen 3" descr="Imagen que contiene camioneta, exterior, coche, camino&#10;&#10;Descripción generada automáticamente">
              <a:extLst>
                <a:ext uri="{FF2B5EF4-FFF2-40B4-BE49-F238E27FC236}">
                  <a16:creationId xmlns:a16="http://schemas.microsoft.com/office/drawing/2014/main" id="{673A30B8-A5FC-4DE9-978A-58A3CD3A0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7200900" cy="12801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Back Azul Tam.png">
            <a:extLst>
              <a:ext uri="{FF2B5EF4-FFF2-40B4-BE49-F238E27FC236}">
                <a16:creationId xmlns:a16="http://schemas.microsoft.com/office/drawing/2014/main" id="{806C77BE-F06B-4961-A5E2-DD9AFE2A11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9351"/>
          <a:stretch>
            <a:fillRect/>
          </a:stretch>
        </p:blipFill>
        <p:spPr>
          <a:xfrm>
            <a:off x="0" y="0"/>
            <a:ext cx="12192000" cy="7302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64">
            <a:extLst>
              <a:ext uri="{FF2B5EF4-FFF2-40B4-BE49-F238E27FC236}">
                <a16:creationId xmlns:a16="http://schemas.microsoft.com/office/drawing/2014/main" id="{097B8052-E163-4493-8922-18962644206B}"/>
              </a:ext>
            </a:extLst>
          </p:cNvPr>
          <p:cNvSpPr/>
          <p:nvPr/>
        </p:nvSpPr>
        <p:spPr>
          <a:xfrm>
            <a:off x="205" y="7"/>
            <a:ext cx="1621533" cy="730251"/>
          </a:xfrm>
          <a:prstGeom prst="rect">
            <a:avLst/>
          </a:prstGeom>
          <a:solidFill>
            <a:srgbClr val="3DABE0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>
              <a:lnSpc>
                <a:spcPct val="100000"/>
              </a:lnSpc>
              <a:defRPr sz="3200">
                <a:solidFill>
                  <a:srgbClr val="3DABE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16" name="pasted-image.pdf">
            <a:extLst>
              <a:ext uri="{FF2B5EF4-FFF2-40B4-BE49-F238E27FC236}">
                <a16:creationId xmlns:a16="http://schemas.microsoft.com/office/drawing/2014/main" id="{DD922B92-3F96-4EBC-A8CB-75CE06106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85" y="153989"/>
            <a:ext cx="949652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67">
            <a:extLst>
              <a:ext uri="{FF2B5EF4-FFF2-40B4-BE49-F238E27FC236}">
                <a16:creationId xmlns:a16="http://schemas.microsoft.com/office/drawing/2014/main" id="{FF4D9D8B-2268-4FE2-96DD-C1D62056AD47}"/>
              </a:ext>
            </a:extLst>
          </p:cNvPr>
          <p:cNvSpPr/>
          <p:nvPr/>
        </p:nvSpPr>
        <p:spPr>
          <a:xfrm>
            <a:off x="10156446" y="630239"/>
            <a:ext cx="2035556" cy="100025"/>
          </a:xfrm>
          <a:prstGeom prst="rect">
            <a:avLst/>
          </a:prstGeom>
          <a:solidFill>
            <a:srgbClr val="9ACA4A"/>
          </a:solidFill>
          <a:ln w="12700">
            <a:miter lim="400000"/>
          </a:ln>
        </p:spPr>
        <p:txBody>
          <a:bodyPr lIns="25394" tIns="25394" rIns="25394" bIns="25394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" name="Marcador de texto 12">
            <a:extLst>
              <a:ext uri="{FF2B5EF4-FFF2-40B4-BE49-F238E27FC236}">
                <a16:creationId xmlns:a16="http://schemas.microsoft.com/office/drawing/2014/main" id="{DBC4B5E0-A210-4899-837E-FF8516BDA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6156" y="188649"/>
            <a:ext cx="5568156" cy="424647"/>
          </a:xfrm>
        </p:spPr>
        <p:txBody>
          <a:bodyPr/>
          <a:lstStyle/>
          <a:p>
            <a:pPr marL="0" indent="0" algn="ctr">
              <a:buNone/>
            </a:pPr>
            <a:r>
              <a:rPr lang="es-MX" sz="2400" dirty="0"/>
              <a:t>Transmigrarte</a:t>
            </a:r>
          </a:p>
        </p:txBody>
      </p:sp>
    </p:spTree>
    <p:extLst>
      <p:ext uri="{BB962C8B-B14F-4D97-AF65-F5344CB8AC3E}">
        <p14:creationId xmlns:p14="http://schemas.microsoft.com/office/powerpoint/2010/main" val="7323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0F65BC-9FF2-4F75-8358-D65C5CC403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2274" y="184606"/>
            <a:ext cx="8318224" cy="420628"/>
          </a:xfrm>
        </p:spPr>
        <p:txBody>
          <a:bodyPr/>
          <a:lstStyle/>
          <a:p>
            <a:pPr algn="ctr"/>
            <a:r>
              <a:rPr lang="es-MX" sz="2400" dirty="0"/>
              <a:t>Acciones 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30" y="928586"/>
            <a:ext cx="5671854" cy="25308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882801"/>
            <a:ext cx="5657100" cy="27231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7" y="944527"/>
            <a:ext cx="5528865" cy="25149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333347" y="3882801"/>
            <a:ext cx="5528865" cy="2757888"/>
            <a:chOff x="11521810" y="7146750"/>
            <a:chExt cx="10864382" cy="551577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9842" y="7146750"/>
              <a:ext cx="2570889" cy="544622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1810" y="7161414"/>
              <a:ext cx="2367610" cy="54315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9731" y="7180727"/>
              <a:ext cx="2976449" cy="5428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9999" y="7151388"/>
              <a:ext cx="2886193" cy="551113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85927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7680176" y="1052740"/>
            <a:ext cx="4248472" cy="2304255"/>
            <a:chOff x="2755385" y="2378075"/>
            <a:chExt cx="14992865" cy="693420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385" y="2378075"/>
              <a:ext cx="14992865" cy="6934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" name="2 Rectángulo redondeado"/>
            <p:cNvSpPr/>
            <p:nvPr/>
          </p:nvSpPr>
          <p:spPr>
            <a:xfrm>
              <a:off x="9290050" y="5273675"/>
              <a:ext cx="1295400" cy="152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" name="Picture 2" descr="C:\Users\JURIS-7QT86R1-1\Downloads\inform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6" y="3789040"/>
            <a:ext cx="3648406" cy="2736304"/>
          </a:xfrm>
          <a:prstGeom prst="rect">
            <a:avLst/>
          </a:prstGeom>
          <a:noFill/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2207568" y="202626"/>
            <a:ext cx="6912768" cy="346054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554338"/>
            <a:r>
              <a:rPr lang="es-MX" sz="2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y </a:t>
            </a:r>
            <a:r>
              <a:rPr lang="es-MX" sz="2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s-MX" sz="2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con 10 Líneas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>
          <a:xfrm>
            <a:off x="335362" y="2204864"/>
            <a:ext cx="6670215" cy="338437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127448" y="1340768"/>
            <a:ext cx="4680520" cy="64633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MX" dirty="0">
                <a:hlinkClick r:id="rId5"/>
              </a:rPr>
              <a:t>www.coronavirus.tamaulipas.gob.mx</a:t>
            </a:r>
            <a:endParaRPr lang="es-MX" dirty="0"/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31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1">
            <a:extLst>
              <a:ext uri="{FF2B5EF4-FFF2-40B4-BE49-F238E27FC236}">
                <a16:creationId xmlns:a16="http://schemas.microsoft.com/office/drawing/2014/main" id="{1D63452E-3ABF-4EE7-9089-8D423BB07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48" y="1053176"/>
            <a:ext cx="6823391" cy="518413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73043" t="18080" r="8000" b="69204"/>
          <a:stretch/>
        </p:blipFill>
        <p:spPr>
          <a:xfrm>
            <a:off x="10406568" y="1699402"/>
            <a:ext cx="1520552" cy="8882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0826812-64F8-48D4-A372-45BF79044438}"/>
              </a:ext>
            </a:extLst>
          </p:cNvPr>
          <p:cNvSpPr/>
          <p:nvPr/>
        </p:nvSpPr>
        <p:spPr>
          <a:xfrm>
            <a:off x="3706091" y="116635"/>
            <a:ext cx="4634113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México, situación actual 2020.</a:t>
            </a:r>
            <a:endParaRPr lang="es-MX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4F974D-C6BB-4566-9EFC-EC5099B10B1F}"/>
              </a:ext>
            </a:extLst>
          </p:cNvPr>
          <p:cNvSpPr/>
          <p:nvPr/>
        </p:nvSpPr>
        <p:spPr>
          <a:xfrm>
            <a:off x="6730946" y="759555"/>
            <a:ext cx="3251911" cy="587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944E92F-2209-455B-9756-58FB113F5E0C}"/>
              </a:ext>
            </a:extLst>
          </p:cNvPr>
          <p:cNvSpPr/>
          <p:nvPr/>
        </p:nvSpPr>
        <p:spPr>
          <a:xfrm>
            <a:off x="4965888" y="1088100"/>
            <a:ext cx="3369274" cy="270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9" name="Rectángulo redondeado 8"/>
          <p:cNvSpPr/>
          <p:nvPr/>
        </p:nvSpPr>
        <p:spPr>
          <a:xfrm>
            <a:off x="4871864" y="5301209"/>
            <a:ext cx="2232248" cy="9361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5879977" y="962086"/>
            <a:ext cx="1224136" cy="522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10704512" y="1912684"/>
            <a:ext cx="1008112" cy="29218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2000" dirty="0">
                <a:latin typeface="Aparajita" panose="020B0604020202020204" pitchFamily="34" charset="0"/>
                <a:cs typeface="Aparajita" panose="020B0604020202020204" pitchFamily="34" charset="0"/>
              </a:rPr>
              <a:t>27,634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73043" t="58629" r="8000" b="29000"/>
          <a:stretch/>
        </p:blipFill>
        <p:spPr>
          <a:xfrm>
            <a:off x="10408097" y="2830658"/>
            <a:ext cx="1520552" cy="864096"/>
          </a:xfrm>
          <a:prstGeom prst="rect">
            <a:avLst/>
          </a:prstGeom>
        </p:spPr>
      </p:pic>
      <p:sp>
        <p:nvSpPr>
          <p:cNvPr id="16" name="Rectángulo redondeado 15"/>
          <p:cNvSpPr/>
          <p:nvPr/>
        </p:nvSpPr>
        <p:spPr>
          <a:xfrm>
            <a:off x="10704512" y="2943774"/>
            <a:ext cx="1008112" cy="29218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2400" dirty="0">
                <a:latin typeface="Aparajita" panose="020B0604020202020204" pitchFamily="34" charset="0"/>
                <a:cs typeface="Aparajita" panose="020B0604020202020204" pitchFamily="34" charset="0"/>
              </a:rPr>
              <a:t>2,704</a:t>
            </a: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42A8E500-5642-47FA-A2F3-9FE68693CF2E}"/>
              </a:ext>
            </a:extLst>
          </p:cNvPr>
          <p:cNvGraphicFramePr>
            <a:graphicFrameLocks noGrp="1"/>
          </p:cNvGraphicFramePr>
          <p:nvPr/>
        </p:nvGraphicFramePr>
        <p:xfrm>
          <a:off x="607255" y="764705"/>
          <a:ext cx="3236562" cy="5998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7324">
                  <a:extLst>
                    <a:ext uri="{9D8B030D-6E8A-4147-A177-3AD203B41FA5}">
                      <a16:colId xmlns:a16="http://schemas.microsoft.com/office/drawing/2014/main" val="2483910403"/>
                    </a:ext>
                  </a:extLst>
                </a:gridCol>
                <a:gridCol w="1059238">
                  <a:extLst>
                    <a:ext uri="{9D8B030D-6E8A-4147-A177-3AD203B41FA5}">
                      <a16:colId xmlns:a16="http://schemas.microsoft.com/office/drawing/2014/main" val="2917798252"/>
                    </a:ext>
                  </a:extLst>
                </a:gridCol>
              </a:tblGrid>
              <a:tr h="2232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s-MX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Estado</a:t>
                      </a:r>
                    </a:p>
                  </a:txBody>
                  <a:tcPr marL="7133" marR="7133" marT="7133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Confirmados</a:t>
                      </a:r>
                    </a:p>
                  </a:txBody>
                  <a:tcPr marL="7133" marR="7133" marT="7133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37779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CIUDAD DE MÉXICO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7521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01672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MÉXICO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4661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075496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BAJA CALIFORNIA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2097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763507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TABASCO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649365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SINALOA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48803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QUINTANA ROO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PUEBLA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21516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NUEVO LEÓN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182293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VERACRUZ 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872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TAMAULIPAS</a:t>
                      </a: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701</a:t>
                      </a: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YUCATÁN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688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JALISCO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621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8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MORELOS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612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CHIHUAHUA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790435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COAHUILA 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517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55025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MICHOACÁN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423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10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GUERRERO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413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HIDALGO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98808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BAJA CALIFORNIA SUR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358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194407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GUANAJUATO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674038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SONORA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045511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AGUASCALIENTES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65737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TLAXCALA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228044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CHIAPAS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895696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OAXACA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4149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SAN LUIS POTOSÍ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407860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QUERÉTARO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592496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NAYARIT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53129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CAMPECHE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87058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ZACATECAS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832725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DURANGO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86145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COLIMA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5864311"/>
                  </a:ext>
                </a:extLst>
              </a:tr>
              <a:tr h="28732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 general</a:t>
                      </a: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27,634</a:t>
                      </a:r>
                    </a:p>
                  </a:txBody>
                  <a:tcPr marL="9525" marR="9525" marT="9525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291677"/>
                  </a:ext>
                </a:extLst>
              </a:tr>
            </a:tbl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4129897" y="5370993"/>
            <a:ext cx="259228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MX" b="1" dirty="0">
                <a:latin typeface="Trebuchet MS" panose="020B0603020202020204" pitchFamily="34" charset="0"/>
              </a:rPr>
              <a:t>415 Casos reconocidos por la federación  </a:t>
            </a: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6BBFC5EA-BDC5-4543-8BCE-BE17082CAE47}"/>
              </a:ext>
            </a:extLst>
          </p:cNvPr>
          <p:cNvSpPr txBox="1"/>
          <p:nvPr/>
        </p:nvSpPr>
        <p:spPr>
          <a:xfrm>
            <a:off x="6492044" y="6557274"/>
            <a:ext cx="5557924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SSA(SPPS/DGE/DIE/InDRE/Informe técnico 2019. COVID-19/Mexico-06 de mayo 2020)</a:t>
            </a:r>
          </a:p>
        </p:txBody>
      </p:sp>
    </p:spTree>
    <p:extLst>
      <p:ext uri="{BB962C8B-B14F-4D97-AF65-F5344CB8AC3E}">
        <p14:creationId xmlns:p14="http://schemas.microsoft.com/office/powerpoint/2010/main" val="38023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>
            <a:extLst>
              <a:ext uri="{FF2B5EF4-FFF2-40B4-BE49-F238E27FC236}">
                <a16:creationId xmlns:a16="http://schemas.microsoft.com/office/drawing/2014/main" id="{E0826812-64F8-48D4-A372-45BF79044438}"/>
              </a:ext>
            </a:extLst>
          </p:cNvPr>
          <p:cNvSpPr/>
          <p:nvPr/>
        </p:nvSpPr>
        <p:spPr>
          <a:xfrm>
            <a:off x="1703512" y="129476"/>
            <a:ext cx="8822800" cy="461665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Tasa de incidencia por entidades federativas, México 2020.</a:t>
            </a:r>
            <a:endParaRPr lang="es-MX" sz="2400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19336" y="764704"/>
          <a:ext cx="11468184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5 Conector recto"/>
          <p:cNvCxnSpPr/>
          <p:nvPr/>
        </p:nvCxnSpPr>
        <p:spPr>
          <a:xfrm>
            <a:off x="767408" y="2852936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600954" y="3275451"/>
            <a:ext cx="3672408" cy="34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5399931" y="3309568"/>
            <a:ext cx="5726456" cy="17720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s-MX" b="1" dirty="0">
                <a:latin typeface="Trebuchet MS" panose="020B0603020202020204" pitchFamily="34" charset="0"/>
              </a:rPr>
              <a:t>Tamaulipas se encuentra en el lugar no. 12 a nivel nacional en tasa de incidencia.</a:t>
            </a:r>
          </a:p>
          <a:p>
            <a:pPr algn="ctr"/>
            <a:endParaRPr lang="es-MX" b="1" dirty="0">
              <a:latin typeface="Trebuchet MS" panose="020B0603020202020204" pitchFamily="34" charset="0"/>
            </a:endParaRPr>
          </a:p>
          <a:p>
            <a:pPr algn="ctr"/>
            <a:r>
              <a:rPr lang="es-MX" b="1" dirty="0">
                <a:latin typeface="Trebuchet MS" panose="020B0603020202020204" pitchFamily="34" charset="0"/>
              </a:rPr>
              <a:t>Tasa Nacional = 23.42</a:t>
            </a:r>
          </a:p>
          <a:p>
            <a:pPr algn="ctr"/>
            <a:endParaRPr lang="es-MX" b="1" dirty="0">
              <a:latin typeface="Trebuchet MS" panose="020B0603020202020204" pitchFamily="34" charset="0"/>
            </a:endParaRPr>
          </a:p>
          <a:p>
            <a:pPr algn="ctr"/>
            <a:r>
              <a:rPr lang="es-MX" b="1" dirty="0">
                <a:latin typeface="Trebuchet MS" panose="020B0603020202020204" pitchFamily="34" charset="0"/>
              </a:rPr>
              <a:t>Tasa Tamaulipas= 19.20</a:t>
            </a:r>
          </a:p>
        </p:txBody>
      </p:sp>
    </p:spTree>
    <p:extLst>
      <p:ext uri="{BB962C8B-B14F-4D97-AF65-F5344CB8AC3E}">
        <p14:creationId xmlns:p14="http://schemas.microsoft.com/office/powerpoint/2010/main" val="27535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>
            <a:extLst>
              <a:ext uri="{FF2B5EF4-FFF2-40B4-BE49-F238E27FC236}">
                <a16:creationId xmlns:a16="http://schemas.microsoft.com/office/drawing/2014/main" id="{8413814F-5C84-4E65-AA88-CD8B5C570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692699"/>
            <a:ext cx="52565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MX" alt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Total de casos COVID-19, </a:t>
            </a:r>
            <a:r>
              <a:rPr lang="es-MX" altLang="es-E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Lab</a:t>
            </a:r>
            <a:r>
              <a:rPr lang="es-MX" alt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Privado, </a:t>
            </a:r>
          </a:p>
          <a:p>
            <a:pPr algn="ctr" eaLnBrk="1" hangingPunct="1"/>
            <a:r>
              <a:rPr lang="es-MX" altLang="es-E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PEMEX, IMSS, ISSSTE y SST, Tamaulipas 2020</a:t>
            </a:r>
            <a:endParaRPr lang="es-ES_tradnl" altLang="es-ES" sz="13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FADF656-3490-4F46-9781-6D777DB61DF7}"/>
              </a:ext>
            </a:extLst>
          </p:cNvPr>
          <p:cNvSpPr/>
          <p:nvPr/>
        </p:nvSpPr>
        <p:spPr>
          <a:xfrm>
            <a:off x="3719737" y="116635"/>
            <a:ext cx="5225674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Tamaulipas, situación actual 2020.</a:t>
            </a:r>
            <a:endParaRPr lang="es-MX" sz="2400" dirty="0"/>
          </a:p>
        </p:txBody>
      </p:sp>
      <p:grpSp>
        <p:nvGrpSpPr>
          <p:cNvPr id="8" name="22 Grupo">
            <a:extLst>
              <a:ext uri="{FF2B5EF4-FFF2-40B4-BE49-F238E27FC236}">
                <a16:creationId xmlns:a16="http://schemas.microsoft.com/office/drawing/2014/main" id="{BAB1A8D5-D42C-4BCC-BA1F-D5CEDFF778B9}"/>
              </a:ext>
            </a:extLst>
          </p:cNvPr>
          <p:cNvGrpSpPr/>
          <p:nvPr/>
        </p:nvGrpSpPr>
        <p:grpSpPr>
          <a:xfrm>
            <a:off x="6011759" y="861376"/>
            <a:ext cx="3886020" cy="5879995"/>
            <a:chOff x="2771800" y="564852"/>
            <a:chExt cx="3324225" cy="6032500"/>
          </a:xfrm>
          <a:noFill/>
          <a:effectLst/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0AF66AA5-E826-48C1-8662-CBB2D6493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562" y="4125551"/>
              <a:ext cx="700088" cy="601663"/>
            </a:xfrm>
            <a:custGeom>
              <a:avLst/>
              <a:gdLst/>
              <a:ahLst/>
              <a:cxnLst>
                <a:cxn ang="0">
                  <a:pos x="2683" y="1618"/>
                </a:cxn>
                <a:cxn ang="0">
                  <a:pos x="2649" y="2063"/>
                </a:cxn>
                <a:cxn ang="0">
                  <a:pos x="2471" y="1979"/>
                </a:cxn>
                <a:cxn ang="0">
                  <a:pos x="2366" y="1974"/>
                </a:cxn>
                <a:cxn ang="0">
                  <a:pos x="2366" y="2356"/>
                </a:cxn>
                <a:cxn ang="0">
                  <a:pos x="1968" y="2314"/>
                </a:cxn>
                <a:cxn ang="0">
                  <a:pos x="900" y="2691"/>
                </a:cxn>
                <a:cxn ang="0">
                  <a:pos x="0" y="1591"/>
                </a:cxn>
                <a:cxn ang="0">
                  <a:pos x="396" y="503"/>
                </a:cxn>
                <a:cxn ang="0">
                  <a:pos x="785" y="251"/>
                </a:cxn>
                <a:cxn ang="0">
                  <a:pos x="2314" y="0"/>
                </a:cxn>
                <a:cxn ang="0">
                  <a:pos x="3141" y="1068"/>
                </a:cxn>
                <a:cxn ang="0">
                  <a:pos x="2994" y="1581"/>
                </a:cxn>
                <a:cxn ang="0">
                  <a:pos x="2683" y="1618"/>
                </a:cxn>
              </a:cxnLst>
              <a:rect l="0" t="0" r="r" b="b"/>
              <a:pathLst>
                <a:path w="3141" h="2691">
                  <a:moveTo>
                    <a:pt x="2683" y="1618"/>
                  </a:moveTo>
                  <a:lnTo>
                    <a:pt x="2649" y="2063"/>
                  </a:lnTo>
                  <a:lnTo>
                    <a:pt x="2471" y="1979"/>
                  </a:lnTo>
                  <a:lnTo>
                    <a:pt x="2366" y="1974"/>
                  </a:lnTo>
                  <a:lnTo>
                    <a:pt x="2366" y="2356"/>
                  </a:lnTo>
                  <a:lnTo>
                    <a:pt x="1968" y="2314"/>
                  </a:lnTo>
                  <a:lnTo>
                    <a:pt x="900" y="2691"/>
                  </a:lnTo>
                  <a:lnTo>
                    <a:pt x="0" y="1591"/>
                  </a:lnTo>
                  <a:lnTo>
                    <a:pt x="396" y="503"/>
                  </a:lnTo>
                  <a:lnTo>
                    <a:pt x="785" y="251"/>
                  </a:lnTo>
                  <a:lnTo>
                    <a:pt x="2314" y="0"/>
                  </a:lnTo>
                  <a:lnTo>
                    <a:pt x="3141" y="1068"/>
                  </a:lnTo>
                  <a:lnTo>
                    <a:pt x="2994" y="1581"/>
                  </a:lnTo>
                  <a:lnTo>
                    <a:pt x="2683" y="1618"/>
                  </a:lnTo>
                  <a:close/>
                </a:path>
              </a:pathLst>
            </a:custGeom>
            <a:solidFill>
              <a:srgbClr val="9BBB58"/>
            </a:solidFill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03A0885-A87E-4EDF-AD6A-2443ABF7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37" y="2098377"/>
              <a:ext cx="230188" cy="309563"/>
            </a:xfrm>
            <a:custGeom>
              <a:avLst/>
              <a:gdLst/>
              <a:ahLst/>
              <a:cxnLst>
                <a:cxn ang="0">
                  <a:pos x="1034" y="224"/>
                </a:cxn>
                <a:cxn ang="0">
                  <a:pos x="496" y="0"/>
                </a:cxn>
                <a:cxn ang="0">
                  <a:pos x="312" y="179"/>
                </a:cxn>
                <a:cxn ang="0">
                  <a:pos x="0" y="483"/>
                </a:cxn>
                <a:cxn ang="0">
                  <a:pos x="0" y="1256"/>
                </a:cxn>
                <a:cxn ang="0">
                  <a:pos x="689" y="1382"/>
                </a:cxn>
                <a:cxn ang="0">
                  <a:pos x="689" y="862"/>
                </a:cxn>
                <a:cxn ang="0">
                  <a:pos x="919" y="852"/>
                </a:cxn>
                <a:cxn ang="0">
                  <a:pos x="1034" y="224"/>
                </a:cxn>
              </a:cxnLst>
              <a:rect l="0" t="0" r="r" b="b"/>
              <a:pathLst>
                <a:path w="1034" h="1382">
                  <a:moveTo>
                    <a:pt x="1034" y="224"/>
                  </a:moveTo>
                  <a:lnTo>
                    <a:pt x="496" y="0"/>
                  </a:lnTo>
                  <a:lnTo>
                    <a:pt x="312" y="179"/>
                  </a:lnTo>
                  <a:lnTo>
                    <a:pt x="0" y="483"/>
                  </a:lnTo>
                  <a:lnTo>
                    <a:pt x="0" y="1256"/>
                  </a:lnTo>
                  <a:lnTo>
                    <a:pt x="689" y="1382"/>
                  </a:lnTo>
                  <a:lnTo>
                    <a:pt x="689" y="862"/>
                  </a:lnTo>
                  <a:lnTo>
                    <a:pt x="919" y="852"/>
                  </a:lnTo>
                  <a:lnTo>
                    <a:pt x="1034" y="224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191336F-2543-4BC7-B4E0-84A491573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25" y="1982490"/>
              <a:ext cx="384175" cy="495300"/>
            </a:xfrm>
            <a:custGeom>
              <a:avLst/>
              <a:gdLst/>
              <a:ahLst/>
              <a:cxnLst>
                <a:cxn ang="0">
                  <a:pos x="1725" y="701"/>
                </a:cxn>
                <a:cxn ang="0">
                  <a:pos x="942" y="32"/>
                </a:cxn>
                <a:cxn ang="0">
                  <a:pos x="308" y="0"/>
                </a:cxn>
                <a:cxn ang="0">
                  <a:pos x="339" y="584"/>
                </a:cxn>
                <a:cxn ang="0">
                  <a:pos x="0" y="1426"/>
                </a:cxn>
                <a:cxn ang="0">
                  <a:pos x="546" y="2217"/>
                </a:cxn>
                <a:cxn ang="0">
                  <a:pos x="929" y="1715"/>
                </a:cxn>
                <a:cxn ang="0">
                  <a:pos x="1413" y="1778"/>
                </a:cxn>
                <a:cxn ang="0">
                  <a:pos x="1413" y="1005"/>
                </a:cxn>
                <a:cxn ang="0">
                  <a:pos x="1725" y="701"/>
                </a:cxn>
              </a:cxnLst>
              <a:rect l="0" t="0" r="r" b="b"/>
              <a:pathLst>
                <a:path w="1725" h="2217">
                  <a:moveTo>
                    <a:pt x="1725" y="701"/>
                  </a:moveTo>
                  <a:lnTo>
                    <a:pt x="942" y="32"/>
                  </a:lnTo>
                  <a:lnTo>
                    <a:pt x="308" y="0"/>
                  </a:lnTo>
                  <a:lnTo>
                    <a:pt x="339" y="584"/>
                  </a:lnTo>
                  <a:lnTo>
                    <a:pt x="0" y="1426"/>
                  </a:lnTo>
                  <a:lnTo>
                    <a:pt x="546" y="2217"/>
                  </a:lnTo>
                  <a:lnTo>
                    <a:pt x="929" y="1715"/>
                  </a:lnTo>
                  <a:lnTo>
                    <a:pt x="1413" y="1778"/>
                  </a:lnTo>
                  <a:lnTo>
                    <a:pt x="1413" y="1005"/>
                  </a:lnTo>
                  <a:lnTo>
                    <a:pt x="1725" y="701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1301267-A11E-4DD1-ADE3-F8FBB2216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500" y="1957090"/>
              <a:ext cx="301625" cy="403225"/>
            </a:xfrm>
            <a:custGeom>
              <a:avLst/>
              <a:gdLst/>
              <a:ahLst/>
              <a:cxnLst>
                <a:cxn ang="0">
                  <a:pos x="1319" y="113"/>
                </a:cxn>
                <a:cxn ang="0">
                  <a:pos x="496" y="0"/>
                </a:cxn>
                <a:cxn ang="0">
                  <a:pos x="483" y="710"/>
                </a:cxn>
                <a:cxn ang="0">
                  <a:pos x="144" y="716"/>
                </a:cxn>
                <a:cxn ang="0">
                  <a:pos x="0" y="836"/>
                </a:cxn>
                <a:cxn ang="0">
                  <a:pos x="144" y="1112"/>
                </a:cxn>
                <a:cxn ang="0">
                  <a:pos x="144" y="1589"/>
                </a:cxn>
                <a:cxn ang="0">
                  <a:pos x="364" y="1809"/>
                </a:cxn>
                <a:cxn ang="0">
                  <a:pos x="1011" y="1539"/>
                </a:cxn>
                <a:cxn ang="0">
                  <a:pos x="1350" y="697"/>
                </a:cxn>
                <a:cxn ang="0">
                  <a:pos x="1319" y="113"/>
                </a:cxn>
              </a:cxnLst>
              <a:rect l="0" t="0" r="r" b="b"/>
              <a:pathLst>
                <a:path w="1350" h="1809">
                  <a:moveTo>
                    <a:pt x="1319" y="113"/>
                  </a:moveTo>
                  <a:lnTo>
                    <a:pt x="496" y="0"/>
                  </a:lnTo>
                  <a:lnTo>
                    <a:pt x="483" y="710"/>
                  </a:lnTo>
                  <a:lnTo>
                    <a:pt x="144" y="716"/>
                  </a:lnTo>
                  <a:lnTo>
                    <a:pt x="0" y="836"/>
                  </a:lnTo>
                  <a:lnTo>
                    <a:pt x="144" y="1112"/>
                  </a:lnTo>
                  <a:lnTo>
                    <a:pt x="144" y="1589"/>
                  </a:lnTo>
                  <a:lnTo>
                    <a:pt x="364" y="1809"/>
                  </a:lnTo>
                  <a:lnTo>
                    <a:pt x="1011" y="1539"/>
                  </a:lnTo>
                  <a:lnTo>
                    <a:pt x="1350" y="697"/>
                  </a:lnTo>
                  <a:lnTo>
                    <a:pt x="1319" y="113"/>
                  </a:lnTo>
                  <a:close/>
                </a:path>
              </a:pathLst>
            </a:custGeom>
            <a:solidFill>
              <a:srgbClr val="FFC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0BCEA76-9192-470E-99C6-3FFCE4F78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437" y="1771352"/>
              <a:ext cx="388938" cy="373063"/>
            </a:xfrm>
            <a:custGeom>
              <a:avLst/>
              <a:gdLst/>
              <a:ahLst/>
              <a:cxnLst>
                <a:cxn ang="0">
                  <a:pos x="1595" y="835"/>
                </a:cxn>
                <a:cxn ang="0">
                  <a:pos x="1739" y="465"/>
                </a:cxn>
                <a:cxn ang="0">
                  <a:pos x="1350" y="132"/>
                </a:cxn>
                <a:cxn ang="0">
                  <a:pos x="898" y="0"/>
                </a:cxn>
                <a:cxn ang="0">
                  <a:pos x="213" y="226"/>
                </a:cxn>
                <a:cxn ang="0">
                  <a:pos x="182" y="515"/>
                </a:cxn>
                <a:cxn ang="0">
                  <a:pos x="0" y="835"/>
                </a:cxn>
                <a:cxn ang="0">
                  <a:pos x="81" y="1237"/>
                </a:cxn>
                <a:cxn ang="0">
                  <a:pos x="1099" y="1671"/>
                </a:cxn>
                <a:cxn ang="0">
                  <a:pos x="1243" y="1551"/>
                </a:cxn>
                <a:cxn ang="0">
                  <a:pos x="1582" y="1545"/>
                </a:cxn>
                <a:cxn ang="0">
                  <a:pos x="1595" y="835"/>
                </a:cxn>
              </a:cxnLst>
              <a:rect l="0" t="0" r="r" b="b"/>
              <a:pathLst>
                <a:path w="1739" h="1671">
                  <a:moveTo>
                    <a:pt x="1595" y="835"/>
                  </a:moveTo>
                  <a:lnTo>
                    <a:pt x="1739" y="465"/>
                  </a:lnTo>
                  <a:lnTo>
                    <a:pt x="1350" y="132"/>
                  </a:lnTo>
                  <a:lnTo>
                    <a:pt x="898" y="0"/>
                  </a:lnTo>
                  <a:lnTo>
                    <a:pt x="213" y="226"/>
                  </a:lnTo>
                  <a:lnTo>
                    <a:pt x="182" y="515"/>
                  </a:lnTo>
                  <a:lnTo>
                    <a:pt x="0" y="835"/>
                  </a:lnTo>
                  <a:lnTo>
                    <a:pt x="81" y="1237"/>
                  </a:lnTo>
                  <a:lnTo>
                    <a:pt x="1099" y="1671"/>
                  </a:lnTo>
                  <a:lnTo>
                    <a:pt x="1243" y="1551"/>
                  </a:lnTo>
                  <a:lnTo>
                    <a:pt x="1582" y="1545"/>
                  </a:lnTo>
                  <a:lnTo>
                    <a:pt x="1595" y="835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0BAC43D-2BF0-4F49-B180-717304CA6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287" y="564852"/>
              <a:ext cx="528638" cy="479425"/>
            </a:xfrm>
            <a:custGeom>
              <a:avLst/>
              <a:gdLst/>
              <a:ahLst/>
              <a:cxnLst>
                <a:cxn ang="0">
                  <a:pos x="2363" y="2071"/>
                </a:cxn>
                <a:cxn ang="0">
                  <a:pos x="2157" y="1763"/>
                </a:cxn>
                <a:cxn ang="0">
                  <a:pos x="2345" y="1412"/>
                </a:cxn>
                <a:cxn ang="0">
                  <a:pos x="2345" y="719"/>
                </a:cxn>
                <a:cxn ang="0">
                  <a:pos x="1806" y="248"/>
                </a:cxn>
                <a:cxn ang="0">
                  <a:pos x="1061" y="0"/>
                </a:cxn>
                <a:cxn ang="0">
                  <a:pos x="0" y="753"/>
                </a:cxn>
                <a:cxn ang="0">
                  <a:pos x="565" y="1249"/>
                </a:cxn>
                <a:cxn ang="0">
                  <a:pos x="942" y="1232"/>
                </a:cxn>
                <a:cxn ang="0">
                  <a:pos x="967" y="1515"/>
                </a:cxn>
                <a:cxn ang="0">
                  <a:pos x="745" y="1643"/>
                </a:cxn>
                <a:cxn ang="0">
                  <a:pos x="942" y="1720"/>
                </a:cxn>
                <a:cxn ang="0">
                  <a:pos x="728" y="1934"/>
                </a:cxn>
                <a:cxn ang="0">
                  <a:pos x="1027" y="2148"/>
                </a:cxn>
                <a:cxn ang="0">
                  <a:pos x="1549" y="2140"/>
                </a:cxn>
                <a:cxn ang="0">
                  <a:pos x="1558" y="1977"/>
                </a:cxn>
                <a:cxn ang="0">
                  <a:pos x="1969" y="2080"/>
                </a:cxn>
                <a:cxn ang="0">
                  <a:pos x="2363" y="2071"/>
                </a:cxn>
              </a:cxnLst>
              <a:rect l="0" t="0" r="r" b="b"/>
              <a:pathLst>
                <a:path w="2363" h="2148">
                  <a:moveTo>
                    <a:pt x="2363" y="2071"/>
                  </a:moveTo>
                  <a:lnTo>
                    <a:pt x="2157" y="1763"/>
                  </a:lnTo>
                  <a:lnTo>
                    <a:pt x="2345" y="1412"/>
                  </a:lnTo>
                  <a:lnTo>
                    <a:pt x="2345" y="719"/>
                  </a:lnTo>
                  <a:lnTo>
                    <a:pt x="1806" y="248"/>
                  </a:lnTo>
                  <a:lnTo>
                    <a:pt x="1061" y="0"/>
                  </a:lnTo>
                  <a:lnTo>
                    <a:pt x="0" y="753"/>
                  </a:lnTo>
                  <a:lnTo>
                    <a:pt x="565" y="1249"/>
                  </a:lnTo>
                  <a:lnTo>
                    <a:pt x="942" y="1232"/>
                  </a:lnTo>
                  <a:lnTo>
                    <a:pt x="967" y="1515"/>
                  </a:lnTo>
                  <a:lnTo>
                    <a:pt x="745" y="1643"/>
                  </a:lnTo>
                  <a:lnTo>
                    <a:pt x="942" y="1720"/>
                  </a:lnTo>
                  <a:lnTo>
                    <a:pt x="728" y="1934"/>
                  </a:lnTo>
                  <a:lnTo>
                    <a:pt x="1027" y="2148"/>
                  </a:lnTo>
                  <a:lnTo>
                    <a:pt x="1549" y="2140"/>
                  </a:lnTo>
                  <a:lnTo>
                    <a:pt x="1558" y="1977"/>
                  </a:lnTo>
                  <a:lnTo>
                    <a:pt x="1969" y="2080"/>
                  </a:lnTo>
                  <a:lnTo>
                    <a:pt x="2363" y="2071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2D9316B-B6F0-4C18-A783-0A55316A8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75" y="1006177"/>
              <a:ext cx="636588" cy="815975"/>
            </a:xfrm>
            <a:custGeom>
              <a:avLst/>
              <a:gdLst/>
              <a:ahLst/>
              <a:cxnLst>
                <a:cxn ang="0">
                  <a:pos x="2853" y="3561"/>
                </a:cxn>
                <a:cxn ang="0">
                  <a:pos x="2414" y="2251"/>
                </a:cxn>
                <a:cxn ang="0">
                  <a:pos x="1524" y="1258"/>
                </a:cxn>
                <a:cxn ang="0">
                  <a:pos x="1515" y="317"/>
                </a:cxn>
                <a:cxn ang="0">
                  <a:pos x="1336" y="94"/>
                </a:cxn>
                <a:cxn ang="0">
                  <a:pos x="942" y="103"/>
                </a:cxn>
                <a:cxn ang="0">
                  <a:pos x="531" y="0"/>
                </a:cxn>
                <a:cxn ang="0">
                  <a:pos x="522" y="163"/>
                </a:cxn>
                <a:cxn ang="0">
                  <a:pos x="0" y="171"/>
                </a:cxn>
                <a:cxn ang="0">
                  <a:pos x="334" y="1079"/>
                </a:cxn>
                <a:cxn ang="0">
                  <a:pos x="17" y="1481"/>
                </a:cxn>
                <a:cxn ang="0">
                  <a:pos x="43" y="1866"/>
                </a:cxn>
                <a:cxn ang="0">
                  <a:pos x="445" y="1883"/>
                </a:cxn>
                <a:cxn ang="0">
                  <a:pos x="805" y="2234"/>
                </a:cxn>
                <a:cxn ang="0">
                  <a:pos x="368" y="3082"/>
                </a:cxn>
                <a:cxn ang="0">
                  <a:pos x="1036" y="3090"/>
                </a:cxn>
                <a:cxn ang="0">
                  <a:pos x="1695" y="3433"/>
                </a:cxn>
                <a:cxn ang="0">
                  <a:pos x="1716" y="3655"/>
                </a:cxn>
                <a:cxn ang="0">
                  <a:pos x="2401" y="3429"/>
                </a:cxn>
                <a:cxn ang="0">
                  <a:pos x="2853" y="3561"/>
                </a:cxn>
              </a:cxnLst>
              <a:rect l="0" t="0" r="r" b="b"/>
              <a:pathLst>
                <a:path w="2853" h="3655">
                  <a:moveTo>
                    <a:pt x="2853" y="3561"/>
                  </a:moveTo>
                  <a:lnTo>
                    <a:pt x="2414" y="2251"/>
                  </a:lnTo>
                  <a:lnTo>
                    <a:pt x="1524" y="1258"/>
                  </a:lnTo>
                  <a:lnTo>
                    <a:pt x="1515" y="317"/>
                  </a:lnTo>
                  <a:lnTo>
                    <a:pt x="1336" y="94"/>
                  </a:lnTo>
                  <a:lnTo>
                    <a:pt x="942" y="103"/>
                  </a:lnTo>
                  <a:lnTo>
                    <a:pt x="531" y="0"/>
                  </a:lnTo>
                  <a:lnTo>
                    <a:pt x="522" y="163"/>
                  </a:lnTo>
                  <a:lnTo>
                    <a:pt x="0" y="171"/>
                  </a:lnTo>
                  <a:lnTo>
                    <a:pt x="334" y="1079"/>
                  </a:lnTo>
                  <a:lnTo>
                    <a:pt x="17" y="1481"/>
                  </a:lnTo>
                  <a:lnTo>
                    <a:pt x="43" y="1866"/>
                  </a:lnTo>
                  <a:lnTo>
                    <a:pt x="445" y="1883"/>
                  </a:lnTo>
                  <a:lnTo>
                    <a:pt x="805" y="2234"/>
                  </a:lnTo>
                  <a:lnTo>
                    <a:pt x="368" y="3082"/>
                  </a:lnTo>
                  <a:lnTo>
                    <a:pt x="1036" y="3090"/>
                  </a:lnTo>
                  <a:lnTo>
                    <a:pt x="1695" y="3433"/>
                  </a:lnTo>
                  <a:lnTo>
                    <a:pt x="1716" y="3655"/>
                  </a:lnTo>
                  <a:lnTo>
                    <a:pt x="2401" y="3429"/>
                  </a:lnTo>
                  <a:lnTo>
                    <a:pt x="2853" y="3561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9F559A1-044D-4E8F-B8A0-EA1747687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250" y="2363490"/>
              <a:ext cx="866775" cy="1163638"/>
            </a:xfrm>
            <a:custGeom>
              <a:avLst/>
              <a:gdLst/>
              <a:ahLst/>
              <a:cxnLst>
                <a:cxn ang="0">
                  <a:pos x="2094" y="5212"/>
                </a:cxn>
                <a:cxn ang="0">
                  <a:pos x="3631" y="2050"/>
                </a:cxn>
                <a:cxn ang="0">
                  <a:pos x="3277" y="2120"/>
                </a:cxn>
                <a:cxn ang="0">
                  <a:pos x="3282" y="1775"/>
                </a:cxn>
                <a:cxn ang="0">
                  <a:pos x="3735" y="1720"/>
                </a:cxn>
                <a:cxn ang="0">
                  <a:pos x="3591" y="1414"/>
                </a:cxn>
                <a:cxn ang="0">
                  <a:pos x="3879" y="1414"/>
                </a:cxn>
                <a:cxn ang="0">
                  <a:pos x="3882" y="359"/>
                </a:cxn>
                <a:cxn ang="0">
                  <a:pos x="2759" y="589"/>
                </a:cxn>
                <a:cxn ang="0">
                  <a:pos x="2772" y="919"/>
                </a:cxn>
                <a:cxn ang="0">
                  <a:pos x="2470" y="939"/>
                </a:cxn>
                <a:cxn ang="0">
                  <a:pos x="2170" y="565"/>
                </a:cxn>
                <a:cxn ang="0">
                  <a:pos x="1765" y="535"/>
                </a:cxn>
                <a:cxn ang="0">
                  <a:pos x="1322" y="47"/>
                </a:cxn>
                <a:cxn ang="0">
                  <a:pos x="120" y="0"/>
                </a:cxn>
                <a:cxn ang="0">
                  <a:pos x="120" y="416"/>
                </a:cxn>
                <a:cxn ang="0">
                  <a:pos x="544" y="401"/>
                </a:cxn>
                <a:cxn ang="0">
                  <a:pos x="730" y="545"/>
                </a:cxn>
                <a:cxn ang="0">
                  <a:pos x="709" y="872"/>
                </a:cxn>
                <a:cxn ang="0">
                  <a:pos x="952" y="1135"/>
                </a:cxn>
                <a:cxn ang="0">
                  <a:pos x="945" y="2720"/>
                </a:cxn>
                <a:cxn ang="0">
                  <a:pos x="309" y="2709"/>
                </a:cxn>
                <a:cxn ang="0">
                  <a:pos x="13" y="3005"/>
                </a:cxn>
                <a:cxn ang="0">
                  <a:pos x="0" y="3403"/>
                </a:cxn>
                <a:cxn ang="0">
                  <a:pos x="379" y="3628"/>
                </a:cxn>
                <a:cxn ang="0">
                  <a:pos x="621" y="3492"/>
                </a:cxn>
                <a:cxn ang="0">
                  <a:pos x="1063" y="3581"/>
                </a:cxn>
                <a:cxn ang="0">
                  <a:pos x="995" y="3395"/>
                </a:cxn>
                <a:cxn ang="0">
                  <a:pos x="1170" y="3199"/>
                </a:cxn>
                <a:cxn ang="0">
                  <a:pos x="1510" y="3534"/>
                </a:cxn>
                <a:cxn ang="0">
                  <a:pos x="1515" y="3717"/>
                </a:cxn>
                <a:cxn ang="0">
                  <a:pos x="1877" y="3791"/>
                </a:cxn>
                <a:cxn ang="0">
                  <a:pos x="2005" y="3487"/>
                </a:cxn>
                <a:cxn ang="0">
                  <a:pos x="2288" y="3605"/>
                </a:cxn>
                <a:cxn ang="0">
                  <a:pos x="2288" y="3322"/>
                </a:cxn>
                <a:cxn ang="0">
                  <a:pos x="1792" y="2980"/>
                </a:cxn>
                <a:cxn ang="0">
                  <a:pos x="1966" y="2883"/>
                </a:cxn>
                <a:cxn ang="0">
                  <a:pos x="2450" y="3107"/>
                </a:cxn>
                <a:cxn ang="0">
                  <a:pos x="2523" y="3628"/>
                </a:cxn>
                <a:cxn ang="0">
                  <a:pos x="1832" y="5102"/>
                </a:cxn>
                <a:cxn ang="0">
                  <a:pos x="2094" y="5212"/>
                </a:cxn>
              </a:cxnLst>
              <a:rect l="0" t="0" r="r" b="b"/>
              <a:pathLst>
                <a:path w="3882" h="5212">
                  <a:moveTo>
                    <a:pt x="2094" y="5212"/>
                  </a:moveTo>
                  <a:lnTo>
                    <a:pt x="3631" y="2050"/>
                  </a:lnTo>
                  <a:lnTo>
                    <a:pt x="3277" y="2120"/>
                  </a:lnTo>
                  <a:lnTo>
                    <a:pt x="3282" y="1775"/>
                  </a:lnTo>
                  <a:lnTo>
                    <a:pt x="3735" y="1720"/>
                  </a:lnTo>
                  <a:lnTo>
                    <a:pt x="3591" y="1414"/>
                  </a:lnTo>
                  <a:lnTo>
                    <a:pt x="3879" y="1414"/>
                  </a:lnTo>
                  <a:lnTo>
                    <a:pt x="3882" y="359"/>
                  </a:lnTo>
                  <a:lnTo>
                    <a:pt x="2759" y="589"/>
                  </a:lnTo>
                  <a:lnTo>
                    <a:pt x="2772" y="919"/>
                  </a:lnTo>
                  <a:lnTo>
                    <a:pt x="2470" y="939"/>
                  </a:lnTo>
                  <a:lnTo>
                    <a:pt x="2170" y="565"/>
                  </a:lnTo>
                  <a:lnTo>
                    <a:pt x="1765" y="535"/>
                  </a:lnTo>
                  <a:lnTo>
                    <a:pt x="1322" y="47"/>
                  </a:lnTo>
                  <a:lnTo>
                    <a:pt x="120" y="0"/>
                  </a:lnTo>
                  <a:lnTo>
                    <a:pt x="120" y="416"/>
                  </a:lnTo>
                  <a:lnTo>
                    <a:pt x="544" y="401"/>
                  </a:lnTo>
                  <a:lnTo>
                    <a:pt x="730" y="545"/>
                  </a:lnTo>
                  <a:lnTo>
                    <a:pt x="709" y="872"/>
                  </a:lnTo>
                  <a:lnTo>
                    <a:pt x="952" y="1135"/>
                  </a:lnTo>
                  <a:lnTo>
                    <a:pt x="945" y="2720"/>
                  </a:lnTo>
                  <a:lnTo>
                    <a:pt x="309" y="2709"/>
                  </a:lnTo>
                  <a:lnTo>
                    <a:pt x="13" y="3005"/>
                  </a:lnTo>
                  <a:lnTo>
                    <a:pt x="0" y="3403"/>
                  </a:lnTo>
                  <a:lnTo>
                    <a:pt x="379" y="3628"/>
                  </a:lnTo>
                  <a:lnTo>
                    <a:pt x="621" y="3492"/>
                  </a:lnTo>
                  <a:lnTo>
                    <a:pt x="1063" y="3581"/>
                  </a:lnTo>
                  <a:lnTo>
                    <a:pt x="995" y="3395"/>
                  </a:lnTo>
                  <a:lnTo>
                    <a:pt x="1170" y="3199"/>
                  </a:lnTo>
                  <a:lnTo>
                    <a:pt x="1510" y="3534"/>
                  </a:lnTo>
                  <a:lnTo>
                    <a:pt x="1515" y="3717"/>
                  </a:lnTo>
                  <a:lnTo>
                    <a:pt x="1877" y="3791"/>
                  </a:lnTo>
                  <a:lnTo>
                    <a:pt x="2005" y="3487"/>
                  </a:lnTo>
                  <a:lnTo>
                    <a:pt x="2288" y="3605"/>
                  </a:lnTo>
                  <a:lnTo>
                    <a:pt x="2288" y="3322"/>
                  </a:lnTo>
                  <a:lnTo>
                    <a:pt x="1792" y="2980"/>
                  </a:lnTo>
                  <a:lnTo>
                    <a:pt x="1966" y="2883"/>
                  </a:lnTo>
                  <a:lnTo>
                    <a:pt x="2450" y="3107"/>
                  </a:lnTo>
                  <a:lnTo>
                    <a:pt x="2523" y="3628"/>
                  </a:lnTo>
                  <a:lnTo>
                    <a:pt x="1832" y="5102"/>
                  </a:lnTo>
                  <a:lnTo>
                    <a:pt x="2094" y="5212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621C550-731D-4F0B-8719-EC89D7C40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237" y="2149177"/>
              <a:ext cx="484188" cy="863600"/>
            </a:xfrm>
            <a:custGeom>
              <a:avLst/>
              <a:gdLst/>
              <a:ahLst/>
              <a:cxnLst>
                <a:cxn ang="0">
                  <a:pos x="2163" y="881"/>
                </a:cxn>
                <a:cxn ang="0">
                  <a:pos x="345" y="0"/>
                </a:cxn>
                <a:cxn ang="0">
                  <a:pos x="230" y="628"/>
                </a:cxn>
                <a:cxn ang="0">
                  <a:pos x="0" y="638"/>
                </a:cxn>
                <a:cxn ang="0">
                  <a:pos x="1" y="3797"/>
                </a:cxn>
                <a:cxn ang="0">
                  <a:pos x="837" y="3790"/>
                </a:cxn>
                <a:cxn ang="0">
                  <a:pos x="869" y="3727"/>
                </a:cxn>
                <a:cxn ang="0">
                  <a:pos x="1706" y="3735"/>
                </a:cxn>
                <a:cxn ang="0">
                  <a:pos x="1853" y="3863"/>
                </a:cxn>
                <a:cxn ang="0">
                  <a:pos x="2163" y="3871"/>
                </a:cxn>
                <a:cxn ang="0">
                  <a:pos x="2163" y="881"/>
                </a:cxn>
              </a:cxnLst>
              <a:rect l="0" t="0" r="r" b="b"/>
              <a:pathLst>
                <a:path w="2163" h="3871">
                  <a:moveTo>
                    <a:pt x="2163" y="881"/>
                  </a:moveTo>
                  <a:lnTo>
                    <a:pt x="345" y="0"/>
                  </a:lnTo>
                  <a:lnTo>
                    <a:pt x="230" y="628"/>
                  </a:lnTo>
                  <a:lnTo>
                    <a:pt x="0" y="638"/>
                  </a:lnTo>
                  <a:lnTo>
                    <a:pt x="1" y="3797"/>
                  </a:lnTo>
                  <a:lnTo>
                    <a:pt x="837" y="3790"/>
                  </a:lnTo>
                  <a:lnTo>
                    <a:pt x="869" y="3727"/>
                  </a:lnTo>
                  <a:lnTo>
                    <a:pt x="1706" y="3735"/>
                  </a:lnTo>
                  <a:lnTo>
                    <a:pt x="1853" y="3863"/>
                  </a:lnTo>
                  <a:lnTo>
                    <a:pt x="2163" y="3871"/>
                  </a:lnTo>
                  <a:lnTo>
                    <a:pt x="2163" y="881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745FBBE-656D-4125-893F-33A174851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425" y="2346027"/>
              <a:ext cx="355600" cy="695325"/>
            </a:xfrm>
            <a:custGeom>
              <a:avLst/>
              <a:gdLst/>
              <a:ahLst/>
              <a:cxnLst>
                <a:cxn ang="0">
                  <a:pos x="1594" y="97"/>
                </a:cxn>
                <a:cxn ang="0">
                  <a:pos x="0" y="0"/>
                </a:cxn>
                <a:cxn ang="0">
                  <a:pos x="0" y="2993"/>
                </a:cxn>
                <a:cxn ang="0">
                  <a:pos x="403" y="2988"/>
                </a:cxn>
                <a:cxn ang="0">
                  <a:pos x="520" y="3122"/>
                </a:cxn>
                <a:cxn ang="0">
                  <a:pos x="1142" y="3116"/>
                </a:cxn>
                <a:cxn ang="0">
                  <a:pos x="1143" y="3089"/>
                </a:cxn>
                <a:cxn ang="0">
                  <a:pos x="1439" y="2793"/>
                </a:cxn>
                <a:cxn ang="0">
                  <a:pos x="1436" y="2796"/>
                </a:cxn>
                <a:cxn ang="0">
                  <a:pos x="957" y="2790"/>
                </a:cxn>
                <a:cxn ang="0">
                  <a:pos x="967" y="1642"/>
                </a:cxn>
                <a:cxn ang="0">
                  <a:pos x="1250" y="500"/>
                </a:cxn>
                <a:cxn ang="0">
                  <a:pos x="1250" y="84"/>
                </a:cxn>
                <a:cxn ang="0">
                  <a:pos x="1594" y="97"/>
                </a:cxn>
              </a:cxnLst>
              <a:rect l="0" t="0" r="r" b="b"/>
              <a:pathLst>
                <a:path w="1594" h="3122">
                  <a:moveTo>
                    <a:pt x="1594" y="97"/>
                  </a:moveTo>
                  <a:lnTo>
                    <a:pt x="0" y="0"/>
                  </a:lnTo>
                  <a:lnTo>
                    <a:pt x="0" y="2993"/>
                  </a:lnTo>
                  <a:lnTo>
                    <a:pt x="403" y="2988"/>
                  </a:lnTo>
                  <a:lnTo>
                    <a:pt x="520" y="3122"/>
                  </a:lnTo>
                  <a:lnTo>
                    <a:pt x="1142" y="3116"/>
                  </a:lnTo>
                  <a:lnTo>
                    <a:pt x="1143" y="3089"/>
                  </a:lnTo>
                  <a:lnTo>
                    <a:pt x="1439" y="2793"/>
                  </a:lnTo>
                  <a:lnTo>
                    <a:pt x="1436" y="2796"/>
                  </a:lnTo>
                  <a:lnTo>
                    <a:pt x="957" y="2790"/>
                  </a:lnTo>
                  <a:lnTo>
                    <a:pt x="967" y="1642"/>
                  </a:lnTo>
                  <a:lnTo>
                    <a:pt x="1250" y="500"/>
                  </a:lnTo>
                  <a:lnTo>
                    <a:pt x="1250" y="84"/>
                  </a:lnTo>
                  <a:lnTo>
                    <a:pt x="1594" y="97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AAA39A78-74C3-4809-9BC1-37F40D660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50" y="2453977"/>
              <a:ext cx="250825" cy="517525"/>
            </a:xfrm>
            <a:custGeom>
              <a:avLst/>
              <a:gdLst/>
              <a:ahLst/>
              <a:cxnLst>
                <a:cxn ang="0">
                  <a:pos x="479" y="2311"/>
                </a:cxn>
                <a:cxn ang="0">
                  <a:pos x="0" y="2305"/>
                </a:cxn>
                <a:cxn ang="0">
                  <a:pos x="10" y="1157"/>
                </a:cxn>
                <a:cxn ang="0">
                  <a:pos x="293" y="15"/>
                </a:cxn>
                <a:cxn ang="0">
                  <a:pos x="717" y="0"/>
                </a:cxn>
                <a:cxn ang="0">
                  <a:pos x="903" y="144"/>
                </a:cxn>
                <a:cxn ang="0">
                  <a:pos x="882" y="471"/>
                </a:cxn>
                <a:cxn ang="0">
                  <a:pos x="1125" y="734"/>
                </a:cxn>
                <a:cxn ang="0">
                  <a:pos x="1118" y="2319"/>
                </a:cxn>
                <a:cxn ang="0">
                  <a:pos x="482" y="2308"/>
                </a:cxn>
                <a:cxn ang="0">
                  <a:pos x="479" y="2311"/>
                </a:cxn>
              </a:cxnLst>
              <a:rect l="0" t="0" r="r" b="b"/>
              <a:pathLst>
                <a:path w="1125" h="2319">
                  <a:moveTo>
                    <a:pt x="479" y="2311"/>
                  </a:moveTo>
                  <a:lnTo>
                    <a:pt x="0" y="2305"/>
                  </a:lnTo>
                  <a:lnTo>
                    <a:pt x="10" y="1157"/>
                  </a:lnTo>
                  <a:lnTo>
                    <a:pt x="293" y="15"/>
                  </a:lnTo>
                  <a:lnTo>
                    <a:pt x="717" y="0"/>
                  </a:lnTo>
                  <a:lnTo>
                    <a:pt x="903" y="144"/>
                  </a:lnTo>
                  <a:lnTo>
                    <a:pt x="882" y="471"/>
                  </a:lnTo>
                  <a:lnTo>
                    <a:pt x="1125" y="734"/>
                  </a:lnTo>
                  <a:lnTo>
                    <a:pt x="1118" y="2319"/>
                  </a:lnTo>
                  <a:lnTo>
                    <a:pt x="482" y="2308"/>
                  </a:lnTo>
                  <a:lnTo>
                    <a:pt x="479" y="2311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C4FF715-CD0E-4E75-AEA2-13A9EAA4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012" y="2981027"/>
              <a:ext cx="925513" cy="623888"/>
            </a:xfrm>
            <a:custGeom>
              <a:avLst/>
              <a:gdLst/>
              <a:ahLst/>
              <a:cxnLst>
                <a:cxn ang="0">
                  <a:pos x="1765" y="2798"/>
                </a:cxn>
                <a:cxn ang="0">
                  <a:pos x="1241" y="2757"/>
                </a:cxn>
                <a:cxn ang="0">
                  <a:pos x="1233" y="2209"/>
                </a:cxn>
                <a:cxn ang="0">
                  <a:pos x="445" y="2055"/>
                </a:cxn>
                <a:cxn ang="0">
                  <a:pos x="0" y="1610"/>
                </a:cxn>
                <a:cxn ang="0">
                  <a:pos x="2075" y="63"/>
                </a:cxn>
                <a:cxn ang="0">
                  <a:pos x="2107" y="0"/>
                </a:cxn>
                <a:cxn ang="0">
                  <a:pos x="2944" y="8"/>
                </a:cxn>
                <a:cxn ang="0">
                  <a:pos x="3091" y="136"/>
                </a:cxn>
                <a:cxn ang="0">
                  <a:pos x="3401" y="144"/>
                </a:cxn>
                <a:cxn ang="0">
                  <a:pos x="3401" y="147"/>
                </a:cxn>
                <a:cxn ang="0">
                  <a:pos x="3804" y="142"/>
                </a:cxn>
                <a:cxn ang="0">
                  <a:pos x="3921" y="276"/>
                </a:cxn>
                <a:cxn ang="0">
                  <a:pos x="4147" y="274"/>
                </a:cxn>
                <a:cxn ang="0">
                  <a:pos x="3921" y="276"/>
                </a:cxn>
                <a:cxn ang="0">
                  <a:pos x="3921" y="454"/>
                </a:cxn>
                <a:cxn ang="0">
                  <a:pos x="3662" y="478"/>
                </a:cxn>
                <a:cxn ang="0">
                  <a:pos x="3662" y="1078"/>
                </a:cxn>
                <a:cxn ang="0">
                  <a:pos x="2472" y="1420"/>
                </a:cxn>
                <a:cxn ang="0">
                  <a:pos x="1765" y="2798"/>
                </a:cxn>
              </a:cxnLst>
              <a:rect l="0" t="0" r="r" b="b"/>
              <a:pathLst>
                <a:path w="4147" h="2798">
                  <a:moveTo>
                    <a:pt x="1765" y="2798"/>
                  </a:moveTo>
                  <a:lnTo>
                    <a:pt x="1241" y="2757"/>
                  </a:lnTo>
                  <a:lnTo>
                    <a:pt x="1233" y="2209"/>
                  </a:lnTo>
                  <a:lnTo>
                    <a:pt x="445" y="2055"/>
                  </a:lnTo>
                  <a:lnTo>
                    <a:pt x="0" y="1610"/>
                  </a:lnTo>
                  <a:lnTo>
                    <a:pt x="2075" y="63"/>
                  </a:lnTo>
                  <a:lnTo>
                    <a:pt x="2107" y="0"/>
                  </a:lnTo>
                  <a:lnTo>
                    <a:pt x="2944" y="8"/>
                  </a:lnTo>
                  <a:lnTo>
                    <a:pt x="3091" y="136"/>
                  </a:lnTo>
                  <a:lnTo>
                    <a:pt x="3401" y="144"/>
                  </a:lnTo>
                  <a:lnTo>
                    <a:pt x="3401" y="147"/>
                  </a:lnTo>
                  <a:lnTo>
                    <a:pt x="3804" y="142"/>
                  </a:lnTo>
                  <a:lnTo>
                    <a:pt x="3921" y="276"/>
                  </a:lnTo>
                  <a:lnTo>
                    <a:pt x="4147" y="274"/>
                  </a:lnTo>
                  <a:lnTo>
                    <a:pt x="3921" y="276"/>
                  </a:lnTo>
                  <a:lnTo>
                    <a:pt x="3921" y="454"/>
                  </a:lnTo>
                  <a:lnTo>
                    <a:pt x="3662" y="478"/>
                  </a:lnTo>
                  <a:lnTo>
                    <a:pt x="3662" y="1078"/>
                  </a:lnTo>
                  <a:lnTo>
                    <a:pt x="2472" y="1420"/>
                  </a:lnTo>
                  <a:lnTo>
                    <a:pt x="1765" y="2798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1E83861-8C1C-4AC1-A8A0-948B292BE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87" y="3668415"/>
              <a:ext cx="673100" cy="498475"/>
            </a:xfrm>
            <a:custGeom>
              <a:avLst/>
              <a:gdLst/>
              <a:ahLst/>
              <a:cxnLst>
                <a:cxn ang="0">
                  <a:pos x="0" y="701"/>
                </a:cxn>
                <a:cxn ang="0">
                  <a:pos x="322" y="2017"/>
                </a:cxn>
                <a:cxn ang="0">
                  <a:pos x="1963" y="2237"/>
                </a:cxn>
                <a:cxn ang="0">
                  <a:pos x="2568" y="1920"/>
                </a:cxn>
                <a:cxn ang="0">
                  <a:pos x="3016" y="1920"/>
                </a:cxn>
                <a:cxn ang="0">
                  <a:pos x="2391" y="1154"/>
                </a:cxn>
                <a:cxn ang="0">
                  <a:pos x="2262" y="1307"/>
                </a:cxn>
                <a:cxn ang="0">
                  <a:pos x="2038" y="1307"/>
                </a:cxn>
                <a:cxn ang="0">
                  <a:pos x="1873" y="542"/>
                </a:cxn>
                <a:cxn ang="0">
                  <a:pos x="1555" y="0"/>
                </a:cxn>
                <a:cxn ang="0">
                  <a:pos x="1166" y="0"/>
                </a:cxn>
                <a:cxn ang="0">
                  <a:pos x="0" y="701"/>
                </a:cxn>
              </a:cxnLst>
              <a:rect l="0" t="0" r="r" b="b"/>
              <a:pathLst>
                <a:path w="3016" h="2237">
                  <a:moveTo>
                    <a:pt x="0" y="701"/>
                  </a:moveTo>
                  <a:lnTo>
                    <a:pt x="322" y="2017"/>
                  </a:lnTo>
                  <a:lnTo>
                    <a:pt x="1963" y="2237"/>
                  </a:lnTo>
                  <a:lnTo>
                    <a:pt x="2568" y="1920"/>
                  </a:lnTo>
                  <a:lnTo>
                    <a:pt x="3016" y="1920"/>
                  </a:lnTo>
                  <a:lnTo>
                    <a:pt x="2391" y="1154"/>
                  </a:lnTo>
                  <a:lnTo>
                    <a:pt x="2262" y="1307"/>
                  </a:lnTo>
                  <a:lnTo>
                    <a:pt x="2038" y="1307"/>
                  </a:lnTo>
                  <a:lnTo>
                    <a:pt x="1873" y="542"/>
                  </a:lnTo>
                  <a:lnTo>
                    <a:pt x="1555" y="0"/>
                  </a:lnTo>
                  <a:lnTo>
                    <a:pt x="1166" y="0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D1C789AB-BD37-4835-9813-8765A9AE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62" y="3339802"/>
              <a:ext cx="815975" cy="484188"/>
            </a:xfrm>
            <a:custGeom>
              <a:avLst/>
              <a:gdLst/>
              <a:ahLst/>
              <a:cxnLst>
                <a:cxn ang="0">
                  <a:pos x="1794" y="0"/>
                </a:cxn>
                <a:cxn ang="0">
                  <a:pos x="1018" y="411"/>
                </a:cxn>
                <a:cxn ang="0">
                  <a:pos x="726" y="100"/>
                </a:cxn>
                <a:cxn ang="0">
                  <a:pos x="396" y="467"/>
                </a:cxn>
                <a:cxn ang="0">
                  <a:pos x="104" y="477"/>
                </a:cxn>
                <a:cxn ang="0">
                  <a:pos x="38" y="807"/>
                </a:cxn>
                <a:cxn ang="0">
                  <a:pos x="208" y="1165"/>
                </a:cxn>
                <a:cxn ang="0">
                  <a:pos x="0" y="1541"/>
                </a:cxn>
                <a:cxn ang="0">
                  <a:pos x="1037" y="1617"/>
                </a:cxn>
                <a:cxn ang="0">
                  <a:pos x="1470" y="2031"/>
                </a:cxn>
                <a:cxn ang="0">
                  <a:pos x="2487" y="2172"/>
                </a:cxn>
                <a:cxn ang="0">
                  <a:pos x="3653" y="1471"/>
                </a:cxn>
                <a:cxn ang="0">
                  <a:pos x="3559" y="1188"/>
                </a:cxn>
                <a:cxn ang="0">
                  <a:pos x="3035" y="1147"/>
                </a:cxn>
                <a:cxn ang="0">
                  <a:pos x="3027" y="599"/>
                </a:cxn>
                <a:cxn ang="0">
                  <a:pos x="2239" y="445"/>
                </a:cxn>
                <a:cxn ang="0">
                  <a:pos x="1794" y="0"/>
                </a:cxn>
              </a:cxnLst>
              <a:rect l="0" t="0" r="r" b="b"/>
              <a:pathLst>
                <a:path w="3653" h="2172">
                  <a:moveTo>
                    <a:pt x="1794" y="0"/>
                  </a:moveTo>
                  <a:lnTo>
                    <a:pt x="1018" y="411"/>
                  </a:lnTo>
                  <a:lnTo>
                    <a:pt x="726" y="100"/>
                  </a:lnTo>
                  <a:lnTo>
                    <a:pt x="396" y="467"/>
                  </a:lnTo>
                  <a:lnTo>
                    <a:pt x="104" y="477"/>
                  </a:lnTo>
                  <a:lnTo>
                    <a:pt x="38" y="807"/>
                  </a:lnTo>
                  <a:lnTo>
                    <a:pt x="208" y="1165"/>
                  </a:lnTo>
                  <a:lnTo>
                    <a:pt x="0" y="1541"/>
                  </a:lnTo>
                  <a:lnTo>
                    <a:pt x="1037" y="1617"/>
                  </a:lnTo>
                  <a:lnTo>
                    <a:pt x="1470" y="2031"/>
                  </a:lnTo>
                  <a:lnTo>
                    <a:pt x="2487" y="2172"/>
                  </a:lnTo>
                  <a:lnTo>
                    <a:pt x="3653" y="1471"/>
                  </a:lnTo>
                  <a:lnTo>
                    <a:pt x="3559" y="1188"/>
                  </a:lnTo>
                  <a:lnTo>
                    <a:pt x="3035" y="1147"/>
                  </a:lnTo>
                  <a:lnTo>
                    <a:pt x="3027" y="599"/>
                  </a:lnTo>
                  <a:lnTo>
                    <a:pt x="2239" y="445"/>
                  </a:lnTo>
                  <a:lnTo>
                    <a:pt x="1794" y="0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00D59C7-CCB0-4C44-9F46-CA7DE7DE2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400" y="3792240"/>
              <a:ext cx="301625" cy="3397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6"/>
                </a:cxn>
                <a:cxn ang="0">
                  <a:pos x="471" y="995"/>
                </a:cxn>
                <a:cxn ang="0">
                  <a:pos x="775" y="1000"/>
                </a:cxn>
                <a:cxn ang="0">
                  <a:pos x="1092" y="1522"/>
                </a:cxn>
                <a:cxn ang="0">
                  <a:pos x="1349" y="1457"/>
                </a:cxn>
                <a:cxn ang="0">
                  <a:pos x="1027" y="141"/>
                </a:cxn>
                <a:cxn ang="0">
                  <a:pos x="10" y="0"/>
                </a:cxn>
              </a:cxnLst>
              <a:rect l="0" t="0" r="r" b="b"/>
              <a:pathLst>
                <a:path w="1349" h="1522">
                  <a:moveTo>
                    <a:pt x="10" y="0"/>
                  </a:moveTo>
                  <a:lnTo>
                    <a:pt x="0" y="246"/>
                  </a:lnTo>
                  <a:lnTo>
                    <a:pt x="471" y="995"/>
                  </a:lnTo>
                  <a:lnTo>
                    <a:pt x="775" y="1000"/>
                  </a:lnTo>
                  <a:lnTo>
                    <a:pt x="1092" y="1522"/>
                  </a:lnTo>
                  <a:lnTo>
                    <a:pt x="1349" y="1457"/>
                  </a:lnTo>
                  <a:lnTo>
                    <a:pt x="1027" y="141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72344563-AC5C-4963-87A5-F572098BA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412" y="3798590"/>
              <a:ext cx="363538" cy="320675"/>
            </a:xfrm>
            <a:custGeom>
              <a:avLst/>
              <a:gdLst/>
              <a:ahLst/>
              <a:cxnLst>
                <a:cxn ang="0">
                  <a:pos x="1631" y="0"/>
                </a:cxn>
                <a:cxn ang="0">
                  <a:pos x="1249" y="146"/>
                </a:cxn>
                <a:cxn ang="0">
                  <a:pos x="871" y="500"/>
                </a:cxn>
                <a:cxn ang="0">
                  <a:pos x="604" y="338"/>
                </a:cxn>
                <a:cxn ang="0">
                  <a:pos x="0" y="1122"/>
                </a:cxn>
                <a:cxn ang="0">
                  <a:pos x="151" y="1325"/>
                </a:cxn>
                <a:cxn ang="0">
                  <a:pos x="551" y="1436"/>
                </a:cxn>
                <a:cxn ang="0">
                  <a:pos x="872" y="1011"/>
                </a:cxn>
                <a:cxn ang="0">
                  <a:pos x="1470" y="1034"/>
                </a:cxn>
                <a:cxn ang="0">
                  <a:pos x="1343" y="782"/>
                </a:cxn>
                <a:cxn ang="0">
                  <a:pos x="1573" y="632"/>
                </a:cxn>
                <a:cxn ang="0">
                  <a:pos x="1631" y="0"/>
                </a:cxn>
              </a:cxnLst>
              <a:rect l="0" t="0" r="r" b="b"/>
              <a:pathLst>
                <a:path w="1631" h="1436">
                  <a:moveTo>
                    <a:pt x="1631" y="0"/>
                  </a:moveTo>
                  <a:lnTo>
                    <a:pt x="1249" y="146"/>
                  </a:lnTo>
                  <a:lnTo>
                    <a:pt x="871" y="500"/>
                  </a:lnTo>
                  <a:lnTo>
                    <a:pt x="604" y="338"/>
                  </a:lnTo>
                  <a:lnTo>
                    <a:pt x="0" y="1122"/>
                  </a:lnTo>
                  <a:lnTo>
                    <a:pt x="151" y="1325"/>
                  </a:lnTo>
                  <a:lnTo>
                    <a:pt x="551" y="1436"/>
                  </a:lnTo>
                  <a:lnTo>
                    <a:pt x="872" y="1011"/>
                  </a:lnTo>
                  <a:lnTo>
                    <a:pt x="1470" y="1034"/>
                  </a:lnTo>
                  <a:lnTo>
                    <a:pt x="1343" y="782"/>
                  </a:lnTo>
                  <a:lnTo>
                    <a:pt x="1573" y="632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562D4503-10AB-45EE-BCFE-037ACF007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50" y="3716040"/>
              <a:ext cx="498475" cy="474663"/>
            </a:xfrm>
            <a:custGeom>
              <a:avLst/>
              <a:gdLst/>
              <a:ahLst/>
              <a:cxnLst>
                <a:cxn ang="0">
                  <a:pos x="2033" y="0"/>
                </a:cxn>
                <a:cxn ang="0">
                  <a:pos x="1941" y="172"/>
                </a:cxn>
                <a:cxn ang="0">
                  <a:pos x="1643" y="45"/>
                </a:cxn>
                <a:cxn ang="0">
                  <a:pos x="1080" y="367"/>
                </a:cxn>
                <a:cxn ang="0">
                  <a:pos x="1022" y="999"/>
                </a:cxn>
                <a:cxn ang="0">
                  <a:pos x="792" y="1149"/>
                </a:cxn>
                <a:cxn ang="0">
                  <a:pos x="919" y="1401"/>
                </a:cxn>
                <a:cxn ang="0">
                  <a:pos x="321" y="1378"/>
                </a:cxn>
                <a:cxn ang="0">
                  <a:pos x="0" y="1803"/>
                </a:cxn>
                <a:cxn ang="0">
                  <a:pos x="206" y="2125"/>
                </a:cxn>
                <a:cxn ang="0">
                  <a:pos x="1850" y="2010"/>
                </a:cxn>
                <a:cxn ang="0">
                  <a:pos x="2229" y="448"/>
                </a:cxn>
                <a:cxn ang="0">
                  <a:pos x="2033" y="0"/>
                </a:cxn>
              </a:cxnLst>
              <a:rect l="0" t="0" r="r" b="b"/>
              <a:pathLst>
                <a:path w="2229" h="2125">
                  <a:moveTo>
                    <a:pt x="2033" y="0"/>
                  </a:moveTo>
                  <a:lnTo>
                    <a:pt x="1941" y="172"/>
                  </a:lnTo>
                  <a:lnTo>
                    <a:pt x="1643" y="45"/>
                  </a:lnTo>
                  <a:lnTo>
                    <a:pt x="1080" y="367"/>
                  </a:lnTo>
                  <a:lnTo>
                    <a:pt x="1022" y="999"/>
                  </a:lnTo>
                  <a:lnTo>
                    <a:pt x="792" y="1149"/>
                  </a:lnTo>
                  <a:lnTo>
                    <a:pt x="919" y="1401"/>
                  </a:lnTo>
                  <a:lnTo>
                    <a:pt x="321" y="1378"/>
                  </a:lnTo>
                  <a:lnTo>
                    <a:pt x="0" y="1803"/>
                  </a:lnTo>
                  <a:lnTo>
                    <a:pt x="206" y="2125"/>
                  </a:lnTo>
                  <a:lnTo>
                    <a:pt x="1850" y="2010"/>
                  </a:lnTo>
                  <a:lnTo>
                    <a:pt x="2229" y="448"/>
                  </a:lnTo>
                  <a:lnTo>
                    <a:pt x="2033" y="0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A675F3A-3985-496A-9B0B-E4AC82CF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712" y="3051322"/>
              <a:ext cx="927100" cy="1231900"/>
            </a:xfrm>
            <a:custGeom>
              <a:avLst/>
              <a:gdLst/>
              <a:ahLst/>
              <a:cxnLst>
                <a:cxn ang="0">
                  <a:pos x="3829" y="576"/>
                </a:cxn>
                <a:cxn ang="0">
                  <a:pos x="3946" y="800"/>
                </a:cxn>
                <a:cxn ang="0">
                  <a:pos x="3734" y="1000"/>
                </a:cxn>
                <a:cxn ang="0">
                  <a:pos x="4029" y="1200"/>
                </a:cxn>
                <a:cxn ang="0">
                  <a:pos x="3876" y="1589"/>
                </a:cxn>
                <a:cxn ang="0">
                  <a:pos x="3817" y="2084"/>
                </a:cxn>
                <a:cxn ang="0">
                  <a:pos x="3404" y="2296"/>
                </a:cxn>
                <a:cxn ang="0">
                  <a:pos x="2827" y="2155"/>
                </a:cxn>
                <a:cxn ang="0">
                  <a:pos x="2863" y="2308"/>
                </a:cxn>
                <a:cxn ang="0">
                  <a:pos x="3369" y="2437"/>
                </a:cxn>
                <a:cxn ang="0">
                  <a:pos x="3911" y="2343"/>
                </a:cxn>
                <a:cxn ang="0">
                  <a:pos x="4147" y="2567"/>
                </a:cxn>
                <a:cxn ang="0">
                  <a:pos x="4041" y="2826"/>
                </a:cxn>
                <a:cxn ang="0">
                  <a:pos x="3793" y="2850"/>
                </a:cxn>
                <a:cxn ang="0">
                  <a:pos x="3982" y="3851"/>
                </a:cxn>
                <a:cxn ang="0">
                  <a:pos x="3664" y="4734"/>
                </a:cxn>
                <a:cxn ang="0">
                  <a:pos x="3251" y="4228"/>
                </a:cxn>
                <a:cxn ang="0">
                  <a:pos x="3122" y="4358"/>
                </a:cxn>
                <a:cxn ang="0">
                  <a:pos x="3228" y="5111"/>
                </a:cxn>
                <a:cxn ang="0">
                  <a:pos x="2380" y="5524"/>
                </a:cxn>
                <a:cxn ang="0">
                  <a:pos x="1508" y="5005"/>
                </a:cxn>
                <a:cxn ang="0">
                  <a:pos x="1496" y="4758"/>
                </a:cxn>
                <a:cxn ang="0">
                  <a:pos x="1944" y="4758"/>
                </a:cxn>
                <a:cxn ang="0">
                  <a:pos x="1319" y="3992"/>
                </a:cxn>
                <a:cxn ang="0">
                  <a:pos x="1190" y="4145"/>
                </a:cxn>
                <a:cxn ang="0">
                  <a:pos x="966" y="4145"/>
                </a:cxn>
                <a:cxn ang="0">
                  <a:pos x="801" y="3380"/>
                </a:cxn>
                <a:cxn ang="0">
                  <a:pos x="483" y="2838"/>
                </a:cxn>
                <a:cxn ang="0">
                  <a:pos x="94" y="2838"/>
                </a:cxn>
                <a:cxn ang="0">
                  <a:pos x="0" y="2555"/>
                </a:cxn>
                <a:cxn ang="0">
                  <a:pos x="707" y="1177"/>
                </a:cxn>
                <a:cxn ang="0">
                  <a:pos x="1897" y="835"/>
                </a:cxn>
                <a:cxn ang="0">
                  <a:pos x="1897" y="235"/>
                </a:cxn>
                <a:cxn ang="0">
                  <a:pos x="2156" y="211"/>
                </a:cxn>
                <a:cxn ang="0">
                  <a:pos x="2156" y="33"/>
                </a:cxn>
                <a:cxn ang="0">
                  <a:pos x="2778" y="27"/>
                </a:cxn>
                <a:cxn ang="0">
                  <a:pos x="2779" y="0"/>
                </a:cxn>
                <a:cxn ang="0">
                  <a:pos x="2766" y="398"/>
                </a:cxn>
                <a:cxn ang="0">
                  <a:pos x="3145" y="623"/>
                </a:cxn>
                <a:cxn ang="0">
                  <a:pos x="3387" y="487"/>
                </a:cxn>
                <a:cxn ang="0">
                  <a:pos x="3829" y="576"/>
                </a:cxn>
              </a:cxnLst>
              <a:rect l="0" t="0" r="r" b="b"/>
              <a:pathLst>
                <a:path w="4147" h="5524">
                  <a:moveTo>
                    <a:pt x="3829" y="576"/>
                  </a:moveTo>
                  <a:lnTo>
                    <a:pt x="3946" y="800"/>
                  </a:lnTo>
                  <a:lnTo>
                    <a:pt x="3734" y="1000"/>
                  </a:lnTo>
                  <a:lnTo>
                    <a:pt x="4029" y="1200"/>
                  </a:lnTo>
                  <a:lnTo>
                    <a:pt x="3876" y="1589"/>
                  </a:lnTo>
                  <a:lnTo>
                    <a:pt x="3817" y="2084"/>
                  </a:lnTo>
                  <a:lnTo>
                    <a:pt x="3404" y="2296"/>
                  </a:lnTo>
                  <a:lnTo>
                    <a:pt x="2827" y="2155"/>
                  </a:lnTo>
                  <a:lnTo>
                    <a:pt x="2863" y="2308"/>
                  </a:lnTo>
                  <a:lnTo>
                    <a:pt x="3369" y="2437"/>
                  </a:lnTo>
                  <a:lnTo>
                    <a:pt x="3911" y="2343"/>
                  </a:lnTo>
                  <a:lnTo>
                    <a:pt x="4147" y="2567"/>
                  </a:lnTo>
                  <a:lnTo>
                    <a:pt x="4041" y="2826"/>
                  </a:lnTo>
                  <a:lnTo>
                    <a:pt x="3793" y="2850"/>
                  </a:lnTo>
                  <a:lnTo>
                    <a:pt x="3982" y="3851"/>
                  </a:lnTo>
                  <a:lnTo>
                    <a:pt x="3664" y="4734"/>
                  </a:lnTo>
                  <a:lnTo>
                    <a:pt x="3251" y="4228"/>
                  </a:lnTo>
                  <a:lnTo>
                    <a:pt x="3122" y="4358"/>
                  </a:lnTo>
                  <a:lnTo>
                    <a:pt x="3228" y="5111"/>
                  </a:lnTo>
                  <a:lnTo>
                    <a:pt x="2380" y="5524"/>
                  </a:lnTo>
                  <a:lnTo>
                    <a:pt x="1508" y="5005"/>
                  </a:lnTo>
                  <a:lnTo>
                    <a:pt x="1496" y="4758"/>
                  </a:lnTo>
                  <a:lnTo>
                    <a:pt x="1944" y="4758"/>
                  </a:lnTo>
                  <a:lnTo>
                    <a:pt x="1319" y="3992"/>
                  </a:lnTo>
                  <a:lnTo>
                    <a:pt x="1190" y="4145"/>
                  </a:lnTo>
                  <a:lnTo>
                    <a:pt x="966" y="4145"/>
                  </a:lnTo>
                  <a:lnTo>
                    <a:pt x="801" y="3380"/>
                  </a:lnTo>
                  <a:lnTo>
                    <a:pt x="483" y="2838"/>
                  </a:lnTo>
                  <a:lnTo>
                    <a:pt x="94" y="2838"/>
                  </a:lnTo>
                  <a:lnTo>
                    <a:pt x="0" y="2555"/>
                  </a:lnTo>
                  <a:lnTo>
                    <a:pt x="707" y="1177"/>
                  </a:lnTo>
                  <a:lnTo>
                    <a:pt x="1897" y="835"/>
                  </a:lnTo>
                  <a:lnTo>
                    <a:pt x="1897" y="235"/>
                  </a:lnTo>
                  <a:lnTo>
                    <a:pt x="2156" y="211"/>
                  </a:lnTo>
                  <a:lnTo>
                    <a:pt x="2156" y="33"/>
                  </a:lnTo>
                  <a:lnTo>
                    <a:pt x="2778" y="27"/>
                  </a:lnTo>
                  <a:lnTo>
                    <a:pt x="2779" y="0"/>
                  </a:lnTo>
                  <a:lnTo>
                    <a:pt x="2766" y="398"/>
                  </a:lnTo>
                  <a:lnTo>
                    <a:pt x="3145" y="623"/>
                  </a:lnTo>
                  <a:lnTo>
                    <a:pt x="3387" y="487"/>
                  </a:lnTo>
                  <a:lnTo>
                    <a:pt x="3829" y="576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ED537561-E4CD-44A2-8098-EEFB09A4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400" y="3684290"/>
              <a:ext cx="628650" cy="811213"/>
            </a:xfrm>
            <a:custGeom>
              <a:avLst/>
              <a:gdLst/>
              <a:ahLst/>
              <a:cxnLst>
                <a:cxn ang="0">
                  <a:pos x="247" y="0"/>
                </a:cxn>
                <a:cxn ang="0">
                  <a:pos x="183" y="148"/>
                </a:cxn>
                <a:cxn ang="0">
                  <a:pos x="379" y="596"/>
                </a:cxn>
                <a:cxn ang="0">
                  <a:pos x="0" y="2158"/>
                </a:cxn>
                <a:cxn ang="0">
                  <a:pos x="873" y="3112"/>
                </a:cxn>
                <a:cxn ang="0">
                  <a:pos x="603" y="3087"/>
                </a:cxn>
                <a:cxn ang="0">
                  <a:pos x="643" y="3388"/>
                </a:cxn>
                <a:cxn ang="0">
                  <a:pos x="1436" y="3640"/>
                </a:cxn>
                <a:cxn ang="0">
                  <a:pos x="1551" y="3169"/>
                </a:cxn>
                <a:cxn ang="0">
                  <a:pos x="2726" y="3423"/>
                </a:cxn>
                <a:cxn ang="0">
                  <a:pos x="2405" y="2136"/>
                </a:cxn>
                <a:cxn ang="0">
                  <a:pos x="2813" y="2206"/>
                </a:cxn>
                <a:cxn ang="0">
                  <a:pos x="2799" y="2012"/>
                </a:cxn>
                <a:cxn ang="0">
                  <a:pos x="2482" y="1490"/>
                </a:cxn>
                <a:cxn ang="0">
                  <a:pos x="2178" y="1485"/>
                </a:cxn>
                <a:cxn ang="0">
                  <a:pos x="1707" y="736"/>
                </a:cxn>
                <a:cxn ang="0">
                  <a:pos x="1717" y="490"/>
                </a:cxn>
                <a:cxn ang="0">
                  <a:pos x="1294" y="86"/>
                </a:cxn>
                <a:cxn ang="0">
                  <a:pos x="247" y="0"/>
                </a:cxn>
              </a:cxnLst>
              <a:rect l="0" t="0" r="r" b="b"/>
              <a:pathLst>
                <a:path w="2813" h="3640">
                  <a:moveTo>
                    <a:pt x="247" y="0"/>
                  </a:moveTo>
                  <a:lnTo>
                    <a:pt x="183" y="148"/>
                  </a:lnTo>
                  <a:lnTo>
                    <a:pt x="379" y="596"/>
                  </a:lnTo>
                  <a:lnTo>
                    <a:pt x="0" y="2158"/>
                  </a:lnTo>
                  <a:lnTo>
                    <a:pt x="873" y="3112"/>
                  </a:lnTo>
                  <a:lnTo>
                    <a:pt x="603" y="3087"/>
                  </a:lnTo>
                  <a:lnTo>
                    <a:pt x="643" y="3388"/>
                  </a:lnTo>
                  <a:lnTo>
                    <a:pt x="1436" y="3640"/>
                  </a:lnTo>
                  <a:lnTo>
                    <a:pt x="1551" y="3169"/>
                  </a:lnTo>
                  <a:lnTo>
                    <a:pt x="2726" y="3423"/>
                  </a:lnTo>
                  <a:lnTo>
                    <a:pt x="2405" y="2136"/>
                  </a:lnTo>
                  <a:lnTo>
                    <a:pt x="2813" y="2206"/>
                  </a:lnTo>
                  <a:lnTo>
                    <a:pt x="2799" y="2012"/>
                  </a:lnTo>
                  <a:lnTo>
                    <a:pt x="2482" y="1490"/>
                  </a:lnTo>
                  <a:lnTo>
                    <a:pt x="2178" y="1485"/>
                  </a:lnTo>
                  <a:lnTo>
                    <a:pt x="1707" y="736"/>
                  </a:lnTo>
                  <a:lnTo>
                    <a:pt x="1717" y="490"/>
                  </a:lnTo>
                  <a:lnTo>
                    <a:pt x="1294" y="8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A110CBAB-BB46-423B-A56C-552C34B8E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562" y="4097040"/>
              <a:ext cx="588963" cy="766763"/>
            </a:xfrm>
            <a:custGeom>
              <a:avLst/>
              <a:gdLst/>
              <a:ahLst/>
              <a:cxnLst>
                <a:cxn ang="0">
                  <a:pos x="2638" y="766"/>
                </a:cxn>
                <a:cxn ang="0">
                  <a:pos x="2636" y="1095"/>
                </a:cxn>
                <a:cxn ang="0">
                  <a:pos x="2354" y="1120"/>
                </a:cxn>
                <a:cxn ang="0">
                  <a:pos x="2354" y="1523"/>
                </a:cxn>
                <a:cxn ang="0">
                  <a:pos x="1757" y="2427"/>
                </a:cxn>
                <a:cxn ang="0">
                  <a:pos x="1749" y="2914"/>
                </a:cxn>
                <a:cxn ang="0">
                  <a:pos x="1429" y="2713"/>
                </a:cxn>
                <a:cxn ang="0">
                  <a:pos x="0" y="3440"/>
                </a:cxn>
                <a:cxn ang="0">
                  <a:pos x="18" y="2562"/>
                </a:cxn>
                <a:cxn ang="0">
                  <a:pos x="586" y="1716"/>
                </a:cxn>
                <a:cxn ang="0">
                  <a:pos x="881" y="1722"/>
                </a:cxn>
                <a:cxn ang="0">
                  <a:pos x="1188" y="898"/>
                </a:cxn>
                <a:cxn ang="0">
                  <a:pos x="1149" y="317"/>
                </a:cxn>
                <a:cxn ang="0">
                  <a:pos x="1754" y="0"/>
                </a:cxn>
                <a:cxn ang="0">
                  <a:pos x="1766" y="247"/>
                </a:cxn>
                <a:cxn ang="0">
                  <a:pos x="2638" y="766"/>
                </a:cxn>
              </a:cxnLst>
              <a:rect l="0" t="0" r="r" b="b"/>
              <a:pathLst>
                <a:path w="2638" h="3440">
                  <a:moveTo>
                    <a:pt x="2638" y="766"/>
                  </a:moveTo>
                  <a:lnTo>
                    <a:pt x="2636" y="1095"/>
                  </a:lnTo>
                  <a:lnTo>
                    <a:pt x="2354" y="1120"/>
                  </a:lnTo>
                  <a:lnTo>
                    <a:pt x="2354" y="1523"/>
                  </a:lnTo>
                  <a:lnTo>
                    <a:pt x="1757" y="2427"/>
                  </a:lnTo>
                  <a:lnTo>
                    <a:pt x="1749" y="2914"/>
                  </a:lnTo>
                  <a:lnTo>
                    <a:pt x="1429" y="2713"/>
                  </a:lnTo>
                  <a:lnTo>
                    <a:pt x="0" y="3440"/>
                  </a:lnTo>
                  <a:lnTo>
                    <a:pt x="18" y="2562"/>
                  </a:lnTo>
                  <a:lnTo>
                    <a:pt x="586" y="1716"/>
                  </a:lnTo>
                  <a:lnTo>
                    <a:pt x="881" y="1722"/>
                  </a:lnTo>
                  <a:lnTo>
                    <a:pt x="1188" y="898"/>
                  </a:lnTo>
                  <a:lnTo>
                    <a:pt x="1149" y="317"/>
                  </a:lnTo>
                  <a:lnTo>
                    <a:pt x="1754" y="0"/>
                  </a:lnTo>
                  <a:lnTo>
                    <a:pt x="1766" y="247"/>
                  </a:lnTo>
                  <a:lnTo>
                    <a:pt x="2638" y="766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6FD37664-1F77-42B3-9C9F-778EB04BB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62" y="4117677"/>
              <a:ext cx="519113" cy="550863"/>
            </a:xfrm>
            <a:custGeom>
              <a:avLst/>
              <a:gdLst/>
              <a:ahLst/>
              <a:cxnLst>
                <a:cxn ang="0">
                  <a:pos x="2292" y="220"/>
                </a:cxn>
                <a:cxn ang="0">
                  <a:pos x="2331" y="801"/>
                </a:cxn>
                <a:cxn ang="0">
                  <a:pos x="2024" y="1625"/>
                </a:cxn>
                <a:cxn ang="0">
                  <a:pos x="1729" y="1619"/>
                </a:cxn>
                <a:cxn ang="0">
                  <a:pos x="1161" y="2465"/>
                </a:cxn>
                <a:cxn ang="0">
                  <a:pos x="879" y="2441"/>
                </a:cxn>
                <a:cxn ang="0">
                  <a:pos x="321" y="1476"/>
                </a:cxn>
                <a:cxn ang="0">
                  <a:pos x="0" y="189"/>
                </a:cxn>
                <a:cxn ang="0">
                  <a:pos x="408" y="259"/>
                </a:cxn>
                <a:cxn ang="0">
                  <a:pos x="394" y="65"/>
                </a:cxn>
                <a:cxn ang="0">
                  <a:pos x="651" y="0"/>
                </a:cxn>
                <a:cxn ang="0">
                  <a:pos x="2292" y="220"/>
                </a:cxn>
              </a:cxnLst>
              <a:rect l="0" t="0" r="r" b="b"/>
              <a:pathLst>
                <a:path w="2331" h="2465">
                  <a:moveTo>
                    <a:pt x="2292" y="220"/>
                  </a:moveTo>
                  <a:lnTo>
                    <a:pt x="2331" y="801"/>
                  </a:lnTo>
                  <a:lnTo>
                    <a:pt x="2024" y="1625"/>
                  </a:lnTo>
                  <a:lnTo>
                    <a:pt x="1729" y="1619"/>
                  </a:lnTo>
                  <a:lnTo>
                    <a:pt x="1161" y="2465"/>
                  </a:lnTo>
                  <a:lnTo>
                    <a:pt x="879" y="2441"/>
                  </a:lnTo>
                  <a:lnTo>
                    <a:pt x="321" y="1476"/>
                  </a:lnTo>
                  <a:lnTo>
                    <a:pt x="0" y="189"/>
                  </a:lnTo>
                  <a:lnTo>
                    <a:pt x="408" y="259"/>
                  </a:lnTo>
                  <a:lnTo>
                    <a:pt x="394" y="65"/>
                  </a:lnTo>
                  <a:lnTo>
                    <a:pt x="651" y="0"/>
                  </a:lnTo>
                  <a:lnTo>
                    <a:pt x="2292" y="220"/>
                  </a:lnTo>
                  <a:close/>
                </a:path>
              </a:pathLst>
            </a:custGeom>
            <a:no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360C98B9-E8D8-41E0-8A4D-0039C2CE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25" y="4390727"/>
              <a:ext cx="596900" cy="503238"/>
            </a:xfrm>
            <a:custGeom>
              <a:avLst/>
              <a:gdLst/>
              <a:ahLst/>
              <a:cxnLst>
                <a:cxn ang="0">
                  <a:pos x="2675" y="1219"/>
                </a:cxn>
                <a:cxn ang="0">
                  <a:pos x="2134" y="1205"/>
                </a:cxn>
                <a:cxn ang="0">
                  <a:pos x="2125" y="2258"/>
                </a:cxn>
                <a:cxn ang="0">
                  <a:pos x="1903" y="2232"/>
                </a:cxn>
                <a:cxn ang="0">
                  <a:pos x="1877" y="2061"/>
                </a:cxn>
                <a:cxn ang="0">
                  <a:pos x="328" y="1051"/>
                </a:cxn>
                <a:cxn ang="0">
                  <a:pos x="0" y="664"/>
                </a:cxn>
                <a:cxn ang="0">
                  <a:pos x="34" y="219"/>
                </a:cxn>
                <a:cxn ang="0">
                  <a:pos x="827" y="471"/>
                </a:cxn>
                <a:cxn ang="0">
                  <a:pos x="942" y="0"/>
                </a:cxn>
                <a:cxn ang="0">
                  <a:pos x="2117" y="254"/>
                </a:cxn>
                <a:cxn ang="0">
                  <a:pos x="2675" y="1219"/>
                </a:cxn>
              </a:cxnLst>
              <a:rect l="0" t="0" r="r" b="b"/>
              <a:pathLst>
                <a:path w="2675" h="2258">
                  <a:moveTo>
                    <a:pt x="2675" y="1219"/>
                  </a:moveTo>
                  <a:lnTo>
                    <a:pt x="2134" y="1205"/>
                  </a:lnTo>
                  <a:lnTo>
                    <a:pt x="2125" y="2258"/>
                  </a:lnTo>
                  <a:lnTo>
                    <a:pt x="1903" y="2232"/>
                  </a:lnTo>
                  <a:lnTo>
                    <a:pt x="1877" y="2061"/>
                  </a:lnTo>
                  <a:lnTo>
                    <a:pt x="328" y="1051"/>
                  </a:lnTo>
                  <a:lnTo>
                    <a:pt x="0" y="664"/>
                  </a:lnTo>
                  <a:lnTo>
                    <a:pt x="34" y="219"/>
                  </a:lnTo>
                  <a:lnTo>
                    <a:pt x="827" y="471"/>
                  </a:lnTo>
                  <a:lnTo>
                    <a:pt x="942" y="0"/>
                  </a:lnTo>
                  <a:lnTo>
                    <a:pt x="2117" y="254"/>
                  </a:lnTo>
                  <a:lnTo>
                    <a:pt x="2675" y="1219"/>
                  </a:lnTo>
                  <a:close/>
                </a:path>
              </a:pathLst>
            </a:custGeom>
            <a:solidFill>
              <a:srgbClr val="FFC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3E6C8227-E7C4-4881-B43F-A6D24A376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400" y="4519315"/>
              <a:ext cx="815975" cy="455613"/>
            </a:xfrm>
            <a:custGeom>
              <a:avLst/>
              <a:gdLst/>
              <a:ahLst/>
              <a:cxnLst>
                <a:cxn ang="0">
                  <a:pos x="3652" y="1657"/>
                </a:cxn>
                <a:cxn ang="0">
                  <a:pos x="2668" y="2043"/>
                </a:cxn>
                <a:cxn ang="0">
                  <a:pos x="1375" y="587"/>
                </a:cxn>
                <a:cxn ang="0">
                  <a:pos x="656" y="938"/>
                </a:cxn>
                <a:cxn ang="0">
                  <a:pos x="579" y="1452"/>
                </a:cxn>
                <a:cxn ang="0">
                  <a:pos x="91" y="1178"/>
                </a:cxn>
                <a:cxn ang="0">
                  <a:pos x="0" y="717"/>
                </a:cxn>
                <a:cxn ang="0">
                  <a:pos x="1068" y="340"/>
                </a:cxn>
                <a:cxn ang="0">
                  <a:pos x="1466" y="382"/>
                </a:cxn>
                <a:cxn ang="0">
                  <a:pos x="1466" y="0"/>
                </a:cxn>
                <a:cxn ang="0">
                  <a:pos x="1571" y="5"/>
                </a:cxn>
                <a:cxn ang="0">
                  <a:pos x="1749" y="89"/>
                </a:cxn>
                <a:cxn ang="0">
                  <a:pos x="2077" y="476"/>
                </a:cxn>
                <a:cxn ang="0">
                  <a:pos x="3626" y="1486"/>
                </a:cxn>
                <a:cxn ang="0">
                  <a:pos x="3652" y="1657"/>
                </a:cxn>
              </a:cxnLst>
              <a:rect l="0" t="0" r="r" b="b"/>
              <a:pathLst>
                <a:path w="3652" h="2043">
                  <a:moveTo>
                    <a:pt x="3652" y="1657"/>
                  </a:moveTo>
                  <a:lnTo>
                    <a:pt x="2668" y="2043"/>
                  </a:lnTo>
                  <a:lnTo>
                    <a:pt x="1375" y="587"/>
                  </a:lnTo>
                  <a:lnTo>
                    <a:pt x="656" y="938"/>
                  </a:lnTo>
                  <a:lnTo>
                    <a:pt x="579" y="1452"/>
                  </a:lnTo>
                  <a:lnTo>
                    <a:pt x="91" y="1178"/>
                  </a:lnTo>
                  <a:lnTo>
                    <a:pt x="0" y="717"/>
                  </a:lnTo>
                  <a:lnTo>
                    <a:pt x="1068" y="340"/>
                  </a:lnTo>
                  <a:lnTo>
                    <a:pt x="1466" y="382"/>
                  </a:lnTo>
                  <a:lnTo>
                    <a:pt x="1466" y="0"/>
                  </a:lnTo>
                  <a:lnTo>
                    <a:pt x="1571" y="5"/>
                  </a:lnTo>
                  <a:lnTo>
                    <a:pt x="1749" y="89"/>
                  </a:lnTo>
                  <a:lnTo>
                    <a:pt x="2077" y="476"/>
                  </a:lnTo>
                  <a:lnTo>
                    <a:pt x="3626" y="1486"/>
                  </a:lnTo>
                  <a:lnTo>
                    <a:pt x="3652" y="1657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4A899849-4D42-4669-9247-3F2A5EF09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87" y="4669918"/>
              <a:ext cx="466725" cy="611188"/>
            </a:xfrm>
            <a:custGeom>
              <a:avLst/>
              <a:gdLst/>
              <a:ahLst/>
              <a:cxnLst>
                <a:cxn ang="0">
                  <a:pos x="2089" y="1456"/>
                </a:cxn>
                <a:cxn ang="0">
                  <a:pos x="1686" y="2063"/>
                </a:cxn>
                <a:cxn ang="0">
                  <a:pos x="967" y="2740"/>
                </a:cxn>
                <a:cxn ang="0">
                  <a:pos x="428" y="2175"/>
                </a:cxn>
                <a:cxn ang="0">
                  <a:pos x="334" y="1387"/>
                </a:cxn>
                <a:cxn ang="0">
                  <a:pos x="0" y="865"/>
                </a:cxn>
                <a:cxn ang="0">
                  <a:pos x="77" y="351"/>
                </a:cxn>
                <a:cxn ang="0">
                  <a:pos x="796" y="0"/>
                </a:cxn>
                <a:cxn ang="0">
                  <a:pos x="2089" y="1456"/>
                </a:cxn>
              </a:cxnLst>
              <a:rect l="0" t="0" r="r" b="b"/>
              <a:pathLst>
                <a:path w="2089" h="2740">
                  <a:moveTo>
                    <a:pt x="2089" y="1456"/>
                  </a:moveTo>
                  <a:lnTo>
                    <a:pt x="1686" y="2063"/>
                  </a:lnTo>
                  <a:lnTo>
                    <a:pt x="967" y="2740"/>
                  </a:lnTo>
                  <a:lnTo>
                    <a:pt x="428" y="2175"/>
                  </a:lnTo>
                  <a:lnTo>
                    <a:pt x="334" y="1387"/>
                  </a:lnTo>
                  <a:lnTo>
                    <a:pt x="0" y="865"/>
                  </a:lnTo>
                  <a:lnTo>
                    <a:pt x="77" y="351"/>
                  </a:lnTo>
                  <a:lnTo>
                    <a:pt x="796" y="0"/>
                  </a:lnTo>
                  <a:lnTo>
                    <a:pt x="2089" y="1456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9D67A330-423B-4985-9A0B-ABD73246E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537" y="4817765"/>
              <a:ext cx="419100" cy="455613"/>
            </a:xfrm>
            <a:custGeom>
              <a:avLst/>
              <a:gdLst/>
              <a:ahLst/>
              <a:cxnLst>
                <a:cxn ang="0">
                  <a:pos x="1877" y="294"/>
                </a:cxn>
                <a:cxn ang="0">
                  <a:pos x="1138" y="0"/>
                </a:cxn>
                <a:cxn ang="0">
                  <a:pos x="539" y="179"/>
                </a:cxn>
                <a:cxn ang="0">
                  <a:pos x="530" y="582"/>
                </a:cxn>
                <a:cxn ang="0">
                  <a:pos x="0" y="1532"/>
                </a:cxn>
                <a:cxn ang="0">
                  <a:pos x="239" y="1857"/>
                </a:cxn>
                <a:cxn ang="0">
                  <a:pos x="1292" y="1446"/>
                </a:cxn>
                <a:cxn ang="0">
                  <a:pos x="1600" y="2037"/>
                </a:cxn>
                <a:cxn ang="0">
                  <a:pos x="1858" y="1961"/>
                </a:cxn>
                <a:cxn ang="0">
                  <a:pos x="1613" y="1321"/>
                </a:cxn>
                <a:cxn ang="0">
                  <a:pos x="1877" y="859"/>
                </a:cxn>
                <a:cxn ang="0">
                  <a:pos x="1877" y="294"/>
                </a:cxn>
              </a:cxnLst>
              <a:rect l="0" t="0" r="r" b="b"/>
              <a:pathLst>
                <a:path w="1877" h="2037">
                  <a:moveTo>
                    <a:pt x="1877" y="294"/>
                  </a:moveTo>
                  <a:lnTo>
                    <a:pt x="1138" y="0"/>
                  </a:lnTo>
                  <a:lnTo>
                    <a:pt x="539" y="179"/>
                  </a:lnTo>
                  <a:lnTo>
                    <a:pt x="530" y="582"/>
                  </a:lnTo>
                  <a:lnTo>
                    <a:pt x="0" y="1532"/>
                  </a:lnTo>
                  <a:lnTo>
                    <a:pt x="239" y="1857"/>
                  </a:lnTo>
                  <a:lnTo>
                    <a:pt x="1292" y="1446"/>
                  </a:lnTo>
                  <a:lnTo>
                    <a:pt x="1600" y="2037"/>
                  </a:lnTo>
                  <a:lnTo>
                    <a:pt x="1858" y="1961"/>
                  </a:lnTo>
                  <a:lnTo>
                    <a:pt x="1613" y="1321"/>
                  </a:lnTo>
                  <a:lnTo>
                    <a:pt x="1877" y="859"/>
                  </a:lnTo>
                  <a:lnTo>
                    <a:pt x="1877" y="294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3EB6FA33-6E2B-4596-8EE6-C3207EE6F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800" y="5141615"/>
              <a:ext cx="542925" cy="427038"/>
            </a:xfrm>
            <a:custGeom>
              <a:avLst/>
              <a:gdLst/>
              <a:ahLst/>
              <a:cxnLst>
                <a:cxn ang="0">
                  <a:pos x="2431" y="591"/>
                </a:cxn>
                <a:cxn ang="0">
                  <a:pos x="2433" y="1263"/>
                </a:cxn>
                <a:cxn ang="0">
                  <a:pos x="2251" y="1361"/>
                </a:cxn>
                <a:cxn ang="0">
                  <a:pos x="2226" y="1661"/>
                </a:cxn>
                <a:cxn ang="0">
                  <a:pos x="1926" y="1721"/>
                </a:cxn>
                <a:cxn ang="0">
                  <a:pos x="1798" y="1515"/>
                </a:cxn>
                <a:cxn ang="0">
                  <a:pos x="1327" y="1670"/>
                </a:cxn>
                <a:cxn ang="0">
                  <a:pos x="796" y="1490"/>
                </a:cxn>
                <a:cxn ang="0">
                  <a:pos x="771" y="1738"/>
                </a:cxn>
                <a:cxn ang="0">
                  <a:pos x="120" y="1918"/>
                </a:cxn>
                <a:cxn ang="0">
                  <a:pos x="325" y="1165"/>
                </a:cxn>
                <a:cxn ang="0">
                  <a:pos x="0" y="968"/>
                </a:cxn>
                <a:cxn ang="0">
                  <a:pos x="334" y="548"/>
                </a:cxn>
                <a:cxn ang="0">
                  <a:pos x="1062" y="659"/>
                </a:cxn>
                <a:cxn ang="0">
                  <a:pos x="1070" y="411"/>
                </a:cxn>
                <a:cxn ang="0">
                  <a:pos x="2123" y="0"/>
                </a:cxn>
                <a:cxn ang="0">
                  <a:pos x="2431" y="591"/>
                </a:cxn>
              </a:cxnLst>
              <a:rect l="0" t="0" r="r" b="b"/>
              <a:pathLst>
                <a:path w="2433" h="1918">
                  <a:moveTo>
                    <a:pt x="2431" y="591"/>
                  </a:moveTo>
                  <a:lnTo>
                    <a:pt x="2433" y="1263"/>
                  </a:lnTo>
                  <a:lnTo>
                    <a:pt x="2251" y="1361"/>
                  </a:lnTo>
                  <a:lnTo>
                    <a:pt x="2226" y="1661"/>
                  </a:lnTo>
                  <a:lnTo>
                    <a:pt x="1926" y="1721"/>
                  </a:lnTo>
                  <a:lnTo>
                    <a:pt x="1798" y="1515"/>
                  </a:lnTo>
                  <a:lnTo>
                    <a:pt x="1327" y="1670"/>
                  </a:lnTo>
                  <a:lnTo>
                    <a:pt x="796" y="1490"/>
                  </a:lnTo>
                  <a:lnTo>
                    <a:pt x="771" y="1738"/>
                  </a:lnTo>
                  <a:lnTo>
                    <a:pt x="120" y="1918"/>
                  </a:lnTo>
                  <a:lnTo>
                    <a:pt x="325" y="1165"/>
                  </a:lnTo>
                  <a:lnTo>
                    <a:pt x="0" y="968"/>
                  </a:lnTo>
                  <a:lnTo>
                    <a:pt x="334" y="548"/>
                  </a:lnTo>
                  <a:lnTo>
                    <a:pt x="1062" y="659"/>
                  </a:lnTo>
                  <a:lnTo>
                    <a:pt x="1070" y="411"/>
                  </a:lnTo>
                  <a:lnTo>
                    <a:pt x="2123" y="0"/>
                  </a:lnTo>
                  <a:lnTo>
                    <a:pt x="2431" y="591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67C71820-349C-4964-97C2-E1E8C6AF9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87" y="5422602"/>
              <a:ext cx="703263" cy="730250"/>
            </a:xfrm>
            <a:custGeom>
              <a:avLst/>
              <a:gdLst/>
              <a:ahLst/>
              <a:cxnLst>
                <a:cxn ang="0">
                  <a:pos x="3125" y="797"/>
                </a:cxn>
                <a:cxn ang="0">
                  <a:pos x="3143" y="1562"/>
                </a:cxn>
                <a:cxn ang="0">
                  <a:pos x="2851" y="1766"/>
                </a:cxn>
                <a:cxn ang="0">
                  <a:pos x="2975" y="2278"/>
                </a:cxn>
                <a:cxn ang="0">
                  <a:pos x="2791" y="2531"/>
                </a:cxn>
                <a:cxn ang="0">
                  <a:pos x="3148" y="3266"/>
                </a:cxn>
                <a:cxn ang="0">
                  <a:pos x="2900" y="3276"/>
                </a:cxn>
                <a:cxn ang="0">
                  <a:pos x="2270" y="2963"/>
                </a:cxn>
                <a:cxn ang="0">
                  <a:pos x="2042" y="2948"/>
                </a:cxn>
                <a:cxn ang="0">
                  <a:pos x="1968" y="3068"/>
                </a:cxn>
                <a:cxn ang="0">
                  <a:pos x="1367" y="2894"/>
                </a:cxn>
                <a:cxn ang="0">
                  <a:pos x="1323" y="2635"/>
                </a:cxn>
                <a:cxn ang="0">
                  <a:pos x="747" y="2625"/>
                </a:cxn>
                <a:cxn ang="0">
                  <a:pos x="459" y="2317"/>
                </a:cxn>
                <a:cxn ang="0">
                  <a:pos x="440" y="2079"/>
                </a:cxn>
                <a:cxn ang="0">
                  <a:pos x="107" y="1483"/>
                </a:cxn>
                <a:cxn ang="0">
                  <a:pos x="0" y="655"/>
                </a:cxn>
                <a:cxn ang="0">
                  <a:pos x="651" y="475"/>
                </a:cxn>
                <a:cxn ang="0">
                  <a:pos x="676" y="227"/>
                </a:cxn>
                <a:cxn ang="0">
                  <a:pos x="1207" y="407"/>
                </a:cxn>
                <a:cxn ang="0">
                  <a:pos x="1678" y="252"/>
                </a:cxn>
                <a:cxn ang="0">
                  <a:pos x="1806" y="458"/>
                </a:cxn>
                <a:cxn ang="0">
                  <a:pos x="2106" y="398"/>
                </a:cxn>
                <a:cxn ang="0">
                  <a:pos x="2131" y="98"/>
                </a:cxn>
                <a:cxn ang="0">
                  <a:pos x="2313" y="0"/>
                </a:cxn>
                <a:cxn ang="0">
                  <a:pos x="2641" y="350"/>
                </a:cxn>
                <a:cxn ang="0">
                  <a:pos x="2655" y="807"/>
                </a:cxn>
                <a:cxn ang="0">
                  <a:pos x="3125" y="797"/>
                </a:cxn>
              </a:cxnLst>
              <a:rect l="0" t="0" r="r" b="b"/>
              <a:pathLst>
                <a:path w="3148" h="3276">
                  <a:moveTo>
                    <a:pt x="3125" y="797"/>
                  </a:moveTo>
                  <a:lnTo>
                    <a:pt x="3143" y="1562"/>
                  </a:lnTo>
                  <a:lnTo>
                    <a:pt x="2851" y="1766"/>
                  </a:lnTo>
                  <a:lnTo>
                    <a:pt x="2975" y="2278"/>
                  </a:lnTo>
                  <a:lnTo>
                    <a:pt x="2791" y="2531"/>
                  </a:lnTo>
                  <a:lnTo>
                    <a:pt x="3148" y="3266"/>
                  </a:lnTo>
                  <a:lnTo>
                    <a:pt x="2900" y="3276"/>
                  </a:lnTo>
                  <a:lnTo>
                    <a:pt x="2270" y="2963"/>
                  </a:lnTo>
                  <a:lnTo>
                    <a:pt x="2042" y="2948"/>
                  </a:lnTo>
                  <a:lnTo>
                    <a:pt x="1968" y="3068"/>
                  </a:lnTo>
                  <a:lnTo>
                    <a:pt x="1367" y="2894"/>
                  </a:lnTo>
                  <a:lnTo>
                    <a:pt x="1323" y="2635"/>
                  </a:lnTo>
                  <a:lnTo>
                    <a:pt x="747" y="2625"/>
                  </a:lnTo>
                  <a:lnTo>
                    <a:pt x="459" y="2317"/>
                  </a:lnTo>
                  <a:lnTo>
                    <a:pt x="440" y="2079"/>
                  </a:lnTo>
                  <a:lnTo>
                    <a:pt x="107" y="1483"/>
                  </a:lnTo>
                  <a:lnTo>
                    <a:pt x="0" y="655"/>
                  </a:lnTo>
                  <a:lnTo>
                    <a:pt x="651" y="475"/>
                  </a:lnTo>
                  <a:lnTo>
                    <a:pt x="676" y="227"/>
                  </a:lnTo>
                  <a:lnTo>
                    <a:pt x="1207" y="407"/>
                  </a:lnTo>
                  <a:lnTo>
                    <a:pt x="1678" y="252"/>
                  </a:lnTo>
                  <a:lnTo>
                    <a:pt x="1806" y="458"/>
                  </a:lnTo>
                  <a:lnTo>
                    <a:pt x="2106" y="398"/>
                  </a:lnTo>
                  <a:lnTo>
                    <a:pt x="2131" y="98"/>
                  </a:lnTo>
                  <a:lnTo>
                    <a:pt x="2313" y="0"/>
                  </a:lnTo>
                  <a:lnTo>
                    <a:pt x="2641" y="350"/>
                  </a:lnTo>
                  <a:lnTo>
                    <a:pt x="2655" y="807"/>
                  </a:lnTo>
                  <a:lnTo>
                    <a:pt x="3125" y="797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002CA04E-315D-40B5-BB66-674A651A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725" y="5255915"/>
              <a:ext cx="180975" cy="346075"/>
            </a:xfrm>
            <a:custGeom>
              <a:avLst/>
              <a:gdLst/>
              <a:ahLst/>
              <a:cxnLst>
                <a:cxn ang="0">
                  <a:pos x="814" y="1545"/>
                </a:cxn>
                <a:cxn ang="0">
                  <a:pos x="344" y="1555"/>
                </a:cxn>
                <a:cxn ang="0">
                  <a:pos x="330" y="1098"/>
                </a:cxn>
                <a:cxn ang="0">
                  <a:pos x="2" y="748"/>
                </a:cxn>
                <a:cxn ang="0">
                  <a:pos x="0" y="76"/>
                </a:cxn>
                <a:cxn ang="0">
                  <a:pos x="258" y="0"/>
                </a:cxn>
                <a:cxn ang="0">
                  <a:pos x="795" y="208"/>
                </a:cxn>
                <a:cxn ang="0">
                  <a:pos x="814" y="1545"/>
                </a:cxn>
              </a:cxnLst>
              <a:rect l="0" t="0" r="r" b="b"/>
              <a:pathLst>
                <a:path w="814" h="1555">
                  <a:moveTo>
                    <a:pt x="814" y="1545"/>
                  </a:moveTo>
                  <a:lnTo>
                    <a:pt x="344" y="1555"/>
                  </a:lnTo>
                  <a:lnTo>
                    <a:pt x="330" y="1098"/>
                  </a:lnTo>
                  <a:lnTo>
                    <a:pt x="2" y="748"/>
                  </a:lnTo>
                  <a:lnTo>
                    <a:pt x="0" y="76"/>
                  </a:lnTo>
                  <a:lnTo>
                    <a:pt x="258" y="0"/>
                  </a:lnTo>
                  <a:lnTo>
                    <a:pt x="795" y="208"/>
                  </a:lnTo>
                  <a:lnTo>
                    <a:pt x="814" y="1545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A15C437B-F920-4CAC-A234-80AFD6FD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900" y="4781252"/>
              <a:ext cx="538163" cy="887413"/>
            </a:xfrm>
            <a:custGeom>
              <a:avLst/>
              <a:gdLst/>
              <a:ahLst/>
              <a:cxnLst>
                <a:cxn ang="0">
                  <a:pos x="946" y="0"/>
                </a:cxn>
                <a:cxn ang="0">
                  <a:pos x="688" y="14"/>
                </a:cxn>
                <a:cxn ang="0">
                  <a:pos x="264" y="457"/>
                </a:cxn>
                <a:cxn ang="0">
                  <a:pos x="264" y="1022"/>
                </a:cxn>
                <a:cxn ang="0">
                  <a:pos x="0" y="1484"/>
                </a:cxn>
                <a:cxn ang="0">
                  <a:pos x="245" y="2124"/>
                </a:cxn>
                <a:cxn ang="0">
                  <a:pos x="782" y="2332"/>
                </a:cxn>
                <a:cxn ang="0">
                  <a:pos x="801" y="3669"/>
                </a:cxn>
                <a:cxn ang="0">
                  <a:pos x="1395" y="3679"/>
                </a:cxn>
                <a:cxn ang="0">
                  <a:pos x="1649" y="3971"/>
                </a:cxn>
                <a:cxn ang="0">
                  <a:pos x="2016" y="3971"/>
                </a:cxn>
                <a:cxn ang="0">
                  <a:pos x="1960" y="3726"/>
                </a:cxn>
                <a:cxn ang="0">
                  <a:pos x="2092" y="3519"/>
                </a:cxn>
                <a:cxn ang="0">
                  <a:pos x="2412" y="3556"/>
                </a:cxn>
                <a:cxn ang="0">
                  <a:pos x="2401" y="2149"/>
                </a:cxn>
                <a:cxn ang="0">
                  <a:pos x="1862" y="1584"/>
                </a:cxn>
                <a:cxn ang="0">
                  <a:pos x="1768" y="796"/>
                </a:cxn>
                <a:cxn ang="0">
                  <a:pos x="1434" y="274"/>
                </a:cxn>
                <a:cxn ang="0">
                  <a:pos x="946" y="0"/>
                </a:cxn>
              </a:cxnLst>
              <a:rect l="0" t="0" r="r" b="b"/>
              <a:pathLst>
                <a:path w="2412" h="3971">
                  <a:moveTo>
                    <a:pt x="946" y="0"/>
                  </a:moveTo>
                  <a:lnTo>
                    <a:pt x="688" y="14"/>
                  </a:lnTo>
                  <a:lnTo>
                    <a:pt x="264" y="457"/>
                  </a:lnTo>
                  <a:lnTo>
                    <a:pt x="264" y="1022"/>
                  </a:lnTo>
                  <a:lnTo>
                    <a:pt x="0" y="1484"/>
                  </a:lnTo>
                  <a:lnTo>
                    <a:pt x="245" y="2124"/>
                  </a:lnTo>
                  <a:lnTo>
                    <a:pt x="782" y="2332"/>
                  </a:lnTo>
                  <a:lnTo>
                    <a:pt x="801" y="3669"/>
                  </a:lnTo>
                  <a:lnTo>
                    <a:pt x="1395" y="3679"/>
                  </a:lnTo>
                  <a:lnTo>
                    <a:pt x="1649" y="3971"/>
                  </a:lnTo>
                  <a:lnTo>
                    <a:pt x="2016" y="3971"/>
                  </a:lnTo>
                  <a:lnTo>
                    <a:pt x="1960" y="3726"/>
                  </a:lnTo>
                  <a:lnTo>
                    <a:pt x="2092" y="3519"/>
                  </a:lnTo>
                  <a:lnTo>
                    <a:pt x="2412" y="3556"/>
                  </a:lnTo>
                  <a:lnTo>
                    <a:pt x="2401" y="2149"/>
                  </a:lnTo>
                  <a:lnTo>
                    <a:pt x="1862" y="1584"/>
                  </a:lnTo>
                  <a:lnTo>
                    <a:pt x="1768" y="796"/>
                  </a:lnTo>
                  <a:lnTo>
                    <a:pt x="1434" y="274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C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097E65AC-D051-437B-8101-E940C6C02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75" y="5567065"/>
              <a:ext cx="330200" cy="347663"/>
            </a:xfrm>
            <a:custGeom>
              <a:avLst/>
              <a:gdLst/>
              <a:ahLst/>
              <a:cxnLst>
                <a:cxn ang="0">
                  <a:pos x="729" y="64"/>
                </a:cxn>
                <a:cxn ang="0">
                  <a:pos x="1107" y="633"/>
                </a:cxn>
                <a:cxn ang="0">
                  <a:pos x="1339" y="693"/>
                </a:cxn>
                <a:cxn ang="0">
                  <a:pos x="1484" y="1061"/>
                </a:cxn>
                <a:cxn ang="0">
                  <a:pos x="1330" y="1155"/>
                </a:cxn>
                <a:cxn ang="0">
                  <a:pos x="1330" y="1557"/>
                </a:cxn>
                <a:cxn ang="0">
                  <a:pos x="620" y="1292"/>
                </a:cxn>
                <a:cxn ang="0">
                  <a:pos x="0" y="452"/>
                </a:cxn>
                <a:cxn ang="0">
                  <a:pos x="183" y="452"/>
                </a:cxn>
                <a:cxn ang="0">
                  <a:pos x="127" y="207"/>
                </a:cxn>
                <a:cxn ang="0">
                  <a:pos x="259" y="0"/>
                </a:cxn>
                <a:cxn ang="0">
                  <a:pos x="579" y="37"/>
                </a:cxn>
                <a:cxn ang="0">
                  <a:pos x="729" y="64"/>
                </a:cxn>
              </a:cxnLst>
              <a:rect l="0" t="0" r="r" b="b"/>
              <a:pathLst>
                <a:path w="1484" h="1557">
                  <a:moveTo>
                    <a:pt x="729" y="64"/>
                  </a:moveTo>
                  <a:lnTo>
                    <a:pt x="1107" y="633"/>
                  </a:lnTo>
                  <a:lnTo>
                    <a:pt x="1339" y="693"/>
                  </a:lnTo>
                  <a:lnTo>
                    <a:pt x="1484" y="1061"/>
                  </a:lnTo>
                  <a:lnTo>
                    <a:pt x="1330" y="1155"/>
                  </a:lnTo>
                  <a:lnTo>
                    <a:pt x="1330" y="1557"/>
                  </a:lnTo>
                  <a:lnTo>
                    <a:pt x="620" y="1292"/>
                  </a:lnTo>
                  <a:lnTo>
                    <a:pt x="0" y="452"/>
                  </a:lnTo>
                  <a:lnTo>
                    <a:pt x="183" y="452"/>
                  </a:lnTo>
                  <a:lnTo>
                    <a:pt x="127" y="207"/>
                  </a:lnTo>
                  <a:lnTo>
                    <a:pt x="259" y="0"/>
                  </a:lnTo>
                  <a:lnTo>
                    <a:pt x="579" y="37"/>
                  </a:lnTo>
                  <a:lnTo>
                    <a:pt x="729" y="64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8AE7D0DC-094B-4785-9DA1-2FC8E086D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87" y="6125865"/>
              <a:ext cx="268288" cy="279400"/>
            </a:xfrm>
            <a:custGeom>
              <a:avLst/>
              <a:gdLst/>
              <a:ahLst/>
              <a:cxnLst>
                <a:cxn ang="0">
                  <a:pos x="1062" y="1156"/>
                </a:cxn>
                <a:cxn ang="0">
                  <a:pos x="557" y="1250"/>
                </a:cxn>
                <a:cxn ang="0">
                  <a:pos x="0" y="266"/>
                </a:cxn>
                <a:cxn ang="0">
                  <a:pos x="257" y="43"/>
                </a:cxn>
                <a:cxn ang="0">
                  <a:pos x="951" y="0"/>
                </a:cxn>
                <a:cxn ang="0">
                  <a:pos x="1207" y="754"/>
                </a:cxn>
                <a:cxn ang="0">
                  <a:pos x="1062" y="1156"/>
                </a:cxn>
              </a:cxnLst>
              <a:rect l="0" t="0" r="r" b="b"/>
              <a:pathLst>
                <a:path w="1207" h="1250">
                  <a:moveTo>
                    <a:pt x="1062" y="1156"/>
                  </a:moveTo>
                  <a:lnTo>
                    <a:pt x="557" y="1250"/>
                  </a:lnTo>
                  <a:lnTo>
                    <a:pt x="0" y="266"/>
                  </a:lnTo>
                  <a:lnTo>
                    <a:pt x="257" y="43"/>
                  </a:lnTo>
                  <a:lnTo>
                    <a:pt x="951" y="0"/>
                  </a:lnTo>
                  <a:lnTo>
                    <a:pt x="1207" y="754"/>
                  </a:lnTo>
                  <a:lnTo>
                    <a:pt x="1062" y="1156"/>
                  </a:lnTo>
                  <a:close/>
                </a:path>
              </a:pathLst>
            </a:custGeom>
            <a:solidFill>
              <a:srgbClr val="FFC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E38398B8-6BE4-405A-BAD5-61C86AAC6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612" y="6019502"/>
              <a:ext cx="287338" cy="373063"/>
            </a:xfrm>
            <a:custGeom>
              <a:avLst/>
              <a:gdLst/>
              <a:ahLst/>
              <a:cxnLst>
                <a:cxn ang="0">
                  <a:pos x="1284" y="1669"/>
                </a:cxn>
                <a:cxn ang="0">
                  <a:pos x="505" y="1635"/>
                </a:cxn>
                <a:cxn ang="0">
                  <a:pos x="513" y="1335"/>
                </a:cxn>
                <a:cxn ang="0">
                  <a:pos x="34" y="582"/>
                </a:cxn>
                <a:cxn ang="0">
                  <a:pos x="0" y="94"/>
                </a:cxn>
                <a:cxn ang="0">
                  <a:pos x="531" y="0"/>
                </a:cxn>
                <a:cxn ang="0">
                  <a:pos x="1284" y="1669"/>
                </a:cxn>
              </a:cxnLst>
              <a:rect l="0" t="0" r="r" b="b"/>
              <a:pathLst>
                <a:path w="1284" h="1669">
                  <a:moveTo>
                    <a:pt x="1284" y="1669"/>
                  </a:moveTo>
                  <a:lnTo>
                    <a:pt x="505" y="1635"/>
                  </a:lnTo>
                  <a:lnTo>
                    <a:pt x="513" y="1335"/>
                  </a:lnTo>
                  <a:lnTo>
                    <a:pt x="34" y="582"/>
                  </a:lnTo>
                  <a:lnTo>
                    <a:pt x="0" y="94"/>
                  </a:lnTo>
                  <a:lnTo>
                    <a:pt x="531" y="0"/>
                  </a:lnTo>
                  <a:lnTo>
                    <a:pt x="1284" y="1669"/>
                  </a:lnTo>
                  <a:close/>
                </a:path>
              </a:pathLst>
            </a:custGeom>
            <a:grpFill/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A6BFB56B-1289-4E88-BBE2-8095363A5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75" y="5600402"/>
              <a:ext cx="508000" cy="585788"/>
            </a:xfrm>
            <a:custGeom>
              <a:avLst/>
              <a:gdLst/>
              <a:ahLst/>
              <a:cxnLst>
                <a:cxn ang="0">
                  <a:pos x="0" y="1734"/>
                </a:cxn>
                <a:cxn ang="0">
                  <a:pos x="530" y="2255"/>
                </a:cxn>
                <a:cxn ang="0">
                  <a:pos x="1010" y="2366"/>
                </a:cxn>
                <a:cxn ang="0">
                  <a:pos x="1189" y="2623"/>
                </a:cxn>
                <a:cxn ang="0">
                  <a:pos x="1780" y="2460"/>
                </a:cxn>
                <a:cxn ang="0">
                  <a:pos x="1746" y="1972"/>
                </a:cxn>
                <a:cxn ang="0">
                  <a:pos x="2277" y="1878"/>
                </a:cxn>
                <a:cxn ang="0">
                  <a:pos x="2037" y="705"/>
                </a:cxn>
                <a:cxn ang="0">
                  <a:pos x="1686" y="560"/>
                </a:cxn>
                <a:cxn ang="0">
                  <a:pos x="1549" y="302"/>
                </a:cxn>
                <a:cxn ang="0">
                  <a:pos x="1182" y="302"/>
                </a:cxn>
                <a:cxn ang="0">
                  <a:pos x="928" y="10"/>
                </a:cxn>
                <a:cxn ang="0">
                  <a:pos x="334" y="0"/>
                </a:cxn>
                <a:cxn ang="0">
                  <a:pos x="352" y="765"/>
                </a:cxn>
                <a:cxn ang="0">
                  <a:pos x="60" y="969"/>
                </a:cxn>
                <a:cxn ang="0">
                  <a:pos x="184" y="1481"/>
                </a:cxn>
                <a:cxn ang="0">
                  <a:pos x="0" y="1734"/>
                </a:cxn>
              </a:cxnLst>
              <a:rect l="0" t="0" r="r" b="b"/>
              <a:pathLst>
                <a:path w="2277" h="2623">
                  <a:moveTo>
                    <a:pt x="0" y="1734"/>
                  </a:moveTo>
                  <a:lnTo>
                    <a:pt x="530" y="2255"/>
                  </a:lnTo>
                  <a:lnTo>
                    <a:pt x="1010" y="2366"/>
                  </a:lnTo>
                  <a:lnTo>
                    <a:pt x="1189" y="2623"/>
                  </a:lnTo>
                  <a:lnTo>
                    <a:pt x="1780" y="2460"/>
                  </a:lnTo>
                  <a:lnTo>
                    <a:pt x="1746" y="1972"/>
                  </a:lnTo>
                  <a:lnTo>
                    <a:pt x="2277" y="1878"/>
                  </a:lnTo>
                  <a:lnTo>
                    <a:pt x="2037" y="705"/>
                  </a:lnTo>
                  <a:lnTo>
                    <a:pt x="1686" y="560"/>
                  </a:lnTo>
                  <a:lnTo>
                    <a:pt x="1549" y="302"/>
                  </a:lnTo>
                  <a:lnTo>
                    <a:pt x="1182" y="302"/>
                  </a:lnTo>
                  <a:lnTo>
                    <a:pt x="928" y="10"/>
                  </a:lnTo>
                  <a:lnTo>
                    <a:pt x="334" y="0"/>
                  </a:lnTo>
                  <a:lnTo>
                    <a:pt x="352" y="765"/>
                  </a:lnTo>
                  <a:lnTo>
                    <a:pt x="60" y="969"/>
                  </a:lnTo>
                  <a:lnTo>
                    <a:pt x="184" y="1481"/>
                  </a:lnTo>
                  <a:lnTo>
                    <a:pt x="0" y="1734"/>
                  </a:lnTo>
                  <a:close/>
                </a:path>
              </a:pathLst>
            </a:custGeom>
            <a:solidFill>
              <a:srgbClr val="FFC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latin typeface="Trebuchet MS" panose="020B0603020202020204" pitchFamily="34" charset="0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44D034E5-1539-4BE2-815B-DF838FD11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87" y="5062240"/>
              <a:ext cx="873125" cy="557213"/>
            </a:xfrm>
            <a:custGeom>
              <a:avLst/>
              <a:gdLst/>
              <a:ahLst/>
              <a:cxnLst>
                <a:cxn ang="0">
                  <a:pos x="11" y="2298"/>
                </a:cxn>
                <a:cxn ang="0">
                  <a:pos x="548" y="2393"/>
                </a:cxn>
                <a:cxn ang="0">
                  <a:pos x="708" y="2129"/>
                </a:cxn>
                <a:cxn ang="0">
                  <a:pos x="981" y="2157"/>
                </a:cxn>
                <a:cxn ang="0">
                  <a:pos x="1123" y="2317"/>
                </a:cxn>
                <a:cxn ang="0">
                  <a:pos x="1961" y="2430"/>
                </a:cxn>
                <a:cxn ang="0">
                  <a:pos x="2300" y="2317"/>
                </a:cxn>
                <a:cxn ang="0">
                  <a:pos x="2291" y="2101"/>
                </a:cxn>
                <a:cxn ang="0">
                  <a:pos x="2733" y="2138"/>
                </a:cxn>
                <a:cxn ang="0">
                  <a:pos x="2818" y="2336"/>
                </a:cxn>
                <a:cxn ang="0">
                  <a:pos x="3214" y="2496"/>
                </a:cxn>
                <a:cxn ang="0">
                  <a:pos x="3562" y="2477"/>
                </a:cxn>
                <a:cxn ang="0">
                  <a:pos x="3707" y="2046"/>
                </a:cxn>
                <a:cxn ang="0">
                  <a:pos x="3912" y="1747"/>
                </a:cxn>
                <a:cxn ang="0">
                  <a:pos x="3167" y="1259"/>
                </a:cxn>
                <a:cxn ang="0">
                  <a:pos x="2089" y="1986"/>
                </a:cxn>
                <a:cxn ang="0">
                  <a:pos x="2149" y="1070"/>
                </a:cxn>
                <a:cxn ang="0">
                  <a:pos x="1584" y="1036"/>
                </a:cxn>
                <a:cxn ang="0">
                  <a:pos x="1515" y="779"/>
                </a:cxn>
                <a:cxn ang="0">
                  <a:pos x="1746" y="617"/>
                </a:cxn>
                <a:cxn ang="0">
                  <a:pos x="1729" y="403"/>
                </a:cxn>
                <a:cxn ang="0">
                  <a:pos x="1344" y="0"/>
                </a:cxn>
                <a:cxn ang="0">
                  <a:pos x="1002" y="214"/>
                </a:cxn>
                <a:cxn ang="0">
                  <a:pos x="719" y="214"/>
                </a:cxn>
                <a:cxn ang="0">
                  <a:pos x="0" y="891"/>
                </a:cxn>
                <a:cxn ang="0">
                  <a:pos x="11" y="2298"/>
                </a:cxn>
              </a:cxnLst>
              <a:rect l="0" t="0" r="r" b="b"/>
              <a:pathLst>
                <a:path w="3912" h="2496">
                  <a:moveTo>
                    <a:pt x="11" y="2298"/>
                  </a:moveTo>
                  <a:lnTo>
                    <a:pt x="548" y="2393"/>
                  </a:lnTo>
                  <a:lnTo>
                    <a:pt x="708" y="2129"/>
                  </a:lnTo>
                  <a:lnTo>
                    <a:pt x="981" y="2157"/>
                  </a:lnTo>
                  <a:lnTo>
                    <a:pt x="1123" y="2317"/>
                  </a:lnTo>
                  <a:lnTo>
                    <a:pt x="1961" y="2430"/>
                  </a:lnTo>
                  <a:lnTo>
                    <a:pt x="2300" y="2317"/>
                  </a:lnTo>
                  <a:lnTo>
                    <a:pt x="2291" y="2101"/>
                  </a:lnTo>
                  <a:lnTo>
                    <a:pt x="2733" y="2138"/>
                  </a:lnTo>
                  <a:lnTo>
                    <a:pt x="2818" y="2336"/>
                  </a:lnTo>
                  <a:lnTo>
                    <a:pt x="3214" y="2496"/>
                  </a:lnTo>
                  <a:lnTo>
                    <a:pt x="3562" y="2477"/>
                  </a:lnTo>
                  <a:lnTo>
                    <a:pt x="3707" y="2046"/>
                  </a:lnTo>
                  <a:lnTo>
                    <a:pt x="3912" y="1747"/>
                  </a:lnTo>
                  <a:lnTo>
                    <a:pt x="3167" y="1259"/>
                  </a:lnTo>
                  <a:lnTo>
                    <a:pt x="2089" y="1986"/>
                  </a:lnTo>
                  <a:lnTo>
                    <a:pt x="2149" y="1070"/>
                  </a:lnTo>
                  <a:lnTo>
                    <a:pt x="1584" y="1036"/>
                  </a:lnTo>
                  <a:lnTo>
                    <a:pt x="1515" y="779"/>
                  </a:lnTo>
                  <a:lnTo>
                    <a:pt x="1746" y="617"/>
                  </a:lnTo>
                  <a:lnTo>
                    <a:pt x="1729" y="403"/>
                  </a:lnTo>
                  <a:lnTo>
                    <a:pt x="1344" y="0"/>
                  </a:lnTo>
                  <a:lnTo>
                    <a:pt x="1002" y="214"/>
                  </a:lnTo>
                  <a:lnTo>
                    <a:pt x="719" y="214"/>
                  </a:lnTo>
                  <a:lnTo>
                    <a:pt x="0" y="891"/>
                  </a:lnTo>
                  <a:lnTo>
                    <a:pt x="11" y="2298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60BB06EC-0123-4063-8182-9496F53D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400" y="5536902"/>
              <a:ext cx="401638" cy="404813"/>
            </a:xfrm>
            <a:custGeom>
              <a:avLst/>
              <a:gdLst/>
              <a:ahLst/>
              <a:cxnLst>
                <a:cxn ang="0">
                  <a:pos x="1800" y="301"/>
                </a:cxn>
                <a:cxn ang="0">
                  <a:pos x="1662" y="1176"/>
                </a:cxn>
                <a:cxn ang="0">
                  <a:pos x="1132" y="1509"/>
                </a:cxn>
                <a:cxn ang="0">
                  <a:pos x="1149" y="1809"/>
                </a:cxn>
                <a:cxn ang="0">
                  <a:pos x="601" y="1689"/>
                </a:cxn>
                <a:cxn ang="0">
                  <a:pos x="601" y="1287"/>
                </a:cxn>
                <a:cxn ang="0">
                  <a:pos x="755" y="1193"/>
                </a:cxn>
                <a:cxn ang="0">
                  <a:pos x="610" y="825"/>
                </a:cxn>
                <a:cxn ang="0">
                  <a:pos x="378" y="765"/>
                </a:cxn>
                <a:cxn ang="0">
                  <a:pos x="0" y="196"/>
                </a:cxn>
                <a:cxn ang="0">
                  <a:pos x="387" y="264"/>
                </a:cxn>
                <a:cxn ang="0">
                  <a:pos x="547" y="0"/>
                </a:cxn>
                <a:cxn ang="0">
                  <a:pos x="820" y="28"/>
                </a:cxn>
                <a:cxn ang="0">
                  <a:pos x="962" y="188"/>
                </a:cxn>
                <a:cxn ang="0">
                  <a:pos x="1800" y="301"/>
                </a:cxn>
              </a:cxnLst>
              <a:rect l="0" t="0" r="r" b="b"/>
              <a:pathLst>
                <a:path w="1800" h="1809">
                  <a:moveTo>
                    <a:pt x="1800" y="301"/>
                  </a:moveTo>
                  <a:lnTo>
                    <a:pt x="1662" y="1176"/>
                  </a:lnTo>
                  <a:lnTo>
                    <a:pt x="1132" y="1509"/>
                  </a:lnTo>
                  <a:lnTo>
                    <a:pt x="1149" y="1809"/>
                  </a:lnTo>
                  <a:lnTo>
                    <a:pt x="601" y="1689"/>
                  </a:lnTo>
                  <a:lnTo>
                    <a:pt x="601" y="1287"/>
                  </a:lnTo>
                  <a:lnTo>
                    <a:pt x="755" y="1193"/>
                  </a:lnTo>
                  <a:lnTo>
                    <a:pt x="610" y="825"/>
                  </a:lnTo>
                  <a:lnTo>
                    <a:pt x="378" y="765"/>
                  </a:lnTo>
                  <a:lnTo>
                    <a:pt x="0" y="196"/>
                  </a:lnTo>
                  <a:lnTo>
                    <a:pt x="387" y="264"/>
                  </a:lnTo>
                  <a:lnTo>
                    <a:pt x="547" y="0"/>
                  </a:lnTo>
                  <a:lnTo>
                    <a:pt x="820" y="28"/>
                  </a:lnTo>
                  <a:lnTo>
                    <a:pt x="962" y="188"/>
                  </a:lnTo>
                  <a:lnTo>
                    <a:pt x="1800" y="301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56B35DA4-53DC-47A4-973C-36257FE2A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25" y="5868690"/>
              <a:ext cx="690563" cy="554038"/>
            </a:xfrm>
            <a:custGeom>
              <a:avLst/>
              <a:gdLst/>
              <a:ahLst/>
              <a:cxnLst>
                <a:cxn ang="0">
                  <a:pos x="1106" y="328"/>
                </a:cxn>
                <a:cxn ang="0">
                  <a:pos x="1380" y="371"/>
                </a:cxn>
                <a:cxn ang="0">
                  <a:pos x="1388" y="688"/>
                </a:cxn>
                <a:cxn ang="0">
                  <a:pos x="1234" y="1193"/>
                </a:cxn>
                <a:cxn ang="0">
                  <a:pos x="1500" y="1432"/>
                </a:cxn>
                <a:cxn ang="0">
                  <a:pos x="2090" y="1073"/>
                </a:cxn>
                <a:cxn ang="0">
                  <a:pos x="2287" y="1287"/>
                </a:cxn>
                <a:cxn ang="0">
                  <a:pos x="2878" y="1398"/>
                </a:cxn>
                <a:cxn ang="0">
                  <a:pos x="2989" y="1963"/>
                </a:cxn>
                <a:cxn ang="0">
                  <a:pos x="3092" y="2143"/>
                </a:cxn>
                <a:cxn ang="0">
                  <a:pos x="3083" y="2271"/>
                </a:cxn>
                <a:cxn ang="0">
                  <a:pos x="2047" y="2271"/>
                </a:cxn>
                <a:cxn ang="0">
                  <a:pos x="1868" y="2485"/>
                </a:cxn>
                <a:cxn ang="0">
                  <a:pos x="892" y="2348"/>
                </a:cxn>
                <a:cxn ang="0">
                  <a:pos x="139" y="679"/>
                </a:cxn>
                <a:cxn ang="0">
                  <a:pos x="0" y="0"/>
                </a:cxn>
                <a:cxn ang="0">
                  <a:pos x="558" y="208"/>
                </a:cxn>
                <a:cxn ang="0">
                  <a:pos x="1106" y="328"/>
                </a:cxn>
              </a:cxnLst>
              <a:rect l="0" t="0" r="r" b="b"/>
              <a:pathLst>
                <a:path w="3092" h="2485">
                  <a:moveTo>
                    <a:pt x="1106" y="328"/>
                  </a:moveTo>
                  <a:lnTo>
                    <a:pt x="1380" y="371"/>
                  </a:lnTo>
                  <a:lnTo>
                    <a:pt x="1388" y="688"/>
                  </a:lnTo>
                  <a:lnTo>
                    <a:pt x="1234" y="1193"/>
                  </a:lnTo>
                  <a:lnTo>
                    <a:pt x="1500" y="1432"/>
                  </a:lnTo>
                  <a:lnTo>
                    <a:pt x="2090" y="1073"/>
                  </a:lnTo>
                  <a:lnTo>
                    <a:pt x="2287" y="1287"/>
                  </a:lnTo>
                  <a:lnTo>
                    <a:pt x="2878" y="1398"/>
                  </a:lnTo>
                  <a:lnTo>
                    <a:pt x="2989" y="1963"/>
                  </a:lnTo>
                  <a:lnTo>
                    <a:pt x="3092" y="2143"/>
                  </a:lnTo>
                  <a:lnTo>
                    <a:pt x="3083" y="2271"/>
                  </a:lnTo>
                  <a:lnTo>
                    <a:pt x="2047" y="2271"/>
                  </a:lnTo>
                  <a:lnTo>
                    <a:pt x="1868" y="2485"/>
                  </a:lnTo>
                  <a:lnTo>
                    <a:pt x="892" y="2348"/>
                  </a:lnTo>
                  <a:lnTo>
                    <a:pt x="139" y="679"/>
                  </a:lnTo>
                  <a:lnTo>
                    <a:pt x="0" y="0"/>
                  </a:lnTo>
                  <a:lnTo>
                    <a:pt x="558" y="208"/>
                  </a:lnTo>
                  <a:lnTo>
                    <a:pt x="1106" y="328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latin typeface="Trebuchet MS" panose="020B0603020202020204" pitchFamily="34" charset="0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DFA92C18-E1DB-4A04-ABBA-8C38F1B86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900" y="4159457"/>
              <a:ext cx="895350" cy="1282700"/>
            </a:xfrm>
            <a:custGeom>
              <a:avLst/>
              <a:gdLst/>
              <a:ahLst/>
              <a:cxnLst>
                <a:cxn ang="0">
                  <a:pos x="3341" y="140"/>
                </a:cxn>
                <a:cxn ang="0">
                  <a:pos x="3381" y="428"/>
                </a:cxn>
                <a:cxn ang="0">
                  <a:pos x="3621" y="0"/>
                </a:cxn>
                <a:cxn ang="0">
                  <a:pos x="3749" y="128"/>
                </a:cxn>
                <a:cxn ang="0">
                  <a:pos x="3732" y="1609"/>
                </a:cxn>
                <a:cxn ang="0">
                  <a:pos x="3553" y="1755"/>
                </a:cxn>
                <a:cxn ang="0">
                  <a:pos x="3630" y="1986"/>
                </a:cxn>
                <a:cxn ang="0">
                  <a:pos x="3630" y="2816"/>
                </a:cxn>
                <a:cxn ang="0">
                  <a:pos x="3244" y="3124"/>
                </a:cxn>
                <a:cxn ang="0">
                  <a:pos x="3672" y="3184"/>
                </a:cxn>
                <a:cxn ang="0">
                  <a:pos x="4015" y="3398"/>
                </a:cxn>
                <a:cxn ang="0">
                  <a:pos x="3775" y="4545"/>
                </a:cxn>
                <a:cxn ang="0">
                  <a:pos x="3681" y="5752"/>
                </a:cxn>
                <a:cxn ang="0">
                  <a:pos x="3510" y="5752"/>
                </a:cxn>
                <a:cxn ang="0">
                  <a:pos x="3441" y="5410"/>
                </a:cxn>
                <a:cxn ang="0">
                  <a:pos x="3313" y="5384"/>
                </a:cxn>
                <a:cxn ang="0">
                  <a:pos x="3253" y="5692"/>
                </a:cxn>
                <a:cxn ang="0">
                  <a:pos x="2774" y="5667"/>
                </a:cxn>
                <a:cxn ang="0">
                  <a:pos x="2560" y="5401"/>
                </a:cxn>
                <a:cxn ang="0">
                  <a:pos x="1952" y="5256"/>
                </a:cxn>
                <a:cxn ang="0">
                  <a:pos x="1558" y="5641"/>
                </a:cxn>
                <a:cxn ang="0">
                  <a:pos x="437" y="5093"/>
                </a:cxn>
                <a:cxn ang="0">
                  <a:pos x="428" y="4391"/>
                </a:cxn>
                <a:cxn ang="0">
                  <a:pos x="0" y="3766"/>
                </a:cxn>
                <a:cxn ang="0">
                  <a:pos x="46" y="3130"/>
                </a:cxn>
                <a:cxn ang="0">
                  <a:pos x="1284" y="2500"/>
                </a:cxn>
                <a:cxn ang="0">
                  <a:pos x="1604" y="2701"/>
                </a:cxn>
                <a:cxn ang="0">
                  <a:pos x="1612" y="2214"/>
                </a:cxn>
                <a:cxn ang="0">
                  <a:pos x="2209" y="1310"/>
                </a:cxn>
                <a:cxn ang="0">
                  <a:pos x="2209" y="907"/>
                </a:cxn>
                <a:cxn ang="0">
                  <a:pos x="2491" y="882"/>
                </a:cxn>
                <a:cxn ang="0">
                  <a:pos x="2493" y="553"/>
                </a:cxn>
                <a:cxn ang="0">
                  <a:pos x="3341" y="140"/>
                </a:cxn>
              </a:cxnLst>
              <a:rect l="0" t="0" r="r" b="b"/>
              <a:pathLst>
                <a:path w="4015" h="5752">
                  <a:moveTo>
                    <a:pt x="3341" y="140"/>
                  </a:moveTo>
                  <a:lnTo>
                    <a:pt x="3381" y="428"/>
                  </a:lnTo>
                  <a:lnTo>
                    <a:pt x="3621" y="0"/>
                  </a:lnTo>
                  <a:lnTo>
                    <a:pt x="3749" y="128"/>
                  </a:lnTo>
                  <a:lnTo>
                    <a:pt x="3732" y="1609"/>
                  </a:lnTo>
                  <a:lnTo>
                    <a:pt x="3553" y="1755"/>
                  </a:lnTo>
                  <a:lnTo>
                    <a:pt x="3630" y="1986"/>
                  </a:lnTo>
                  <a:lnTo>
                    <a:pt x="3630" y="2816"/>
                  </a:lnTo>
                  <a:lnTo>
                    <a:pt x="3244" y="3124"/>
                  </a:lnTo>
                  <a:lnTo>
                    <a:pt x="3672" y="3184"/>
                  </a:lnTo>
                  <a:lnTo>
                    <a:pt x="4015" y="3398"/>
                  </a:lnTo>
                  <a:lnTo>
                    <a:pt x="3775" y="4545"/>
                  </a:lnTo>
                  <a:lnTo>
                    <a:pt x="3681" y="5752"/>
                  </a:lnTo>
                  <a:lnTo>
                    <a:pt x="3510" y="5752"/>
                  </a:lnTo>
                  <a:lnTo>
                    <a:pt x="3441" y="5410"/>
                  </a:lnTo>
                  <a:lnTo>
                    <a:pt x="3313" y="5384"/>
                  </a:lnTo>
                  <a:lnTo>
                    <a:pt x="3253" y="5692"/>
                  </a:lnTo>
                  <a:lnTo>
                    <a:pt x="2774" y="5667"/>
                  </a:lnTo>
                  <a:lnTo>
                    <a:pt x="2560" y="5401"/>
                  </a:lnTo>
                  <a:lnTo>
                    <a:pt x="1952" y="5256"/>
                  </a:lnTo>
                  <a:lnTo>
                    <a:pt x="1558" y="5641"/>
                  </a:lnTo>
                  <a:lnTo>
                    <a:pt x="437" y="5093"/>
                  </a:lnTo>
                  <a:lnTo>
                    <a:pt x="428" y="4391"/>
                  </a:lnTo>
                  <a:lnTo>
                    <a:pt x="0" y="3766"/>
                  </a:lnTo>
                  <a:lnTo>
                    <a:pt x="46" y="3130"/>
                  </a:lnTo>
                  <a:lnTo>
                    <a:pt x="1284" y="2500"/>
                  </a:lnTo>
                  <a:lnTo>
                    <a:pt x="1604" y="2701"/>
                  </a:lnTo>
                  <a:lnTo>
                    <a:pt x="1612" y="2214"/>
                  </a:lnTo>
                  <a:lnTo>
                    <a:pt x="2209" y="1310"/>
                  </a:lnTo>
                  <a:lnTo>
                    <a:pt x="2209" y="907"/>
                  </a:lnTo>
                  <a:lnTo>
                    <a:pt x="2491" y="882"/>
                  </a:lnTo>
                  <a:lnTo>
                    <a:pt x="2493" y="553"/>
                  </a:lnTo>
                  <a:lnTo>
                    <a:pt x="3341" y="140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5EEBF448-8A5E-4C23-94EC-461AB0D3F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812" y="4659015"/>
              <a:ext cx="920750" cy="930275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283" y="2020"/>
                </a:cxn>
                <a:cxn ang="0">
                  <a:pos x="625" y="1806"/>
                </a:cxn>
                <a:cxn ang="0">
                  <a:pos x="1010" y="2209"/>
                </a:cxn>
                <a:cxn ang="0">
                  <a:pos x="1027" y="2423"/>
                </a:cxn>
                <a:cxn ang="0">
                  <a:pos x="796" y="2585"/>
                </a:cxn>
                <a:cxn ang="0">
                  <a:pos x="865" y="2842"/>
                </a:cxn>
                <a:cxn ang="0">
                  <a:pos x="1430" y="2876"/>
                </a:cxn>
                <a:cxn ang="0">
                  <a:pos x="1370" y="3792"/>
                </a:cxn>
                <a:cxn ang="0">
                  <a:pos x="2448" y="3065"/>
                </a:cxn>
                <a:cxn ang="0">
                  <a:pos x="3193" y="3553"/>
                </a:cxn>
                <a:cxn ang="0">
                  <a:pos x="2988" y="3852"/>
                </a:cxn>
                <a:cxn ang="0">
                  <a:pos x="3116" y="3921"/>
                </a:cxn>
                <a:cxn ang="0">
                  <a:pos x="3099" y="4143"/>
                </a:cxn>
                <a:cxn ang="0">
                  <a:pos x="3458" y="4169"/>
                </a:cxn>
                <a:cxn ang="0">
                  <a:pos x="3484" y="3869"/>
                </a:cxn>
                <a:cxn ang="0">
                  <a:pos x="4126" y="3330"/>
                </a:cxn>
                <a:cxn ang="0">
                  <a:pos x="3005" y="2782"/>
                </a:cxn>
                <a:cxn ang="0">
                  <a:pos x="2996" y="2080"/>
                </a:cxn>
                <a:cxn ang="0">
                  <a:pos x="2568" y="1455"/>
                </a:cxn>
                <a:cxn ang="0">
                  <a:pos x="2614" y="819"/>
                </a:cxn>
                <a:cxn ang="0">
                  <a:pos x="2983" y="631"/>
                </a:cxn>
                <a:cxn ang="0">
                  <a:pos x="2423" y="916"/>
                </a:cxn>
                <a:cxn ang="0">
                  <a:pos x="2441" y="38"/>
                </a:cxn>
                <a:cxn ang="0">
                  <a:pos x="2159" y="14"/>
                </a:cxn>
                <a:cxn ang="0">
                  <a:pos x="1618" y="0"/>
                </a:cxn>
                <a:cxn ang="0">
                  <a:pos x="1609" y="1053"/>
                </a:cxn>
                <a:cxn ang="0">
                  <a:pos x="1387" y="1027"/>
                </a:cxn>
                <a:cxn ang="0">
                  <a:pos x="403" y="1413"/>
                </a:cxn>
                <a:cxn ang="0">
                  <a:pos x="0" y="2020"/>
                </a:cxn>
              </a:cxnLst>
              <a:rect l="0" t="0" r="r" b="b"/>
              <a:pathLst>
                <a:path w="4126" h="4169">
                  <a:moveTo>
                    <a:pt x="0" y="2020"/>
                  </a:moveTo>
                  <a:lnTo>
                    <a:pt x="283" y="2020"/>
                  </a:lnTo>
                  <a:lnTo>
                    <a:pt x="625" y="1806"/>
                  </a:lnTo>
                  <a:lnTo>
                    <a:pt x="1010" y="2209"/>
                  </a:lnTo>
                  <a:lnTo>
                    <a:pt x="1027" y="2423"/>
                  </a:lnTo>
                  <a:lnTo>
                    <a:pt x="796" y="2585"/>
                  </a:lnTo>
                  <a:lnTo>
                    <a:pt x="865" y="2842"/>
                  </a:lnTo>
                  <a:lnTo>
                    <a:pt x="1430" y="2876"/>
                  </a:lnTo>
                  <a:lnTo>
                    <a:pt x="1370" y="3792"/>
                  </a:lnTo>
                  <a:lnTo>
                    <a:pt x="2448" y="3065"/>
                  </a:lnTo>
                  <a:lnTo>
                    <a:pt x="3193" y="3553"/>
                  </a:lnTo>
                  <a:lnTo>
                    <a:pt x="2988" y="3852"/>
                  </a:lnTo>
                  <a:lnTo>
                    <a:pt x="3116" y="3921"/>
                  </a:lnTo>
                  <a:lnTo>
                    <a:pt x="3099" y="4143"/>
                  </a:lnTo>
                  <a:lnTo>
                    <a:pt x="3458" y="4169"/>
                  </a:lnTo>
                  <a:lnTo>
                    <a:pt x="3484" y="3869"/>
                  </a:lnTo>
                  <a:lnTo>
                    <a:pt x="4126" y="3330"/>
                  </a:lnTo>
                  <a:lnTo>
                    <a:pt x="3005" y="2782"/>
                  </a:lnTo>
                  <a:lnTo>
                    <a:pt x="2996" y="2080"/>
                  </a:lnTo>
                  <a:lnTo>
                    <a:pt x="2568" y="1455"/>
                  </a:lnTo>
                  <a:lnTo>
                    <a:pt x="2614" y="819"/>
                  </a:lnTo>
                  <a:lnTo>
                    <a:pt x="2983" y="631"/>
                  </a:lnTo>
                  <a:lnTo>
                    <a:pt x="2423" y="916"/>
                  </a:lnTo>
                  <a:lnTo>
                    <a:pt x="2441" y="38"/>
                  </a:lnTo>
                  <a:lnTo>
                    <a:pt x="2159" y="14"/>
                  </a:lnTo>
                  <a:lnTo>
                    <a:pt x="1618" y="0"/>
                  </a:lnTo>
                  <a:lnTo>
                    <a:pt x="1609" y="1053"/>
                  </a:lnTo>
                  <a:lnTo>
                    <a:pt x="1387" y="1027"/>
                  </a:lnTo>
                  <a:lnTo>
                    <a:pt x="403" y="1413"/>
                  </a:lnTo>
                  <a:lnTo>
                    <a:pt x="0" y="2020"/>
                  </a:lnTo>
                  <a:close/>
                </a:path>
              </a:pathLst>
            </a:custGeom>
            <a:solidFill>
              <a:srgbClr val="9BBB58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91B9EC91-2012-4223-89F3-BA8A045C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812" y="5943302"/>
              <a:ext cx="565150" cy="525463"/>
            </a:xfrm>
            <a:custGeom>
              <a:avLst/>
              <a:gdLst/>
              <a:ahLst/>
              <a:cxnLst>
                <a:cxn ang="0">
                  <a:pos x="2415" y="1064"/>
                </a:cxn>
                <a:cxn ang="0">
                  <a:pos x="2538" y="2082"/>
                </a:cxn>
                <a:cxn ang="0">
                  <a:pos x="2331" y="2355"/>
                </a:cxn>
                <a:cxn ang="0">
                  <a:pos x="1831" y="2289"/>
                </a:cxn>
                <a:cxn ang="0">
                  <a:pos x="1229" y="2185"/>
                </a:cxn>
                <a:cxn ang="0">
                  <a:pos x="626" y="1629"/>
                </a:cxn>
                <a:cxn ang="0">
                  <a:pos x="225" y="1611"/>
                </a:cxn>
                <a:cxn ang="0">
                  <a:pos x="0" y="1010"/>
                </a:cxn>
                <a:cxn ang="0">
                  <a:pos x="22" y="741"/>
                </a:cxn>
                <a:cxn ang="0">
                  <a:pos x="153" y="676"/>
                </a:cxn>
                <a:cxn ang="0">
                  <a:pos x="182" y="60"/>
                </a:cxn>
                <a:cxn ang="0">
                  <a:pos x="400" y="207"/>
                </a:cxn>
                <a:cxn ang="0">
                  <a:pos x="409" y="603"/>
                </a:cxn>
                <a:cxn ang="0">
                  <a:pos x="607" y="593"/>
                </a:cxn>
                <a:cxn ang="0">
                  <a:pos x="720" y="264"/>
                </a:cxn>
                <a:cxn ang="0">
                  <a:pos x="1050" y="179"/>
                </a:cxn>
                <a:cxn ang="0">
                  <a:pos x="1125" y="0"/>
                </a:cxn>
                <a:cxn ang="0">
                  <a:pos x="1417" y="9"/>
                </a:cxn>
                <a:cxn ang="0">
                  <a:pos x="1586" y="772"/>
                </a:cxn>
                <a:cxn ang="0">
                  <a:pos x="2095" y="791"/>
                </a:cxn>
                <a:cxn ang="0">
                  <a:pos x="2189" y="1149"/>
                </a:cxn>
                <a:cxn ang="0">
                  <a:pos x="2415" y="1064"/>
                </a:cxn>
              </a:cxnLst>
              <a:rect l="0" t="0" r="r" b="b"/>
              <a:pathLst>
                <a:path w="2538" h="2355">
                  <a:moveTo>
                    <a:pt x="2415" y="1064"/>
                  </a:moveTo>
                  <a:lnTo>
                    <a:pt x="2538" y="2082"/>
                  </a:lnTo>
                  <a:lnTo>
                    <a:pt x="2331" y="2355"/>
                  </a:lnTo>
                  <a:lnTo>
                    <a:pt x="1831" y="2289"/>
                  </a:lnTo>
                  <a:lnTo>
                    <a:pt x="1229" y="2185"/>
                  </a:lnTo>
                  <a:lnTo>
                    <a:pt x="626" y="1629"/>
                  </a:lnTo>
                  <a:lnTo>
                    <a:pt x="225" y="1611"/>
                  </a:lnTo>
                  <a:lnTo>
                    <a:pt x="0" y="1010"/>
                  </a:lnTo>
                  <a:lnTo>
                    <a:pt x="22" y="741"/>
                  </a:lnTo>
                  <a:lnTo>
                    <a:pt x="153" y="676"/>
                  </a:lnTo>
                  <a:lnTo>
                    <a:pt x="182" y="60"/>
                  </a:lnTo>
                  <a:lnTo>
                    <a:pt x="400" y="207"/>
                  </a:lnTo>
                  <a:lnTo>
                    <a:pt x="409" y="603"/>
                  </a:lnTo>
                  <a:lnTo>
                    <a:pt x="607" y="593"/>
                  </a:lnTo>
                  <a:lnTo>
                    <a:pt x="720" y="264"/>
                  </a:lnTo>
                  <a:lnTo>
                    <a:pt x="1050" y="179"/>
                  </a:lnTo>
                  <a:lnTo>
                    <a:pt x="1125" y="0"/>
                  </a:lnTo>
                  <a:lnTo>
                    <a:pt x="1417" y="9"/>
                  </a:lnTo>
                  <a:lnTo>
                    <a:pt x="1586" y="772"/>
                  </a:lnTo>
                  <a:lnTo>
                    <a:pt x="2095" y="791"/>
                  </a:lnTo>
                  <a:lnTo>
                    <a:pt x="2189" y="1149"/>
                  </a:lnTo>
                  <a:lnTo>
                    <a:pt x="2415" y="1064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7429A3D3-4C38-41C7-BB84-2E3AC6493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87" y="5316240"/>
              <a:ext cx="630238" cy="882650"/>
            </a:xfrm>
            <a:custGeom>
              <a:avLst/>
              <a:gdLst/>
              <a:ahLst/>
              <a:cxnLst>
                <a:cxn ang="0">
                  <a:pos x="2820" y="496"/>
                </a:cxn>
                <a:cxn ang="0">
                  <a:pos x="2824" y="2271"/>
                </a:cxn>
                <a:cxn ang="0">
                  <a:pos x="2297" y="3439"/>
                </a:cxn>
                <a:cxn ang="0">
                  <a:pos x="2400" y="3872"/>
                </a:cxn>
                <a:cxn ang="0">
                  <a:pos x="2174" y="3957"/>
                </a:cxn>
                <a:cxn ang="0">
                  <a:pos x="2080" y="3599"/>
                </a:cxn>
                <a:cxn ang="0">
                  <a:pos x="1571" y="3580"/>
                </a:cxn>
                <a:cxn ang="0">
                  <a:pos x="1402" y="2817"/>
                </a:cxn>
                <a:cxn ang="0">
                  <a:pos x="1110" y="2808"/>
                </a:cxn>
                <a:cxn ang="0">
                  <a:pos x="1035" y="2987"/>
                </a:cxn>
                <a:cxn ang="0">
                  <a:pos x="705" y="3072"/>
                </a:cxn>
                <a:cxn ang="0">
                  <a:pos x="592" y="3401"/>
                </a:cxn>
                <a:cxn ang="0">
                  <a:pos x="394" y="3411"/>
                </a:cxn>
                <a:cxn ang="0">
                  <a:pos x="385" y="3015"/>
                </a:cxn>
                <a:cxn ang="0">
                  <a:pos x="167" y="2868"/>
                </a:cxn>
                <a:cxn ang="0">
                  <a:pos x="0" y="2810"/>
                </a:cxn>
                <a:cxn ang="0">
                  <a:pos x="29" y="1224"/>
                </a:cxn>
                <a:cxn ang="0">
                  <a:pos x="55" y="924"/>
                </a:cxn>
                <a:cxn ang="0">
                  <a:pos x="697" y="385"/>
                </a:cxn>
                <a:cxn ang="0">
                  <a:pos x="1091" y="0"/>
                </a:cxn>
                <a:cxn ang="0">
                  <a:pos x="1699" y="145"/>
                </a:cxn>
                <a:cxn ang="0">
                  <a:pos x="1913" y="411"/>
                </a:cxn>
                <a:cxn ang="0">
                  <a:pos x="2392" y="436"/>
                </a:cxn>
                <a:cxn ang="0">
                  <a:pos x="2452" y="128"/>
                </a:cxn>
                <a:cxn ang="0">
                  <a:pos x="2580" y="154"/>
                </a:cxn>
                <a:cxn ang="0">
                  <a:pos x="2649" y="496"/>
                </a:cxn>
                <a:cxn ang="0">
                  <a:pos x="2820" y="496"/>
                </a:cxn>
              </a:cxnLst>
              <a:rect l="0" t="0" r="r" b="b"/>
              <a:pathLst>
                <a:path w="2824" h="3957">
                  <a:moveTo>
                    <a:pt x="2820" y="496"/>
                  </a:moveTo>
                  <a:lnTo>
                    <a:pt x="2824" y="2271"/>
                  </a:lnTo>
                  <a:lnTo>
                    <a:pt x="2297" y="3439"/>
                  </a:lnTo>
                  <a:lnTo>
                    <a:pt x="2400" y="3872"/>
                  </a:lnTo>
                  <a:lnTo>
                    <a:pt x="2174" y="3957"/>
                  </a:lnTo>
                  <a:lnTo>
                    <a:pt x="2080" y="3599"/>
                  </a:lnTo>
                  <a:lnTo>
                    <a:pt x="1571" y="3580"/>
                  </a:lnTo>
                  <a:lnTo>
                    <a:pt x="1402" y="2817"/>
                  </a:lnTo>
                  <a:lnTo>
                    <a:pt x="1110" y="2808"/>
                  </a:lnTo>
                  <a:lnTo>
                    <a:pt x="1035" y="2987"/>
                  </a:lnTo>
                  <a:lnTo>
                    <a:pt x="705" y="3072"/>
                  </a:lnTo>
                  <a:lnTo>
                    <a:pt x="592" y="3401"/>
                  </a:lnTo>
                  <a:lnTo>
                    <a:pt x="394" y="3411"/>
                  </a:lnTo>
                  <a:lnTo>
                    <a:pt x="385" y="3015"/>
                  </a:lnTo>
                  <a:lnTo>
                    <a:pt x="167" y="2868"/>
                  </a:lnTo>
                  <a:lnTo>
                    <a:pt x="0" y="2810"/>
                  </a:lnTo>
                  <a:lnTo>
                    <a:pt x="29" y="1224"/>
                  </a:lnTo>
                  <a:lnTo>
                    <a:pt x="55" y="924"/>
                  </a:lnTo>
                  <a:lnTo>
                    <a:pt x="697" y="385"/>
                  </a:lnTo>
                  <a:lnTo>
                    <a:pt x="1091" y="0"/>
                  </a:lnTo>
                  <a:lnTo>
                    <a:pt x="1699" y="145"/>
                  </a:lnTo>
                  <a:lnTo>
                    <a:pt x="1913" y="411"/>
                  </a:lnTo>
                  <a:lnTo>
                    <a:pt x="2392" y="436"/>
                  </a:lnTo>
                  <a:lnTo>
                    <a:pt x="2452" y="128"/>
                  </a:lnTo>
                  <a:lnTo>
                    <a:pt x="2580" y="154"/>
                  </a:lnTo>
                  <a:lnTo>
                    <a:pt x="2649" y="496"/>
                  </a:lnTo>
                  <a:lnTo>
                    <a:pt x="2820" y="496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DA5F3D37-EE3C-44D3-9DB9-5CFF84F85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812" y="5519440"/>
              <a:ext cx="684213" cy="876300"/>
            </a:xfrm>
            <a:custGeom>
              <a:avLst/>
              <a:gdLst/>
              <a:ahLst/>
              <a:cxnLst>
                <a:cxn ang="0">
                  <a:pos x="2884" y="317"/>
                </a:cxn>
                <a:cxn ang="0">
                  <a:pos x="2855" y="1903"/>
                </a:cxn>
                <a:cxn ang="0">
                  <a:pos x="3022" y="1961"/>
                </a:cxn>
                <a:cxn ang="0">
                  <a:pos x="2993" y="2577"/>
                </a:cxn>
                <a:cxn ang="0">
                  <a:pos x="2862" y="2642"/>
                </a:cxn>
                <a:cxn ang="0">
                  <a:pos x="2840" y="2911"/>
                </a:cxn>
                <a:cxn ang="0">
                  <a:pos x="3065" y="3512"/>
                </a:cxn>
                <a:cxn ang="0">
                  <a:pos x="3029" y="3860"/>
                </a:cxn>
                <a:cxn ang="0">
                  <a:pos x="2630" y="3926"/>
                </a:cxn>
                <a:cxn ang="0">
                  <a:pos x="1998" y="3771"/>
                </a:cxn>
                <a:cxn ang="0">
                  <a:pos x="2003" y="3707"/>
                </a:cxn>
                <a:cxn ang="0">
                  <a:pos x="1900" y="3527"/>
                </a:cxn>
                <a:cxn ang="0">
                  <a:pos x="1789" y="2962"/>
                </a:cxn>
                <a:cxn ang="0">
                  <a:pos x="1198" y="2851"/>
                </a:cxn>
                <a:cxn ang="0">
                  <a:pos x="1001" y="2637"/>
                </a:cxn>
                <a:cxn ang="0">
                  <a:pos x="411" y="2996"/>
                </a:cxn>
                <a:cxn ang="0">
                  <a:pos x="145" y="2757"/>
                </a:cxn>
                <a:cxn ang="0">
                  <a:pos x="299" y="2252"/>
                </a:cxn>
                <a:cxn ang="0">
                  <a:pos x="291" y="1935"/>
                </a:cxn>
                <a:cxn ang="0">
                  <a:pos x="17" y="1892"/>
                </a:cxn>
                <a:cxn ang="0">
                  <a:pos x="0" y="1592"/>
                </a:cxn>
                <a:cxn ang="0">
                  <a:pos x="530" y="1259"/>
                </a:cxn>
                <a:cxn ang="0">
                  <a:pos x="668" y="384"/>
                </a:cxn>
                <a:cxn ang="0">
                  <a:pos x="1007" y="271"/>
                </a:cxn>
                <a:cxn ang="0">
                  <a:pos x="998" y="55"/>
                </a:cxn>
                <a:cxn ang="0">
                  <a:pos x="1440" y="92"/>
                </a:cxn>
                <a:cxn ang="0">
                  <a:pos x="1525" y="290"/>
                </a:cxn>
                <a:cxn ang="0">
                  <a:pos x="1921" y="450"/>
                </a:cxn>
                <a:cxn ang="0">
                  <a:pos x="2269" y="431"/>
                </a:cxn>
                <a:cxn ang="0">
                  <a:pos x="2414" y="0"/>
                </a:cxn>
                <a:cxn ang="0">
                  <a:pos x="2542" y="69"/>
                </a:cxn>
                <a:cxn ang="0">
                  <a:pos x="2525" y="291"/>
                </a:cxn>
                <a:cxn ang="0">
                  <a:pos x="2884" y="317"/>
                </a:cxn>
              </a:cxnLst>
              <a:rect l="0" t="0" r="r" b="b"/>
              <a:pathLst>
                <a:path w="3065" h="3926">
                  <a:moveTo>
                    <a:pt x="2884" y="317"/>
                  </a:moveTo>
                  <a:lnTo>
                    <a:pt x="2855" y="1903"/>
                  </a:lnTo>
                  <a:lnTo>
                    <a:pt x="3022" y="1961"/>
                  </a:lnTo>
                  <a:lnTo>
                    <a:pt x="2993" y="2577"/>
                  </a:lnTo>
                  <a:lnTo>
                    <a:pt x="2862" y="2642"/>
                  </a:lnTo>
                  <a:lnTo>
                    <a:pt x="2840" y="2911"/>
                  </a:lnTo>
                  <a:lnTo>
                    <a:pt x="3065" y="3512"/>
                  </a:lnTo>
                  <a:lnTo>
                    <a:pt x="3029" y="3860"/>
                  </a:lnTo>
                  <a:lnTo>
                    <a:pt x="2630" y="3926"/>
                  </a:lnTo>
                  <a:lnTo>
                    <a:pt x="1998" y="3771"/>
                  </a:lnTo>
                  <a:lnTo>
                    <a:pt x="2003" y="3707"/>
                  </a:lnTo>
                  <a:lnTo>
                    <a:pt x="1900" y="3527"/>
                  </a:lnTo>
                  <a:lnTo>
                    <a:pt x="1789" y="2962"/>
                  </a:lnTo>
                  <a:lnTo>
                    <a:pt x="1198" y="2851"/>
                  </a:lnTo>
                  <a:lnTo>
                    <a:pt x="1001" y="2637"/>
                  </a:lnTo>
                  <a:lnTo>
                    <a:pt x="411" y="2996"/>
                  </a:lnTo>
                  <a:lnTo>
                    <a:pt x="145" y="2757"/>
                  </a:lnTo>
                  <a:lnTo>
                    <a:pt x="299" y="2252"/>
                  </a:lnTo>
                  <a:lnTo>
                    <a:pt x="291" y="1935"/>
                  </a:lnTo>
                  <a:lnTo>
                    <a:pt x="17" y="1892"/>
                  </a:lnTo>
                  <a:lnTo>
                    <a:pt x="0" y="1592"/>
                  </a:lnTo>
                  <a:lnTo>
                    <a:pt x="530" y="1259"/>
                  </a:lnTo>
                  <a:lnTo>
                    <a:pt x="668" y="384"/>
                  </a:lnTo>
                  <a:lnTo>
                    <a:pt x="1007" y="271"/>
                  </a:lnTo>
                  <a:lnTo>
                    <a:pt x="998" y="55"/>
                  </a:lnTo>
                  <a:lnTo>
                    <a:pt x="1440" y="92"/>
                  </a:lnTo>
                  <a:lnTo>
                    <a:pt x="1525" y="290"/>
                  </a:lnTo>
                  <a:lnTo>
                    <a:pt x="1921" y="450"/>
                  </a:lnTo>
                  <a:lnTo>
                    <a:pt x="2269" y="431"/>
                  </a:lnTo>
                  <a:lnTo>
                    <a:pt x="2414" y="0"/>
                  </a:lnTo>
                  <a:lnTo>
                    <a:pt x="2542" y="69"/>
                  </a:lnTo>
                  <a:lnTo>
                    <a:pt x="2525" y="291"/>
                  </a:lnTo>
                  <a:lnTo>
                    <a:pt x="2884" y="317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1EF33239-EDEA-47D3-80B2-51DBB9C55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25" y="6408440"/>
              <a:ext cx="127000" cy="179388"/>
            </a:xfrm>
            <a:custGeom>
              <a:avLst/>
              <a:gdLst/>
              <a:ahLst/>
              <a:cxnLst>
                <a:cxn ang="0">
                  <a:pos x="207" y="0"/>
                </a:cxn>
                <a:cxn ang="0">
                  <a:pos x="565" y="499"/>
                </a:cxn>
                <a:cxn ang="0">
                  <a:pos x="537" y="810"/>
                </a:cxn>
                <a:cxn ang="0">
                  <a:pos x="226" y="791"/>
                </a:cxn>
                <a:cxn ang="0">
                  <a:pos x="0" y="273"/>
                </a:cxn>
                <a:cxn ang="0">
                  <a:pos x="207" y="0"/>
                </a:cxn>
              </a:cxnLst>
              <a:rect l="0" t="0" r="r" b="b"/>
              <a:pathLst>
                <a:path w="565" h="810">
                  <a:moveTo>
                    <a:pt x="207" y="0"/>
                  </a:moveTo>
                  <a:lnTo>
                    <a:pt x="565" y="499"/>
                  </a:lnTo>
                  <a:lnTo>
                    <a:pt x="537" y="810"/>
                  </a:lnTo>
                  <a:lnTo>
                    <a:pt x="226" y="791"/>
                  </a:lnTo>
                  <a:lnTo>
                    <a:pt x="0" y="273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DF82ACCC-EEB8-4CBA-86AF-D0B4DA707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50" y="6451302"/>
              <a:ext cx="180975" cy="146050"/>
            </a:xfrm>
            <a:custGeom>
              <a:avLst/>
              <a:gdLst/>
              <a:ahLst/>
              <a:cxnLst>
                <a:cxn ang="0">
                  <a:pos x="814" y="599"/>
                </a:cxn>
                <a:cxn ang="0">
                  <a:pos x="441" y="655"/>
                </a:cxn>
                <a:cxn ang="0">
                  <a:pos x="0" y="0"/>
                </a:cxn>
                <a:cxn ang="0">
                  <a:pos x="588" y="81"/>
                </a:cxn>
                <a:cxn ang="0">
                  <a:pos x="814" y="599"/>
                </a:cxn>
              </a:cxnLst>
              <a:rect l="0" t="0" r="r" b="b"/>
              <a:pathLst>
                <a:path w="814" h="655">
                  <a:moveTo>
                    <a:pt x="814" y="599"/>
                  </a:moveTo>
                  <a:lnTo>
                    <a:pt x="441" y="655"/>
                  </a:lnTo>
                  <a:lnTo>
                    <a:pt x="0" y="0"/>
                  </a:lnTo>
                  <a:lnTo>
                    <a:pt x="588" y="81"/>
                  </a:lnTo>
                  <a:lnTo>
                    <a:pt x="814" y="599"/>
                  </a:lnTo>
                  <a:close/>
                </a:path>
              </a:pathLst>
            </a:custGeom>
            <a:solidFill>
              <a:srgbClr val="C00000"/>
            </a:solidFill>
            <a:ln w="7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latin typeface="Trebuchet MS" panose="020B0603020202020204" pitchFamily="34" charset="0"/>
              </a:endParaRPr>
            </a:p>
          </p:txBody>
        </p:sp>
      </p:grpSp>
      <p:sp>
        <p:nvSpPr>
          <p:cNvPr id="60" name="Rectángulo redondeado 2">
            <a:extLst>
              <a:ext uri="{FF2B5EF4-FFF2-40B4-BE49-F238E27FC236}">
                <a16:creationId xmlns:a16="http://schemas.microsoft.com/office/drawing/2014/main" id="{02AB5965-8C9A-4A8F-9406-1BCCFDA74266}"/>
              </a:ext>
            </a:extLst>
          </p:cNvPr>
          <p:cNvSpPr/>
          <p:nvPr/>
        </p:nvSpPr>
        <p:spPr>
          <a:xfrm>
            <a:off x="8418433" y="1206983"/>
            <a:ext cx="1526023" cy="576064"/>
          </a:xfrm>
          <a:prstGeom prst="roundRect">
            <a:avLst/>
          </a:prstGeom>
          <a:solidFill>
            <a:srgbClr val="9BB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8841BAA-5FF5-4818-A813-518B68EBF2B5}"/>
              </a:ext>
            </a:extLst>
          </p:cNvPr>
          <p:cNvSpPr txBox="1"/>
          <p:nvPr/>
        </p:nvSpPr>
        <p:spPr>
          <a:xfrm>
            <a:off x="8458204" y="1738388"/>
            <a:ext cx="1519134" cy="58477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Total de casos</a:t>
            </a:r>
          </a:p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NEGATIVOS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A33F4F87-18C6-42E6-A487-8866FE9C3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21" y="1124747"/>
            <a:ext cx="685801" cy="685801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D910FFBF-2942-4C20-990E-C5A2E75B5D62}"/>
              </a:ext>
            </a:extLst>
          </p:cNvPr>
          <p:cNvSpPr txBox="1"/>
          <p:nvPr/>
        </p:nvSpPr>
        <p:spPr>
          <a:xfrm>
            <a:off x="8944210" y="1191448"/>
            <a:ext cx="96821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3373</a:t>
            </a:r>
            <a:endParaRPr lang="es-MX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4" name="Rectángulo redondeado 11">
            <a:extLst>
              <a:ext uri="{FF2B5EF4-FFF2-40B4-BE49-F238E27FC236}">
                <a16:creationId xmlns:a16="http://schemas.microsoft.com/office/drawing/2014/main" id="{5145EEBB-EA6E-465C-AFA4-A92291093477}"/>
              </a:ext>
            </a:extLst>
          </p:cNvPr>
          <p:cNvSpPr/>
          <p:nvPr/>
        </p:nvSpPr>
        <p:spPr>
          <a:xfrm>
            <a:off x="10458971" y="1179613"/>
            <a:ext cx="1526023" cy="5760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7F79D517-2716-4696-9AE9-E21F82D5B1EA}"/>
              </a:ext>
            </a:extLst>
          </p:cNvPr>
          <p:cNvSpPr txBox="1"/>
          <p:nvPr/>
        </p:nvSpPr>
        <p:spPr>
          <a:xfrm>
            <a:off x="10444474" y="1784901"/>
            <a:ext cx="1537600" cy="58477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Total de casos</a:t>
            </a:r>
          </a:p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SOSPECHOSOS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31663CE-6415-4FF1-91BB-33AF4BF6425B}"/>
              </a:ext>
            </a:extLst>
          </p:cNvPr>
          <p:cNvSpPr txBox="1"/>
          <p:nvPr/>
        </p:nvSpPr>
        <p:spPr>
          <a:xfrm>
            <a:off x="11100543" y="1179613"/>
            <a:ext cx="7261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3600" dirty="0">
                <a:latin typeface="Trebuchet MS" panose="020B0603020202020204" pitchFamily="34" charset="0"/>
              </a:rPr>
              <a:t>161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DD2D6106-3AC9-4A81-902C-C0278264A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47" y="1124747"/>
            <a:ext cx="685801" cy="685801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E8E6D5FC-7513-4808-9167-EDAA929F85C8}"/>
              </a:ext>
            </a:extLst>
          </p:cNvPr>
          <p:cNvSpPr txBox="1"/>
          <p:nvPr/>
        </p:nvSpPr>
        <p:spPr>
          <a:xfrm>
            <a:off x="11455098" y="2645927"/>
            <a:ext cx="4841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93</a:t>
            </a:r>
          </a:p>
        </p:txBody>
      </p:sp>
      <p:sp>
        <p:nvSpPr>
          <p:cNvPr id="71" name="Rectángulo redondeado 17">
            <a:extLst>
              <a:ext uri="{FF2B5EF4-FFF2-40B4-BE49-F238E27FC236}">
                <a16:creationId xmlns:a16="http://schemas.microsoft.com/office/drawing/2014/main" id="{906635FB-1045-4548-8D59-A03E2CC84E7F}"/>
              </a:ext>
            </a:extLst>
          </p:cNvPr>
          <p:cNvSpPr/>
          <p:nvPr/>
        </p:nvSpPr>
        <p:spPr>
          <a:xfrm>
            <a:off x="10474633" y="2605915"/>
            <a:ext cx="1526023" cy="57606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028B3CF-88A1-4D39-90DA-16206F2B9F74}"/>
              </a:ext>
            </a:extLst>
          </p:cNvPr>
          <p:cNvSpPr txBox="1"/>
          <p:nvPr/>
        </p:nvSpPr>
        <p:spPr>
          <a:xfrm>
            <a:off x="10406289" y="3224975"/>
            <a:ext cx="1555234" cy="58477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Total de casos</a:t>
            </a:r>
          </a:p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CONFIRMADOS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1B173A57-45EF-44C5-9AE8-D9A8FE4CD0D4}"/>
              </a:ext>
            </a:extLst>
          </p:cNvPr>
          <p:cNvSpPr txBox="1"/>
          <p:nvPr/>
        </p:nvSpPr>
        <p:spPr>
          <a:xfrm>
            <a:off x="10977363" y="2614000"/>
            <a:ext cx="8770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701</a:t>
            </a: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7FDB2637-02BE-47C5-9CED-A095F45E2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34" y="2536170"/>
            <a:ext cx="685801" cy="685801"/>
          </a:xfrm>
          <a:prstGeom prst="rect">
            <a:avLst/>
          </a:prstGeom>
        </p:spPr>
      </p:pic>
      <p:sp>
        <p:nvSpPr>
          <p:cNvPr id="70" name="CuadroTexto 69">
            <a:extLst>
              <a:ext uri="{FF2B5EF4-FFF2-40B4-BE49-F238E27FC236}">
                <a16:creationId xmlns:a16="http://schemas.microsoft.com/office/drawing/2014/main" id="{8120E4CD-3E7C-4668-95D4-EAB1B80417CA}"/>
              </a:ext>
            </a:extLst>
          </p:cNvPr>
          <p:cNvSpPr txBox="1"/>
          <p:nvPr/>
        </p:nvSpPr>
        <p:spPr>
          <a:xfrm>
            <a:off x="11455098" y="4042816"/>
            <a:ext cx="4841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93</a:t>
            </a:r>
          </a:p>
        </p:txBody>
      </p:sp>
      <p:sp>
        <p:nvSpPr>
          <p:cNvPr id="75" name="Rectángulo redondeado 17">
            <a:extLst>
              <a:ext uri="{FF2B5EF4-FFF2-40B4-BE49-F238E27FC236}">
                <a16:creationId xmlns:a16="http://schemas.microsoft.com/office/drawing/2014/main" id="{F1F144CB-27D9-4E0B-A56E-7F33B00C82E0}"/>
              </a:ext>
            </a:extLst>
          </p:cNvPr>
          <p:cNvSpPr/>
          <p:nvPr/>
        </p:nvSpPr>
        <p:spPr>
          <a:xfrm>
            <a:off x="10474633" y="4002804"/>
            <a:ext cx="1526023" cy="5760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76581938-BB8F-49D8-A96C-0E5FEB74B8EA}"/>
              </a:ext>
            </a:extLst>
          </p:cNvPr>
          <p:cNvSpPr txBox="1"/>
          <p:nvPr/>
        </p:nvSpPr>
        <p:spPr>
          <a:xfrm>
            <a:off x="10444364" y="4632966"/>
            <a:ext cx="1555234" cy="58477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Total de casos</a:t>
            </a:r>
          </a:p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RECUPERADOS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FE8FCC63-DAC2-482D-B66C-DD564DCC477F}"/>
              </a:ext>
            </a:extLst>
          </p:cNvPr>
          <p:cNvSpPr txBox="1"/>
          <p:nvPr/>
        </p:nvSpPr>
        <p:spPr>
          <a:xfrm>
            <a:off x="10977363" y="4010889"/>
            <a:ext cx="8770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160</a:t>
            </a: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44F9D8CA-A9AE-483F-B14A-2534327993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34" y="3933059"/>
            <a:ext cx="685801" cy="685801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6902541-CA7B-4AC3-86D1-57FE51D4AA2A}"/>
              </a:ext>
            </a:extLst>
          </p:cNvPr>
          <p:cNvCxnSpPr>
            <a:cxnSpLocks/>
          </p:cNvCxnSpPr>
          <p:nvPr/>
        </p:nvCxnSpPr>
        <p:spPr>
          <a:xfrm flipH="1">
            <a:off x="9115450" y="6494586"/>
            <a:ext cx="192516" cy="116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8606004" y="6261334"/>
            <a:ext cx="241461" cy="249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dirty="0"/>
              <a:t>9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B6BC976F-1A89-427D-AACB-6D07AFED96EA}"/>
              </a:ext>
            </a:extLst>
          </p:cNvPr>
          <p:cNvSpPr txBox="1"/>
          <p:nvPr/>
        </p:nvSpPr>
        <p:spPr>
          <a:xfrm>
            <a:off x="11501440" y="5350422"/>
            <a:ext cx="4841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93</a:t>
            </a:r>
          </a:p>
        </p:txBody>
      </p:sp>
      <p:sp>
        <p:nvSpPr>
          <p:cNvPr id="83" name="Rectángulo redondeado 17">
            <a:extLst>
              <a:ext uri="{FF2B5EF4-FFF2-40B4-BE49-F238E27FC236}">
                <a16:creationId xmlns:a16="http://schemas.microsoft.com/office/drawing/2014/main" id="{712B2B88-DE6B-41D7-B2A2-C5F1A4A400E4}"/>
              </a:ext>
            </a:extLst>
          </p:cNvPr>
          <p:cNvSpPr/>
          <p:nvPr/>
        </p:nvSpPr>
        <p:spPr>
          <a:xfrm>
            <a:off x="10520975" y="5310410"/>
            <a:ext cx="1526023" cy="57606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s-MX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E815FD95-1FF0-48F5-ACE3-ED8252BDC6AC}"/>
              </a:ext>
            </a:extLst>
          </p:cNvPr>
          <p:cNvSpPr txBox="1"/>
          <p:nvPr/>
        </p:nvSpPr>
        <p:spPr>
          <a:xfrm>
            <a:off x="10506368" y="5930176"/>
            <a:ext cx="1555234" cy="584775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Total de casos</a:t>
            </a:r>
          </a:p>
          <a:p>
            <a:pPr algn="ctr"/>
            <a:r>
              <a:rPr lang="es-MX" sz="1600" b="1" dirty="0">
                <a:latin typeface="Trebuchet MS" panose="020B0603020202020204" pitchFamily="34" charset="0"/>
              </a:rPr>
              <a:t>DEFUNCIONES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7A0DD360-2B6C-4EA6-863E-A6A7F0D14065}"/>
              </a:ext>
            </a:extLst>
          </p:cNvPr>
          <p:cNvSpPr txBox="1"/>
          <p:nvPr/>
        </p:nvSpPr>
        <p:spPr>
          <a:xfrm>
            <a:off x="11416644" y="5318495"/>
            <a:ext cx="4841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Trebuchet MS" panose="020B0603020202020204" pitchFamily="34" charset="0"/>
              </a:rPr>
              <a:t>31</a:t>
            </a:r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id="{7ADAF99E-385A-4AAB-A14B-321A8EC8D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5" y="5240665"/>
            <a:ext cx="685801" cy="685801"/>
          </a:xfrm>
          <a:prstGeom prst="rect">
            <a:avLst/>
          </a:prstGeom>
          <a:noFill/>
        </p:spPr>
      </p:pic>
      <p:sp>
        <p:nvSpPr>
          <p:cNvPr id="88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7598380" y="6340600"/>
            <a:ext cx="241461" cy="249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89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5977868" y="4509121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28</a:t>
            </a:r>
          </a:p>
        </p:txBody>
      </p:sp>
      <p:cxnSp>
        <p:nvCxnSpPr>
          <p:cNvPr id="93" name="Conector recto de flecha 6">
            <a:extLst>
              <a:ext uri="{FF2B5EF4-FFF2-40B4-BE49-F238E27FC236}">
                <a16:creationId xmlns:a16="http://schemas.microsoft.com/office/drawing/2014/main" id="{36902541-CA7B-4AC3-86D1-57FE51D4AA2A}"/>
              </a:ext>
            </a:extLst>
          </p:cNvPr>
          <p:cNvCxnSpPr>
            <a:cxnSpLocks/>
            <a:stCxn id="89" idx="5"/>
          </p:cNvCxnSpPr>
          <p:nvPr/>
        </p:nvCxnSpPr>
        <p:spPr>
          <a:xfrm>
            <a:off x="6370609" y="4841546"/>
            <a:ext cx="787693" cy="203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7971792" y="6508740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28</a:t>
            </a:r>
          </a:p>
        </p:txBody>
      </p:sp>
      <p:cxnSp>
        <p:nvCxnSpPr>
          <p:cNvPr id="95" name="Conector recto de flecha 6">
            <a:extLst>
              <a:ext uri="{FF2B5EF4-FFF2-40B4-BE49-F238E27FC236}">
                <a16:creationId xmlns:a16="http://schemas.microsoft.com/office/drawing/2014/main" id="{36902541-CA7B-4AC3-86D1-57FE51D4AA2A}"/>
              </a:ext>
            </a:extLst>
          </p:cNvPr>
          <p:cNvCxnSpPr>
            <a:cxnSpLocks/>
          </p:cNvCxnSpPr>
          <p:nvPr/>
        </p:nvCxnSpPr>
        <p:spPr>
          <a:xfrm>
            <a:off x="8413151" y="6699265"/>
            <a:ext cx="4713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9181447" y="2832508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21</a:t>
            </a:r>
          </a:p>
        </p:txBody>
      </p:sp>
      <p:sp>
        <p:nvSpPr>
          <p:cNvPr id="96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8102306" y="2614542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14</a:t>
            </a:r>
          </a:p>
        </p:txBody>
      </p:sp>
      <p:sp>
        <p:nvSpPr>
          <p:cNvPr id="87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9249724" y="6200433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24</a:t>
            </a:r>
          </a:p>
        </p:txBody>
      </p:sp>
      <p:graphicFrame>
        <p:nvGraphicFramePr>
          <p:cNvPr id="94" name="Tabla 79">
            <a:extLst>
              <a:ext uri="{FF2B5EF4-FFF2-40B4-BE49-F238E27FC236}">
                <a16:creationId xmlns:a16="http://schemas.microsoft.com/office/drawing/2014/main" id="{006E6D78-4C0C-44BA-A2AC-7BDE6D85C4A7}"/>
              </a:ext>
            </a:extLst>
          </p:cNvPr>
          <p:cNvGraphicFramePr>
            <a:graphicFrameLocks noGrp="1"/>
          </p:cNvGraphicFramePr>
          <p:nvPr/>
        </p:nvGraphicFramePr>
        <p:xfrm>
          <a:off x="191347" y="1124744"/>
          <a:ext cx="5112569" cy="589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0161">
                  <a:extLst>
                    <a:ext uri="{9D8B030D-6E8A-4147-A177-3AD203B41FA5}">
                      <a16:colId xmlns:a16="http://schemas.microsoft.com/office/drawing/2014/main" val="3454840967"/>
                    </a:ext>
                  </a:extLst>
                </a:gridCol>
                <a:gridCol w="1019533">
                  <a:extLst>
                    <a:ext uri="{9D8B030D-6E8A-4147-A177-3AD203B41FA5}">
                      <a16:colId xmlns:a16="http://schemas.microsoft.com/office/drawing/2014/main" val="4089976086"/>
                    </a:ext>
                  </a:extLst>
                </a:gridCol>
                <a:gridCol w="1019533">
                  <a:extLst>
                    <a:ext uri="{9D8B030D-6E8A-4147-A177-3AD203B41FA5}">
                      <a16:colId xmlns:a16="http://schemas.microsoft.com/office/drawing/2014/main" val="3208197837"/>
                    </a:ext>
                  </a:extLst>
                </a:gridCol>
                <a:gridCol w="1293342">
                  <a:extLst>
                    <a:ext uri="{9D8B030D-6E8A-4147-A177-3AD203B41FA5}">
                      <a16:colId xmlns:a16="http://schemas.microsoft.com/office/drawing/2014/main" val="3998214349"/>
                    </a:ext>
                  </a:extLst>
                </a:gridCol>
              </a:tblGrid>
              <a:tr h="1943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Estatus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Confirmados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Sospechosos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Negativos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3195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MATAMOROS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TAMPICO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77523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VICTORIA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CIUDAD MADERO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NUEVO LAREDO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REYNOSA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69944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ALTAMIRA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986226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RÍO BRAVO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23292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XICOTÉNCATL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639635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EL MANTE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21322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ALDAMA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16303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VALLE HERMOSO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TULA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579969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GUÉMEZ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0983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GONZÁLEZ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603399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SOTO LA MARINA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595749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CAMARGO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323279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PADILLA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305195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JAUMAVE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81969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OCAMPO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09383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NUEVO MORELOS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SAN FERNANDO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MIGUEL ALEMÁN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BUSTAMANTE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HIDALGO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GÓMEZ FARÍAS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ABASOLO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SAN CARLOS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GUSTAVO DÍAZ ORDAZ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LLERA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MAINERO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JIMÉNEZ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CRUILLAS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943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161</a:t>
                      </a: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3373</a:t>
                      </a:r>
                    </a:p>
                  </a:txBody>
                  <a:tcPr marL="9525" marR="9525" marT="9525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92" name="CuadroTexto 7">
            <a:extLst>
              <a:ext uri="{FF2B5EF4-FFF2-40B4-BE49-F238E27FC236}">
                <a16:creationId xmlns:a16="http://schemas.microsoft.com/office/drawing/2014/main" id="{0769B2F8-8BC5-4595-93A4-A1D2A2036597}"/>
              </a:ext>
            </a:extLst>
          </p:cNvPr>
          <p:cNvSpPr txBox="1"/>
          <p:nvPr/>
        </p:nvSpPr>
        <p:spPr>
          <a:xfrm>
            <a:off x="9696400" y="6604085"/>
            <a:ext cx="2449702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SINAVE Coronavirus 06.05.2020</a:t>
            </a:r>
          </a:p>
        </p:txBody>
      </p:sp>
      <p:sp>
        <p:nvSpPr>
          <p:cNvPr id="98" name="Elipse 1">
            <a:extLst>
              <a:ext uri="{FF2B5EF4-FFF2-40B4-BE49-F238E27FC236}">
                <a16:creationId xmlns:a16="http://schemas.microsoft.com/office/drawing/2014/main" id="{49704660-9C06-4629-9A76-202DB00C4DFF}"/>
              </a:ext>
            </a:extLst>
          </p:cNvPr>
          <p:cNvSpPr/>
          <p:nvPr/>
        </p:nvSpPr>
        <p:spPr>
          <a:xfrm>
            <a:off x="7628969" y="2120379"/>
            <a:ext cx="241461" cy="249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99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7943889" y="5951139"/>
            <a:ext cx="241461" cy="249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100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5747805" y="826173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22</a:t>
            </a:r>
          </a:p>
        </p:txBody>
      </p:sp>
      <p:cxnSp>
        <p:nvCxnSpPr>
          <p:cNvPr id="101" name="Conector recto de flecha 6">
            <a:extLst>
              <a:ext uri="{FF2B5EF4-FFF2-40B4-BE49-F238E27FC236}">
                <a16:creationId xmlns:a16="http://schemas.microsoft.com/office/drawing/2014/main" id="{36902541-CA7B-4AC3-86D1-57FE51D4AA2A}"/>
              </a:ext>
            </a:extLst>
          </p:cNvPr>
          <p:cNvCxnSpPr>
            <a:cxnSpLocks/>
          </p:cNvCxnSpPr>
          <p:nvPr/>
        </p:nvCxnSpPr>
        <p:spPr>
          <a:xfrm>
            <a:off x="6221592" y="1022848"/>
            <a:ext cx="3227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ipse 81">
            <a:extLst>
              <a:ext uri="{FF2B5EF4-FFF2-40B4-BE49-F238E27FC236}">
                <a16:creationId xmlns:a16="http://schemas.microsoft.com/office/drawing/2014/main" id="{E3942600-6335-4D56-9C11-4AC2CF76D3E0}"/>
              </a:ext>
            </a:extLst>
          </p:cNvPr>
          <p:cNvSpPr/>
          <p:nvPr/>
        </p:nvSpPr>
        <p:spPr>
          <a:xfrm>
            <a:off x="8519602" y="2289830"/>
            <a:ext cx="460125" cy="3894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MX" sz="1000" dirty="0"/>
              <a:t>10</a:t>
            </a:r>
          </a:p>
        </p:txBody>
      </p:sp>
      <p:cxnSp>
        <p:nvCxnSpPr>
          <p:cNvPr id="103" name="Conector recto de flecha 6">
            <a:extLst>
              <a:ext uri="{FF2B5EF4-FFF2-40B4-BE49-F238E27FC236}">
                <a16:creationId xmlns:a16="http://schemas.microsoft.com/office/drawing/2014/main" id="{36902541-CA7B-4AC3-86D1-57FE51D4AA2A}"/>
              </a:ext>
            </a:extLst>
          </p:cNvPr>
          <p:cNvCxnSpPr>
            <a:cxnSpLocks/>
            <a:stCxn id="102" idx="4"/>
          </p:cNvCxnSpPr>
          <p:nvPr/>
        </p:nvCxnSpPr>
        <p:spPr>
          <a:xfrm>
            <a:off x="8749662" y="2679294"/>
            <a:ext cx="0" cy="257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0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0704" y="196497"/>
            <a:ext cx="11158476" cy="373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33121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ituación</a:t>
            </a:r>
            <a:r>
              <a:rPr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spc="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pc="114" dirty="0">
                <a:latin typeface="Arial" panose="020B0604020202020204" pitchFamily="34" charset="0"/>
                <a:cs typeface="Arial" panose="020B0604020202020204" pitchFamily="34" charset="0"/>
              </a:rPr>
              <a:t>10 municipios fronterizos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6"/>
          <p:cNvGrpSpPr/>
          <p:nvPr/>
        </p:nvGrpSpPr>
        <p:grpSpPr>
          <a:xfrm>
            <a:off x="5663966" y="1056193"/>
            <a:ext cx="5616623" cy="4893088"/>
            <a:chOff x="5929570" y="1209392"/>
            <a:chExt cx="2765661" cy="243903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03A0885-A87E-4EDF-AD6A-2443ABF7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3629" y="2472046"/>
              <a:ext cx="204917" cy="254884"/>
            </a:xfrm>
            <a:custGeom>
              <a:avLst/>
              <a:gdLst/>
              <a:ahLst/>
              <a:cxnLst>
                <a:cxn ang="0">
                  <a:pos x="1034" y="224"/>
                </a:cxn>
                <a:cxn ang="0">
                  <a:pos x="496" y="0"/>
                </a:cxn>
                <a:cxn ang="0">
                  <a:pos x="312" y="179"/>
                </a:cxn>
                <a:cxn ang="0">
                  <a:pos x="0" y="483"/>
                </a:cxn>
                <a:cxn ang="0">
                  <a:pos x="0" y="1256"/>
                </a:cxn>
                <a:cxn ang="0">
                  <a:pos x="689" y="1382"/>
                </a:cxn>
                <a:cxn ang="0">
                  <a:pos x="689" y="862"/>
                </a:cxn>
                <a:cxn ang="0">
                  <a:pos x="919" y="852"/>
                </a:cxn>
                <a:cxn ang="0">
                  <a:pos x="1034" y="224"/>
                </a:cxn>
              </a:cxnLst>
              <a:rect l="0" t="0" r="r" b="b"/>
              <a:pathLst>
                <a:path w="1034" h="1382">
                  <a:moveTo>
                    <a:pt x="1034" y="224"/>
                  </a:moveTo>
                  <a:lnTo>
                    <a:pt x="496" y="0"/>
                  </a:lnTo>
                  <a:lnTo>
                    <a:pt x="312" y="179"/>
                  </a:lnTo>
                  <a:lnTo>
                    <a:pt x="0" y="483"/>
                  </a:lnTo>
                  <a:lnTo>
                    <a:pt x="0" y="1256"/>
                  </a:lnTo>
                  <a:lnTo>
                    <a:pt x="689" y="1382"/>
                  </a:lnTo>
                  <a:lnTo>
                    <a:pt x="689" y="862"/>
                  </a:lnTo>
                  <a:lnTo>
                    <a:pt x="919" y="852"/>
                  </a:lnTo>
                  <a:lnTo>
                    <a:pt x="1034" y="224"/>
                  </a:lnTo>
                  <a:close/>
                </a:path>
              </a:pathLst>
            </a:custGeom>
            <a:solidFill>
              <a:srgbClr val="92D05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1336F-2543-4BC7-B4E0-84A491573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399" y="2376628"/>
              <a:ext cx="341998" cy="407814"/>
            </a:xfrm>
            <a:custGeom>
              <a:avLst/>
              <a:gdLst/>
              <a:ahLst/>
              <a:cxnLst>
                <a:cxn ang="0">
                  <a:pos x="1725" y="701"/>
                </a:cxn>
                <a:cxn ang="0">
                  <a:pos x="942" y="32"/>
                </a:cxn>
                <a:cxn ang="0">
                  <a:pos x="308" y="0"/>
                </a:cxn>
                <a:cxn ang="0">
                  <a:pos x="339" y="584"/>
                </a:cxn>
                <a:cxn ang="0">
                  <a:pos x="0" y="1426"/>
                </a:cxn>
                <a:cxn ang="0">
                  <a:pos x="546" y="2217"/>
                </a:cxn>
                <a:cxn ang="0">
                  <a:pos x="929" y="1715"/>
                </a:cxn>
                <a:cxn ang="0">
                  <a:pos x="1413" y="1778"/>
                </a:cxn>
                <a:cxn ang="0">
                  <a:pos x="1413" y="1005"/>
                </a:cxn>
                <a:cxn ang="0">
                  <a:pos x="1725" y="701"/>
                </a:cxn>
              </a:cxnLst>
              <a:rect l="0" t="0" r="r" b="b"/>
              <a:pathLst>
                <a:path w="1725" h="2217">
                  <a:moveTo>
                    <a:pt x="1725" y="701"/>
                  </a:moveTo>
                  <a:lnTo>
                    <a:pt x="942" y="32"/>
                  </a:lnTo>
                  <a:lnTo>
                    <a:pt x="308" y="0"/>
                  </a:lnTo>
                  <a:lnTo>
                    <a:pt x="339" y="584"/>
                  </a:lnTo>
                  <a:lnTo>
                    <a:pt x="0" y="1426"/>
                  </a:lnTo>
                  <a:lnTo>
                    <a:pt x="546" y="2217"/>
                  </a:lnTo>
                  <a:lnTo>
                    <a:pt x="929" y="1715"/>
                  </a:lnTo>
                  <a:lnTo>
                    <a:pt x="1413" y="1778"/>
                  </a:lnTo>
                  <a:lnTo>
                    <a:pt x="1413" y="1005"/>
                  </a:lnTo>
                  <a:lnTo>
                    <a:pt x="1725" y="701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1301267-A11E-4DD1-ADE3-F8FBB2216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723" y="2355714"/>
              <a:ext cx="268511" cy="332002"/>
            </a:xfrm>
            <a:custGeom>
              <a:avLst/>
              <a:gdLst/>
              <a:ahLst/>
              <a:cxnLst>
                <a:cxn ang="0">
                  <a:pos x="1319" y="113"/>
                </a:cxn>
                <a:cxn ang="0">
                  <a:pos x="496" y="0"/>
                </a:cxn>
                <a:cxn ang="0">
                  <a:pos x="483" y="710"/>
                </a:cxn>
                <a:cxn ang="0">
                  <a:pos x="144" y="716"/>
                </a:cxn>
                <a:cxn ang="0">
                  <a:pos x="0" y="836"/>
                </a:cxn>
                <a:cxn ang="0">
                  <a:pos x="144" y="1112"/>
                </a:cxn>
                <a:cxn ang="0">
                  <a:pos x="144" y="1589"/>
                </a:cxn>
                <a:cxn ang="0">
                  <a:pos x="364" y="1809"/>
                </a:cxn>
                <a:cxn ang="0">
                  <a:pos x="1011" y="1539"/>
                </a:cxn>
                <a:cxn ang="0">
                  <a:pos x="1350" y="697"/>
                </a:cxn>
                <a:cxn ang="0">
                  <a:pos x="1319" y="113"/>
                </a:cxn>
              </a:cxnLst>
              <a:rect l="0" t="0" r="r" b="b"/>
              <a:pathLst>
                <a:path w="1350" h="1809">
                  <a:moveTo>
                    <a:pt x="1319" y="113"/>
                  </a:moveTo>
                  <a:lnTo>
                    <a:pt x="496" y="0"/>
                  </a:lnTo>
                  <a:lnTo>
                    <a:pt x="483" y="710"/>
                  </a:lnTo>
                  <a:lnTo>
                    <a:pt x="144" y="716"/>
                  </a:lnTo>
                  <a:lnTo>
                    <a:pt x="0" y="836"/>
                  </a:lnTo>
                  <a:lnTo>
                    <a:pt x="144" y="1112"/>
                  </a:lnTo>
                  <a:lnTo>
                    <a:pt x="144" y="1589"/>
                  </a:lnTo>
                  <a:lnTo>
                    <a:pt x="364" y="1809"/>
                  </a:lnTo>
                  <a:lnTo>
                    <a:pt x="1011" y="1539"/>
                  </a:lnTo>
                  <a:lnTo>
                    <a:pt x="1350" y="697"/>
                  </a:lnTo>
                  <a:lnTo>
                    <a:pt x="1319" y="113"/>
                  </a:lnTo>
                  <a:close/>
                </a:path>
              </a:pathLst>
            </a:custGeom>
            <a:solidFill>
              <a:srgbClr val="92D05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srgbClr val="92D05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0BCEA76-9192-470E-99C6-3FFCE4F78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675" y="2202784"/>
              <a:ext cx="346238" cy="307168"/>
            </a:xfrm>
            <a:custGeom>
              <a:avLst/>
              <a:gdLst/>
              <a:ahLst/>
              <a:cxnLst>
                <a:cxn ang="0">
                  <a:pos x="1595" y="835"/>
                </a:cxn>
                <a:cxn ang="0">
                  <a:pos x="1739" y="465"/>
                </a:cxn>
                <a:cxn ang="0">
                  <a:pos x="1350" y="132"/>
                </a:cxn>
                <a:cxn ang="0">
                  <a:pos x="898" y="0"/>
                </a:cxn>
                <a:cxn ang="0">
                  <a:pos x="213" y="226"/>
                </a:cxn>
                <a:cxn ang="0">
                  <a:pos x="182" y="515"/>
                </a:cxn>
                <a:cxn ang="0">
                  <a:pos x="0" y="835"/>
                </a:cxn>
                <a:cxn ang="0">
                  <a:pos x="81" y="1237"/>
                </a:cxn>
                <a:cxn ang="0">
                  <a:pos x="1099" y="1671"/>
                </a:cxn>
                <a:cxn ang="0">
                  <a:pos x="1243" y="1551"/>
                </a:cxn>
                <a:cxn ang="0">
                  <a:pos x="1582" y="1545"/>
                </a:cxn>
                <a:cxn ang="0">
                  <a:pos x="1595" y="835"/>
                </a:cxn>
              </a:cxnLst>
              <a:rect l="0" t="0" r="r" b="b"/>
              <a:pathLst>
                <a:path w="1739" h="1671">
                  <a:moveTo>
                    <a:pt x="1595" y="835"/>
                  </a:moveTo>
                  <a:lnTo>
                    <a:pt x="1739" y="465"/>
                  </a:lnTo>
                  <a:lnTo>
                    <a:pt x="1350" y="132"/>
                  </a:lnTo>
                  <a:lnTo>
                    <a:pt x="898" y="0"/>
                  </a:lnTo>
                  <a:lnTo>
                    <a:pt x="213" y="226"/>
                  </a:lnTo>
                  <a:lnTo>
                    <a:pt x="182" y="515"/>
                  </a:lnTo>
                  <a:lnTo>
                    <a:pt x="0" y="835"/>
                  </a:lnTo>
                  <a:lnTo>
                    <a:pt x="81" y="1237"/>
                  </a:lnTo>
                  <a:lnTo>
                    <a:pt x="1099" y="1671"/>
                  </a:lnTo>
                  <a:lnTo>
                    <a:pt x="1243" y="1551"/>
                  </a:lnTo>
                  <a:lnTo>
                    <a:pt x="1582" y="1545"/>
                  </a:lnTo>
                  <a:lnTo>
                    <a:pt x="1595" y="835"/>
                  </a:lnTo>
                  <a:close/>
                </a:path>
              </a:pathLst>
            </a:custGeom>
            <a:solidFill>
              <a:srgbClr val="92D05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0BAC43D-2BF0-4F49-B180-717304CA6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570" y="1209392"/>
              <a:ext cx="470601" cy="394743"/>
            </a:xfrm>
            <a:custGeom>
              <a:avLst/>
              <a:gdLst/>
              <a:ahLst/>
              <a:cxnLst>
                <a:cxn ang="0">
                  <a:pos x="2363" y="2071"/>
                </a:cxn>
                <a:cxn ang="0">
                  <a:pos x="2157" y="1763"/>
                </a:cxn>
                <a:cxn ang="0">
                  <a:pos x="2345" y="1412"/>
                </a:cxn>
                <a:cxn ang="0">
                  <a:pos x="2345" y="719"/>
                </a:cxn>
                <a:cxn ang="0">
                  <a:pos x="1806" y="248"/>
                </a:cxn>
                <a:cxn ang="0">
                  <a:pos x="1061" y="0"/>
                </a:cxn>
                <a:cxn ang="0">
                  <a:pos x="0" y="753"/>
                </a:cxn>
                <a:cxn ang="0">
                  <a:pos x="565" y="1249"/>
                </a:cxn>
                <a:cxn ang="0">
                  <a:pos x="942" y="1232"/>
                </a:cxn>
                <a:cxn ang="0">
                  <a:pos x="967" y="1515"/>
                </a:cxn>
                <a:cxn ang="0">
                  <a:pos x="745" y="1643"/>
                </a:cxn>
                <a:cxn ang="0">
                  <a:pos x="942" y="1720"/>
                </a:cxn>
                <a:cxn ang="0">
                  <a:pos x="728" y="1934"/>
                </a:cxn>
                <a:cxn ang="0">
                  <a:pos x="1027" y="2148"/>
                </a:cxn>
                <a:cxn ang="0">
                  <a:pos x="1549" y="2140"/>
                </a:cxn>
                <a:cxn ang="0">
                  <a:pos x="1558" y="1977"/>
                </a:cxn>
                <a:cxn ang="0">
                  <a:pos x="1969" y="2080"/>
                </a:cxn>
                <a:cxn ang="0">
                  <a:pos x="2363" y="2071"/>
                </a:cxn>
              </a:cxnLst>
              <a:rect l="0" t="0" r="r" b="b"/>
              <a:pathLst>
                <a:path w="2363" h="2148">
                  <a:moveTo>
                    <a:pt x="2363" y="2071"/>
                  </a:moveTo>
                  <a:lnTo>
                    <a:pt x="2157" y="1763"/>
                  </a:lnTo>
                  <a:lnTo>
                    <a:pt x="2345" y="1412"/>
                  </a:lnTo>
                  <a:lnTo>
                    <a:pt x="2345" y="719"/>
                  </a:lnTo>
                  <a:lnTo>
                    <a:pt x="1806" y="248"/>
                  </a:lnTo>
                  <a:lnTo>
                    <a:pt x="1061" y="0"/>
                  </a:lnTo>
                  <a:lnTo>
                    <a:pt x="0" y="753"/>
                  </a:lnTo>
                  <a:lnTo>
                    <a:pt x="565" y="1249"/>
                  </a:lnTo>
                  <a:lnTo>
                    <a:pt x="942" y="1232"/>
                  </a:lnTo>
                  <a:lnTo>
                    <a:pt x="967" y="1515"/>
                  </a:lnTo>
                  <a:lnTo>
                    <a:pt x="745" y="1643"/>
                  </a:lnTo>
                  <a:lnTo>
                    <a:pt x="942" y="1720"/>
                  </a:lnTo>
                  <a:lnTo>
                    <a:pt x="728" y="1934"/>
                  </a:lnTo>
                  <a:lnTo>
                    <a:pt x="1027" y="2148"/>
                  </a:lnTo>
                  <a:lnTo>
                    <a:pt x="1549" y="2140"/>
                  </a:lnTo>
                  <a:lnTo>
                    <a:pt x="1558" y="1977"/>
                  </a:lnTo>
                  <a:lnTo>
                    <a:pt x="1969" y="2080"/>
                  </a:lnTo>
                  <a:lnTo>
                    <a:pt x="2363" y="2071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2D9316B-B6F0-4C18-A783-0A55316A8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486" y="1572764"/>
              <a:ext cx="566699" cy="671847"/>
            </a:xfrm>
            <a:custGeom>
              <a:avLst/>
              <a:gdLst/>
              <a:ahLst/>
              <a:cxnLst>
                <a:cxn ang="0">
                  <a:pos x="2853" y="3561"/>
                </a:cxn>
                <a:cxn ang="0">
                  <a:pos x="2414" y="2251"/>
                </a:cxn>
                <a:cxn ang="0">
                  <a:pos x="1524" y="1258"/>
                </a:cxn>
                <a:cxn ang="0">
                  <a:pos x="1515" y="317"/>
                </a:cxn>
                <a:cxn ang="0">
                  <a:pos x="1336" y="94"/>
                </a:cxn>
                <a:cxn ang="0">
                  <a:pos x="942" y="103"/>
                </a:cxn>
                <a:cxn ang="0">
                  <a:pos x="531" y="0"/>
                </a:cxn>
                <a:cxn ang="0">
                  <a:pos x="522" y="163"/>
                </a:cxn>
                <a:cxn ang="0">
                  <a:pos x="0" y="171"/>
                </a:cxn>
                <a:cxn ang="0">
                  <a:pos x="334" y="1079"/>
                </a:cxn>
                <a:cxn ang="0">
                  <a:pos x="17" y="1481"/>
                </a:cxn>
                <a:cxn ang="0">
                  <a:pos x="43" y="1866"/>
                </a:cxn>
                <a:cxn ang="0">
                  <a:pos x="445" y="1883"/>
                </a:cxn>
                <a:cxn ang="0">
                  <a:pos x="805" y="2234"/>
                </a:cxn>
                <a:cxn ang="0">
                  <a:pos x="368" y="3082"/>
                </a:cxn>
                <a:cxn ang="0">
                  <a:pos x="1036" y="3090"/>
                </a:cxn>
                <a:cxn ang="0">
                  <a:pos x="1695" y="3433"/>
                </a:cxn>
                <a:cxn ang="0">
                  <a:pos x="1716" y="3655"/>
                </a:cxn>
                <a:cxn ang="0">
                  <a:pos x="2401" y="3429"/>
                </a:cxn>
                <a:cxn ang="0">
                  <a:pos x="2853" y="3561"/>
                </a:cxn>
              </a:cxnLst>
              <a:rect l="0" t="0" r="r" b="b"/>
              <a:pathLst>
                <a:path w="2853" h="3655">
                  <a:moveTo>
                    <a:pt x="2853" y="3561"/>
                  </a:moveTo>
                  <a:lnTo>
                    <a:pt x="2414" y="2251"/>
                  </a:lnTo>
                  <a:lnTo>
                    <a:pt x="1524" y="1258"/>
                  </a:lnTo>
                  <a:lnTo>
                    <a:pt x="1515" y="317"/>
                  </a:lnTo>
                  <a:lnTo>
                    <a:pt x="1336" y="94"/>
                  </a:lnTo>
                  <a:lnTo>
                    <a:pt x="942" y="103"/>
                  </a:lnTo>
                  <a:lnTo>
                    <a:pt x="531" y="0"/>
                  </a:lnTo>
                  <a:lnTo>
                    <a:pt x="522" y="163"/>
                  </a:lnTo>
                  <a:lnTo>
                    <a:pt x="0" y="171"/>
                  </a:lnTo>
                  <a:lnTo>
                    <a:pt x="334" y="1079"/>
                  </a:lnTo>
                  <a:lnTo>
                    <a:pt x="17" y="1481"/>
                  </a:lnTo>
                  <a:lnTo>
                    <a:pt x="43" y="1866"/>
                  </a:lnTo>
                  <a:lnTo>
                    <a:pt x="445" y="1883"/>
                  </a:lnTo>
                  <a:lnTo>
                    <a:pt x="805" y="2234"/>
                  </a:lnTo>
                  <a:lnTo>
                    <a:pt x="368" y="3082"/>
                  </a:lnTo>
                  <a:lnTo>
                    <a:pt x="1036" y="3090"/>
                  </a:lnTo>
                  <a:lnTo>
                    <a:pt x="1695" y="3433"/>
                  </a:lnTo>
                  <a:lnTo>
                    <a:pt x="1716" y="3655"/>
                  </a:lnTo>
                  <a:lnTo>
                    <a:pt x="2401" y="3429"/>
                  </a:lnTo>
                  <a:lnTo>
                    <a:pt x="2853" y="3561"/>
                  </a:lnTo>
                  <a:close/>
                </a:path>
              </a:pathLst>
            </a:custGeom>
            <a:solidFill>
              <a:srgbClr val="92D05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9F559A1-044D-4E8F-B8A0-EA1747687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616" y="2690330"/>
              <a:ext cx="771615" cy="958101"/>
            </a:xfrm>
            <a:custGeom>
              <a:avLst/>
              <a:gdLst/>
              <a:ahLst/>
              <a:cxnLst>
                <a:cxn ang="0">
                  <a:pos x="2094" y="5212"/>
                </a:cxn>
                <a:cxn ang="0">
                  <a:pos x="3631" y="2050"/>
                </a:cxn>
                <a:cxn ang="0">
                  <a:pos x="3277" y="2120"/>
                </a:cxn>
                <a:cxn ang="0">
                  <a:pos x="3282" y="1775"/>
                </a:cxn>
                <a:cxn ang="0">
                  <a:pos x="3735" y="1720"/>
                </a:cxn>
                <a:cxn ang="0">
                  <a:pos x="3591" y="1414"/>
                </a:cxn>
                <a:cxn ang="0">
                  <a:pos x="3879" y="1414"/>
                </a:cxn>
                <a:cxn ang="0">
                  <a:pos x="3882" y="359"/>
                </a:cxn>
                <a:cxn ang="0">
                  <a:pos x="2759" y="589"/>
                </a:cxn>
                <a:cxn ang="0">
                  <a:pos x="2772" y="919"/>
                </a:cxn>
                <a:cxn ang="0">
                  <a:pos x="2470" y="939"/>
                </a:cxn>
                <a:cxn ang="0">
                  <a:pos x="2170" y="565"/>
                </a:cxn>
                <a:cxn ang="0">
                  <a:pos x="1765" y="535"/>
                </a:cxn>
                <a:cxn ang="0">
                  <a:pos x="1322" y="47"/>
                </a:cxn>
                <a:cxn ang="0">
                  <a:pos x="120" y="0"/>
                </a:cxn>
                <a:cxn ang="0">
                  <a:pos x="120" y="416"/>
                </a:cxn>
                <a:cxn ang="0">
                  <a:pos x="544" y="401"/>
                </a:cxn>
                <a:cxn ang="0">
                  <a:pos x="730" y="545"/>
                </a:cxn>
                <a:cxn ang="0">
                  <a:pos x="709" y="872"/>
                </a:cxn>
                <a:cxn ang="0">
                  <a:pos x="952" y="1135"/>
                </a:cxn>
                <a:cxn ang="0">
                  <a:pos x="945" y="2720"/>
                </a:cxn>
                <a:cxn ang="0">
                  <a:pos x="309" y="2709"/>
                </a:cxn>
                <a:cxn ang="0">
                  <a:pos x="13" y="3005"/>
                </a:cxn>
                <a:cxn ang="0">
                  <a:pos x="0" y="3403"/>
                </a:cxn>
                <a:cxn ang="0">
                  <a:pos x="379" y="3628"/>
                </a:cxn>
                <a:cxn ang="0">
                  <a:pos x="621" y="3492"/>
                </a:cxn>
                <a:cxn ang="0">
                  <a:pos x="1063" y="3581"/>
                </a:cxn>
                <a:cxn ang="0">
                  <a:pos x="995" y="3395"/>
                </a:cxn>
                <a:cxn ang="0">
                  <a:pos x="1170" y="3199"/>
                </a:cxn>
                <a:cxn ang="0">
                  <a:pos x="1510" y="3534"/>
                </a:cxn>
                <a:cxn ang="0">
                  <a:pos x="1515" y="3717"/>
                </a:cxn>
                <a:cxn ang="0">
                  <a:pos x="1877" y="3791"/>
                </a:cxn>
                <a:cxn ang="0">
                  <a:pos x="2005" y="3487"/>
                </a:cxn>
                <a:cxn ang="0">
                  <a:pos x="2288" y="3605"/>
                </a:cxn>
                <a:cxn ang="0">
                  <a:pos x="2288" y="3322"/>
                </a:cxn>
                <a:cxn ang="0">
                  <a:pos x="1792" y="2980"/>
                </a:cxn>
                <a:cxn ang="0">
                  <a:pos x="1966" y="2883"/>
                </a:cxn>
                <a:cxn ang="0">
                  <a:pos x="2450" y="3107"/>
                </a:cxn>
                <a:cxn ang="0">
                  <a:pos x="2523" y="3628"/>
                </a:cxn>
                <a:cxn ang="0">
                  <a:pos x="1832" y="5102"/>
                </a:cxn>
                <a:cxn ang="0">
                  <a:pos x="2094" y="5212"/>
                </a:cxn>
              </a:cxnLst>
              <a:rect l="0" t="0" r="r" b="b"/>
              <a:pathLst>
                <a:path w="3882" h="5212">
                  <a:moveTo>
                    <a:pt x="2094" y="5212"/>
                  </a:moveTo>
                  <a:lnTo>
                    <a:pt x="3631" y="2050"/>
                  </a:lnTo>
                  <a:lnTo>
                    <a:pt x="3277" y="2120"/>
                  </a:lnTo>
                  <a:lnTo>
                    <a:pt x="3282" y="1775"/>
                  </a:lnTo>
                  <a:lnTo>
                    <a:pt x="3735" y="1720"/>
                  </a:lnTo>
                  <a:lnTo>
                    <a:pt x="3591" y="1414"/>
                  </a:lnTo>
                  <a:lnTo>
                    <a:pt x="3879" y="1414"/>
                  </a:lnTo>
                  <a:lnTo>
                    <a:pt x="3882" y="359"/>
                  </a:lnTo>
                  <a:lnTo>
                    <a:pt x="2759" y="589"/>
                  </a:lnTo>
                  <a:lnTo>
                    <a:pt x="2772" y="919"/>
                  </a:lnTo>
                  <a:lnTo>
                    <a:pt x="2470" y="939"/>
                  </a:lnTo>
                  <a:lnTo>
                    <a:pt x="2170" y="565"/>
                  </a:lnTo>
                  <a:lnTo>
                    <a:pt x="1765" y="535"/>
                  </a:lnTo>
                  <a:lnTo>
                    <a:pt x="1322" y="47"/>
                  </a:lnTo>
                  <a:lnTo>
                    <a:pt x="120" y="0"/>
                  </a:lnTo>
                  <a:lnTo>
                    <a:pt x="120" y="416"/>
                  </a:lnTo>
                  <a:lnTo>
                    <a:pt x="544" y="401"/>
                  </a:lnTo>
                  <a:lnTo>
                    <a:pt x="730" y="545"/>
                  </a:lnTo>
                  <a:lnTo>
                    <a:pt x="709" y="872"/>
                  </a:lnTo>
                  <a:lnTo>
                    <a:pt x="952" y="1135"/>
                  </a:lnTo>
                  <a:lnTo>
                    <a:pt x="945" y="2720"/>
                  </a:lnTo>
                  <a:lnTo>
                    <a:pt x="309" y="2709"/>
                  </a:lnTo>
                  <a:lnTo>
                    <a:pt x="13" y="3005"/>
                  </a:lnTo>
                  <a:lnTo>
                    <a:pt x="0" y="3403"/>
                  </a:lnTo>
                  <a:lnTo>
                    <a:pt x="379" y="3628"/>
                  </a:lnTo>
                  <a:lnTo>
                    <a:pt x="621" y="3492"/>
                  </a:lnTo>
                  <a:lnTo>
                    <a:pt x="1063" y="3581"/>
                  </a:lnTo>
                  <a:lnTo>
                    <a:pt x="995" y="3395"/>
                  </a:lnTo>
                  <a:lnTo>
                    <a:pt x="1170" y="3199"/>
                  </a:lnTo>
                  <a:lnTo>
                    <a:pt x="1510" y="3534"/>
                  </a:lnTo>
                  <a:lnTo>
                    <a:pt x="1515" y="3717"/>
                  </a:lnTo>
                  <a:lnTo>
                    <a:pt x="1877" y="3791"/>
                  </a:lnTo>
                  <a:lnTo>
                    <a:pt x="2005" y="3487"/>
                  </a:lnTo>
                  <a:lnTo>
                    <a:pt x="2288" y="3605"/>
                  </a:lnTo>
                  <a:lnTo>
                    <a:pt x="2288" y="3322"/>
                  </a:lnTo>
                  <a:lnTo>
                    <a:pt x="1792" y="2980"/>
                  </a:lnTo>
                  <a:lnTo>
                    <a:pt x="1966" y="2883"/>
                  </a:lnTo>
                  <a:lnTo>
                    <a:pt x="2450" y="3107"/>
                  </a:lnTo>
                  <a:lnTo>
                    <a:pt x="2523" y="3628"/>
                  </a:lnTo>
                  <a:lnTo>
                    <a:pt x="1832" y="5102"/>
                  </a:lnTo>
                  <a:lnTo>
                    <a:pt x="2094" y="5212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621C550-731D-4F0B-8719-EC89D7C40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297" y="2513872"/>
              <a:ext cx="431031" cy="711060"/>
            </a:xfrm>
            <a:custGeom>
              <a:avLst/>
              <a:gdLst/>
              <a:ahLst/>
              <a:cxnLst>
                <a:cxn ang="0">
                  <a:pos x="2163" y="881"/>
                </a:cxn>
                <a:cxn ang="0">
                  <a:pos x="345" y="0"/>
                </a:cxn>
                <a:cxn ang="0">
                  <a:pos x="230" y="628"/>
                </a:cxn>
                <a:cxn ang="0">
                  <a:pos x="0" y="638"/>
                </a:cxn>
                <a:cxn ang="0">
                  <a:pos x="1" y="3797"/>
                </a:cxn>
                <a:cxn ang="0">
                  <a:pos x="837" y="3790"/>
                </a:cxn>
                <a:cxn ang="0">
                  <a:pos x="869" y="3727"/>
                </a:cxn>
                <a:cxn ang="0">
                  <a:pos x="1706" y="3735"/>
                </a:cxn>
                <a:cxn ang="0">
                  <a:pos x="1853" y="3863"/>
                </a:cxn>
                <a:cxn ang="0">
                  <a:pos x="2163" y="3871"/>
                </a:cxn>
                <a:cxn ang="0">
                  <a:pos x="2163" y="881"/>
                </a:cxn>
              </a:cxnLst>
              <a:rect l="0" t="0" r="r" b="b"/>
              <a:pathLst>
                <a:path w="2163" h="3871">
                  <a:moveTo>
                    <a:pt x="2163" y="881"/>
                  </a:moveTo>
                  <a:lnTo>
                    <a:pt x="345" y="0"/>
                  </a:lnTo>
                  <a:lnTo>
                    <a:pt x="230" y="628"/>
                  </a:lnTo>
                  <a:lnTo>
                    <a:pt x="0" y="638"/>
                  </a:lnTo>
                  <a:lnTo>
                    <a:pt x="1" y="3797"/>
                  </a:lnTo>
                  <a:lnTo>
                    <a:pt x="837" y="3790"/>
                  </a:lnTo>
                  <a:lnTo>
                    <a:pt x="869" y="3727"/>
                  </a:lnTo>
                  <a:lnTo>
                    <a:pt x="1706" y="3735"/>
                  </a:lnTo>
                  <a:lnTo>
                    <a:pt x="1853" y="3863"/>
                  </a:lnTo>
                  <a:lnTo>
                    <a:pt x="2163" y="3871"/>
                  </a:lnTo>
                  <a:lnTo>
                    <a:pt x="2163" y="881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745FBBE-656D-4125-893F-33A174851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328" y="2675952"/>
              <a:ext cx="316560" cy="572508"/>
            </a:xfrm>
            <a:custGeom>
              <a:avLst/>
              <a:gdLst/>
              <a:ahLst/>
              <a:cxnLst>
                <a:cxn ang="0">
                  <a:pos x="1594" y="97"/>
                </a:cxn>
                <a:cxn ang="0">
                  <a:pos x="0" y="0"/>
                </a:cxn>
                <a:cxn ang="0">
                  <a:pos x="0" y="2993"/>
                </a:cxn>
                <a:cxn ang="0">
                  <a:pos x="403" y="2988"/>
                </a:cxn>
                <a:cxn ang="0">
                  <a:pos x="520" y="3122"/>
                </a:cxn>
                <a:cxn ang="0">
                  <a:pos x="1142" y="3116"/>
                </a:cxn>
                <a:cxn ang="0">
                  <a:pos x="1143" y="3089"/>
                </a:cxn>
                <a:cxn ang="0">
                  <a:pos x="1439" y="2793"/>
                </a:cxn>
                <a:cxn ang="0">
                  <a:pos x="1436" y="2796"/>
                </a:cxn>
                <a:cxn ang="0">
                  <a:pos x="957" y="2790"/>
                </a:cxn>
                <a:cxn ang="0">
                  <a:pos x="967" y="1642"/>
                </a:cxn>
                <a:cxn ang="0">
                  <a:pos x="1250" y="500"/>
                </a:cxn>
                <a:cxn ang="0">
                  <a:pos x="1250" y="84"/>
                </a:cxn>
                <a:cxn ang="0">
                  <a:pos x="1594" y="97"/>
                </a:cxn>
              </a:cxnLst>
              <a:rect l="0" t="0" r="r" b="b"/>
              <a:pathLst>
                <a:path w="1594" h="3122">
                  <a:moveTo>
                    <a:pt x="1594" y="97"/>
                  </a:moveTo>
                  <a:lnTo>
                    <a:pt x="0" y="0"/>
                  </a:lnTo>
                  <a:lnTo>
                    <a:pt x="0" y="2993"/>
                  </a:lnTo>
                  <a:lnTo>
                    <a:pt x="403" y="2988"/>
                  </a:lnTo>
                  <a:lnTo>
                    <a:pt x="520" y="3122"/>
                  </a:lnTo>
                  <a:lnTo>
                    <a:pt x="1142" y="3116"/>
                  </a:lnTo>
                  <a:lnTo>
                    <a:pt x="1143" y="3089"/>
                  </a:lnTo>
                  <a:lnTo>
                    <a:pt x="1439" y="2793"/>
                  </a:lnTo>
                  <a:lnTo>
                    <a:pt x="1436" y="2796"/>
                  </a:lnTo>
                  <a:lnTo>
                    <a:pt x="957" y="2790"/>
                  </a:lnTo>
                  <a:lnTo>
                    <a:pt x="967" y="1642"/>
                  </a:lnTo>
                  <a:lnTo>
                    <a:pt x="1250" y="500"/>
                  </a:lnTo>
                  <a:lnTo>
                    <a:pt x="1250" y="84"/>
                  </a:lnTo>
                  <a:lnTo>
                    <a:pt x="1594" y="97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AAA39A78-74C3-4809-9BC1-37F40D660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699" y="2764835"/>
              <a:ext cx="223288" cy="426113"/>
            </a:xfrm>
            <a:custGeom>
              <a:avLst/>
              <a:gdLst/>
              <a:ahLst/>
              <a:cxnLst>
                <a:cxn ang="0">
                  <a:pos x="479" y="2311"/>
                </a:cxn>
                <a:cxn ang="0">
                  <a:pos x="0" y="2305"/>
                </a:cxn>
                <a:cxn ang="0">
                  <a:pos x="10" y="1157"/>
                </a:cxn>
                <a:cxn ang="0">
                  <a:pos x="293" y="15"/>
                </a:cxn>
                <a:cxn ang="0">
                  <a:pos x="717" y="0"/>
                </a:cxn>
                <a:cxn ang="0">
                  <a:pos x="903" y="144"/>
                </a:cxn>
                <a:cxn ang="0">
                  <a:pos x="882" y="471"/>
                </a:cxn>
                <a:cxn ang="0">
                  <a:pos x="1125" y="734"/>
                </a:cxn>
                <a:cxn ang="0">
                  <a:pos x="1118" y="2319"/>
                </a:cxn>
                <a:cxn ang="0">
                  <a:pos x="482" y="2308"/>
                </a:cxn>
                <a:cxn ang="0">
                  <a:pos x="479" y="2311"/>
                </a:cxn>
              </a:cxnLst>
              <a:rect l="0" t="0" r="r" b="b"/>
              <a:pathLst>
                <a:path w="1125" h="2319">
                  <a:moveTo>
                    <a:pt x="479" y="2311"/>
                  </a:moveTo>
                  <a:lnTo>
                    <a:pt x="0" y="2305"/>
                  </a:lnTo>
                  <a:lnTo>
                    <a:pt x="10" y="1157"/>
                  </a:lnTo>
                  <a:lnTo>
                    <a:pt x="293" y="15"/>
                  </a:lnTo>
                  <a:lnTo>
                    <a:pt x="717" y="0"/>
                  </a:lnTo>
                  <a:lnTo>
                    <a:pt x="903" y="144"/>
                  </a:lnTo>
                  <a:lnTo>
                    <a:pt x="882" y="471"/>
                  </a:lnTo>
                  <a:lnTo>
                    <a:pt x="1125" y="734"/>
                  </a:lnTo>
                  <a:lnTo>
                    <a:pt x="1118" y="2319"/>
                  </a:lnTo>
                  <a:lnTo>
                    <a:pt x="482" y="2308"/>
                  </a:lnTo>
                  <a:lnTo>
                    <a:pt x="479" y="2311"/>
                  </a:lnTo>
                  <a:close/>
                </a:path>
              </a:pathLst>
            </a:custGeom>
            <a:solidFill>
              <a:srgbClr val="FF0000"/>
            </a:solidFill>
            <a:ln w="19050" cap="flat">
              <a:noFill/>
              <a:prstDash val="solid"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2" name="CuadroTexto 53"/>
          <p:cNvSpPr txBox="1"/>
          <p:nvPr/>
        </p:nvSpPr>
        <p:spPr>
          <a:xfrm>
            <a:off x="4876890" y="1052735"/>
            <a:ext cx="10502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Nuevo Laredo</a:t>
            </a:r>
            <a:endParaRPr 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53" name="CuadroTexto 79"/>
          <p:cNvSpPr txBox="1"/>
          <p:nvPr/>
        </p:nvSpPr>
        <p:spPr>
          <a:xfrm>
            <a:off x="8929966" y="3563144"/>
            <a:ext cx="6224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Reynosa</a:t>
            </a:r>
            <a:endParaRPr 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54" name="CuadroTexto 81"/>
          <p:cNvSpPr txBox="1"/>
          <p:nvPr/>
        </p:nvSpPr>
        <p:spPr>
          <a:xfrm>
            <a:off x="11314764" y="3923184"/>
            <a:ext cx="8299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Matamoros</a:t>
            </a:r>
            <a:endParaRPr 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55" name="CuadroTexto 86"/>
          <p:cNvSpPr txBox="1"/>
          <p:nvPr/>
        </p:nvSpPr>
        <p:spPr>
          <a:xfrm>
            <a:off x="9960860" y="3779168"/>
            <a:ext cx="11036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Valle Hermoso</a:t>
            </a:r>
            <a:endParaRPr 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56" name="CuadroTexto 89"/>
          <p:cNvSpPr txBox="1"/>
          <p:nvPr/>
        </p:nvSpPr>
        <p:spPr>
          <a:xfrm>
            <a:off x="8759562" y="5373216"/>
            <a:ext cx="72082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Río Bravo</a:t>
            </a:r>
            <a:endParaRPr lang="en-US" sz="10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57" name="Rectángulo 98"/>
          <p:cNvSpPr/>
          <p:nvPr/>
        </p:nvSpPr>
        <p:spPr>
          <a:xfrm>
            <a:off x="4959128" y="2257140"/>
            <a:ext cx="12808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Nueva Ciudad 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Guerrero</a:t>
            </a:r>
          </a:p>
        </p:txBody>
      </p:sp>
      <p:sp>
        <p:nvSpPr>
          <p:cNvPr id="58" name="Rectángulo 99"/>
          <p:cNvSpPr/>
          <p:nvPr/>
        </p:nvSpPr>
        <p:spPr>
          <a:xfrm>
            <a:off x="6196512" y="3491136"/>
            <a:ext cx="33153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Mier</a:t>
            </a:r>
          </a:p>
        </p:txBody>
      </p:sp>
      <p:sp>
        <p:nvSpPr>
          <p:cNvPr id="59" name="Rectángulo 100"/>
          <p:cNvSpPr/>
          <p:nvPr/>
        </p:nvSpPr>
        <p:spPr>
          <a:xfrm>
            <a:off x="7569624" y="2708921"/>
            <a:ext cx="111866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Miguel Alemán</a:t>
            </a:r>
          </a:p>
        </p:txBody>
      </p:sp>
      <p:sp>
        <p:nvSpPr>
          <p:cNvPr id="60" name="Rectángulo 101"/>
          <p:cNvSpPr/>
          <p:nvPr/>
        </p:nvSpPr>
        <p:spPr>
          <a:xfrm>
            <a:off x="6960107" y="4283225"/>
            <a:ext cx="6673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Camargo</a:t>
            </a:r>
          </a:p>
        </p:txBody>
      </p:sp>
      <p:sp>
        <p:nvSpPr>
          <p:cNvPr id="61" name="Rectángulo 117"/>
          <p:cNvSpPr/>
          <p:nvPr/>
        </p:nvSpPr>
        <p:spPr>
          <a:xfrm>
            <a:off x="8256240" y="3203105"/>
            <a:ext cx="14887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Trebuchet MS" panose="020B0603020202020204" pitchFamily="34" charset="0"/>
              </a:rPr>
              <a:t>Gustavo Diaz Ordaz</a:t>
            </a:r>
          </a:p>
        </p:txBody>
      </p:sp>
      <p:cxnSp>
        <p:nvCxnSpPr>
          <p:cNvPr id="64" name="63 Conector recto de flecha"/>
          <p:cNvCxnSpPr>
            <a:stCxn id="52" idx="2"/>
          </p:cNvCxnSpPr>
          <p:nvPr/>
        </p:nvCxnSpPr>
        <p:spPr>
          <a:xfrm>
            <a:off x="5401987" y="1206623"/>
            <a:ext cx="620092" cy="720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>
            <a:stCxn id="57" idx="3"/>
          </p:cNvCxnSpPr>
          <p:nvPr/>
        </p:nvCxnSpPr>
        <p:spPr>
          <a:xfrm flipV="1">
            <a:off x="6240023" y="2393148"/>
            <a:ext cx="110895" cy="178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angular"/>
          <p:cNvCxnSpPr>
            <a:stCxn id="54" idx="2"/>
          </p:cNvCxnSpPr>
          <p:nvPr/>
        </p:nvCxnSpPr>
        <p:spPr>
          <a:xfrm rot="5400000">
            <a:off x="10894661" y="3895015"/>
            <a:ext cx="653009" cy="101712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 de flecha"/>
          <p:cNvCxnSpPr>
            <a:stCxn id="58" idx="3"/>
          </p:cNvCxnSpPr>
          <p:nvPr/>
        </p:nvCxnSpPr>
        <p:spPr>
          <a:xfrm flipV="1">
            <a:off x="6528048" y="3464037"/>
            <a:ext cx="450362" cy="1040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>
            <a:stCxn id="59" idx="2"/>
          </p:cNvCxnSpPr>
          <p:nvPr/>
        </p:nvCxnSpPr>
        <p:spPr>
          <a:xfrm flipH="1">
            <a:off x="7490572" y="2862817"/>
            <a:ext cx="638384" cy="666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61" idx="2"/>
          </p:cNvCxnSpPr>
          <p:nvPr/>
        </p:nvCxnSpPr>
        <p:spPr>
          <a:xfrm flipH="1">
            <a:off x="8315832" y="3356992"/>
            <a:ext cx="684758" cy="345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 de flecha"/>
          <p:cNvCxnSpPr>
            <a:stCxn id="60" idx="0"/>
          </p:cNvCxnSpPr>
          <p:nvPr/>
        </p:nvCxnSpPr>
        <p:spPr>
          <a:xfrm flipV="1">
            <a:off x="7293783" y="3995196"/>
            <a:ext cx="471707" cy="288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>
            <a:stCxn id="53" idx="2"/>
          </p:cNvCxnSpPr>
          <p:nvPr/>
        </p:nvCxnSpPr>
        <p:spPr>
          <a:xfrm flipH="1">
            <a:off x="8727847" y="3717039"/>
            <a:ext cx="513322" cy="4406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 de flecha"/>
          <p:cNvCxnSpPr>
            <a:stCxn id="56" idx="0"/>
          </p:cNvCxnSpPr>
          <p:nvPr/>
        </p:nvCxnSpPr>
        <p:spPr>
          <a:xfrm flipV="1">
            <a:off x="9119966" y="4869164"/>
            <a:ext cx="345042" cy="504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>
            <a:stCxn id="55" idx="2"/>
          </p:cNvCxnSpPr>
          <p:nvPr/>
        </p:nvCxnSpPr>
        <p:spPr>
          <a:xfrm flipH="1">
            <a:off x="9860442" y="3933057"/>
            <a:ext cx="652264" cy="417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34838"/>
              </p:ext>
            </p:extLst>
          </p:nvPr>
        </p:nvGraphicFramePr>
        <p:xfrm>
          <a:off x="191347" y="1772817"/>
          <a:ext cx="4752527" cy="3744421"/>
        </p:xfrm>
        <a:graphic>
          <a:graphicData uri="http://schemas.openxmlformats.org/drawingml/2006/table">
            <a:tbl>
              <a:tblPr/>
              <a:tblGrid>
                <a:gridCol w="1357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6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11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Estatus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Confirmados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Sospechosos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Negativos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MATAMOROS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151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44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604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NUEVO LAREDO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56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249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REYNOSA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49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269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RÍO BRAVO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VALLE HERMOSO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CAMARGO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MIGUEL ALEMÁN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24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GUSTAVO DÍAZ ORDAZ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24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NUEVA CIUDAD GUERRERO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MIER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2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Total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278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85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/>
                        </a:rPr>
                        <a:t>1208</a:t>
                      </a:r>
                    </a:p>
                  </a:txBody>
                  <a:tcPr marL="817" marR="817" marT="81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86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">
            <a:extLst>
              <a:ext uri="{FF2B5EF4-FFF2-40B4-BE49-F238E27FC236}">
                <a16:creationId xmlns:a16="http://schemas.microsoft.com/office/drawing/2014/main" id="{8FADF656-3490-4F46-9781-6D777DB61DF7}"/>
              </a:ext>
            </a:extLst>
          </p:cNvPr>
          <p:cNvSpPr/>
          <p:nvPr/>
        </p:nvSpPr>
        <p:spPr>
          <a:xfrm>
            <a:off x="3719737" y="116635"/>
            <a:ext cx="5225674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Tamaulipas, situación actual 2020.</a:t>
            </a:r>
            <a:endParaRPr lang="es-MX" sz="2400" dirty="0"/>
          </a:p>
        </p:txBody>
      </p:sp>
      <p:sp>
        <p:nvSpPr>
          <p:cNvPr id="4" name="Rectángulo 5">
            <a:extLst>
              <a:ext uri="{FF2B5EF4-FFF2-40B4-BE49-F238E27FC236}">
                <a16:creationId xmlns:a16="http://schemas.microsoft.com/office/drawing/2014/main" id="{8FADF656-3490-4F46-9781-6D777DB61DF7}"/>
              </a:ext>
            </a:extLst>
          </p:cNvPr>
          <p:cNvSpPr/>
          <p:nvPr/>
        </p:nvSpPr>
        <p:spPr>
          <a:xfrm>
            <a:off x="3143675" y="1185086"/>
            <a:ext cx="5440913" cy="461665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ES" sz="2400" b="1" dirty="0">
                <a:latin typeface="Trebuchet MS" panose="020B0603020202020204" pitchFamily="34" charset="0"/>
              </a:rPr>
              <a:t>Casos por clasificación final, estatal.</a:t>
            </a:r>
            <a:endParaRPr lang="es-MX" sz="2400" dirty="0"/>
          </a:p>
        </p:txBody>
      </p:sp>
      <p:graphicFrame>
        <p:nvGraphicFramePr>
          <p:cNvPr id="7" name="7 Tabla">
            <a:extLst>
              <a:ext uri="{FF2B5EF4-FFF2-40B4-BE49-F238E27FC236}">
                <a16:creationId xmlns:a16="http://schemas.microsoft.com/office/drawing/2014/main" id="{FFE7DF2A-4E55-4B86-8913-070F2FAE6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23497"/>
              </p:ext>
            </p:extLst>
          </p:nvPr>
        </p:nvGraphicFramePr>
        <p:xfrm>
          <a:off x="3103207" y="4941168"/>
          <a:ext cx="5904656" cy="174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7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40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ESTATUS</a:t>
                      </a:r>
                      <a:endParaRPr lang="es-MX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ZONA</a:t>
                      </a:r>
                      <a:r>
                        <a:rPr lang="es-MX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CENTRO</a:t>
                      </a:r>
                      <a:endParaRPr lang="es-MX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ZONA NORTE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ZONA SUR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4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NEGATIVOS</a:t>
                      </a: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3373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POSITIVOS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7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RECUPERADOS</a:t>
                      </a: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DEFUNCIONES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97809"/>
              </p:ext>
            </p:extLst>
          </p:nvPr>
        </p:nvGraphicFramePr>
        <p:xfrm>
          <a:off x="47328" y="1844827"/>
          <a:ext cx="12025336" cy="2622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6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6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9401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8380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88911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629358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</a:tblGrid>
              <a:tr h="96296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ESTATUS</a:t>
                      </a:r>
                      <a:endParaRPr lang="es-MX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18/03/2020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25/03/2020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26/03/2020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31/03/2020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01/04/2020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02/04/2020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03/04/2020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04/04/2020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05/04/2020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06/04/2020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07/04/2020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08/04/2020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09/04/2020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18/04/2020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23/04/2020</a:t>
                      </a:r>
                      <a:endParaRPr lang="es-MX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25/04/2020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26/04/2020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30/04/2020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01/05/2020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02/05/2020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03/05/2020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04/05/2020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05/05/2020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06/05/2020</a:t>
                      </a:r>
                    </a:p>
                  </a:txBody>
                  <a:tcPr marL="9525" marR="9525" marT="9525" marB="0" vert="vert27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8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NEGATIVOS</a:t>
                      </a: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60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101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94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74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109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136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144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164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97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55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52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73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74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62</a:t>
                      </a: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3373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8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POSITIVOS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179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RECUPERADOS</a:t>
                      </a: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DEFUNCIONES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4381" marR="4381" marT="438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es-MX" sz="1200" b="1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uadroTexto 7">
            <a:extLst>
              <a:ext uri="{FF2B5EF4-FFF2-40B4-BE49-F238E27FC236}">
                <a16:creationId xmlns:a16="http://schemas.microsoft.com/office/drawing/2014/main" id="{0769B2F8-8BC5-4595-93A4-A1D2A2036597}"/>
              </a:ext>
            </a:extLst>
          </p:cNvPr>
          <p:cNvSpPr txBox="1"/>
          <p:nvPr/>
        </p:nvSpPr>
        <p:spPr>
          <a:xfrm>
            <a:off x="9696400" y="6604085"/>
            <a:ext cx="2449702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SINAVE Coronavirus 06.05.2020</a:t>
            </a:r>
          </a:p>
        </p:txBody>
      </p:sp>
    </p:spTree>
    <p:extLst>
      <p:ext uri="{BB962C8B-B14F-4D97-AF65-F5344CB8AC3E}">
        <p14:creationId xmlns:p14="http://schemas.microsoft.com/office/powerpoint/2010/main" val="6019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CuadroTexto">
            <a:extLst>
              <a:ext uri="{FF2B5EF4-FFF2-40B4-BE49-F238E27FC236}">
                <a16:creationId xmlns:a16="http://schemas.microsoft.com/office/drawing/2014/main" id="{3E523E1C-D295-4DAD-A960-1185B092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049613"/>
            <a:ext cx="360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MX" alt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Casos confirmados COVID-19 por edad, Tamaulipas 2020</a:t>
            </a:r>
            <a:endParaRPr lang="es-ES_tradnl" altLang="es-ES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id="{A4185DED-3428-427A-A5F9-38BFE5C0B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768" y="1052736"/>
            <a:ext cx="5751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MX" alt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Casos confirmados por residencia y genero COVID-19, Tamaulipas 2020</a:t>
            </a:r>
            <a:endParaRPr lang="es-ES_tradnl" altLang="es-ES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00105F2-6881-4435-ADFA-F491698D7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061491"/>
              </p:ext>
            </p:extLst>
          </p:nvPr>
        </p:nvGraphicFramePr>
        <p:xfrm>
          <a:off x="443372" y="1699067"/>
          <a:ext cx="4392488" cy="3747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2">
            <a:extLst>
              <a:ext uri="{FF2B5EF4-FFF2-40B4-BE49-F238E27FC236}">
                <a16:creationId xmlns:a16="http://schemas.microsoft.com/office/drawing/2014/main" id="{9FFC26C5-8169-4608-BA5F-A62CED8FF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55341"/>
              </p:ext>
            </p:extLst>
          </p:nvPr>
        </p:nvGraphicFramePr>
        <p:xfrm>
          <a:off x="6029106" y="1844824"/>
          <a:ext cx="6008216" cy="443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9">
            <a:extLst>
              <a:ext uri="{FF2B5EF4-FFF2-40B4-BE49-F238E27FC236}">
                <a16:creationId xmlns:a16="http://schemas.microsoft.com/office/drawing/2014/main" id="{162ACB7E-391E-4185-BB37-ADB2CBDCC1D6}"/>
              </a:ext>
            </a:extLst>
          </p:cNvPr>
          <p:cNvSpPr txBox="1"/>
          <p:nvPr/>
        </p:nvSpPr>
        <p:spPr>
          <a:xfrm>
            <a:off x="4889777" y="5805264"/>
            <a:ext cx="1412111" cy="646331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r>
              <a:rPr lang="es-ES" sz="3600" b="1" dirty="0"/>
              <a:t>N=701</a:t>
            </a:r>
            <a:endParaRPr lang="es-419" sz="3600" b="1" dirty="0"/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0769B2F8-8BC5-4595-93A4-A1D2A2036597}"/>
              </a:ext>
            </a:extLst>
          </p:cNvPr>
          <p:cNvSpPr txBox="1"/>
          <p:nvPr/>
        </p:nvSpPr>
        <p:spPr>
          <a:xfrm>
            <a:off x="9696400" y="6604085"/>
            <a:ext cx="2449702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SINAVE Coronavirus 06.05.2020</a:t>
            </a:r>
          </a:p>
        </p:txBody>
      </p:sp>
      <p:sp>
        <p:nvSpPr>
          <p:cNvPr id="9" name="Rectángulo 5">
            <a:extLst>
              <a:ext uri="{FF2B5EF4-FFF2-40B4-BE49-F238E27FC236}">
                <a16:creationId xmlns:a16="http://schemas.microsoft.com/office/drawing/2014/main" id="{8FADF656-3490-4F46-9781-6D777DB61DF7}"/>
              </a:ext>
            </a:extLst>
          </p:cNvPr>
          <p:cNvSpPr/>
          <p:nvPr/>
        </p:nvSpPr>
        <p:spPr>
          <a:xfrm>
            <a:off x="3719737" y="116635"/>
            <a:ext cx="5225674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Tamaulipas, situación actual 2020.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1335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86B891CF-BEC9-4A39-A34E-617ED6D3F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33378"/>
              </p:ext>
            </p:extLst>
          </p:nvPr>
        </p:nvGraphicFramePr>
        <p:xfrm>
          <a:off x="1082044" y="1556792"/>
          <a:ext cx="10369152" cy="4146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660">
                  <a:extLst>
                    <a:ext uri="{9D8B030D-6E8A-4147-A177-3AD203B41FA5}">
                      <a16:colId xmlns:a16="http://schemas.microsoft.com/office/drawing/2014/main" val="187117490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9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Día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Casos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Municipios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812965"/>
                  </a:ext>
                </a:extLst>
              </a:tr>
              <a:tr h="701383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 mayo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Matamoros</a:t>
                      </a:r>
                      <a:r>
                        <a:rPr lang="es-MX" sz="2000" baseline="0" dirty="0"/>
                        <a:t> (10), Reynosa (4), Cd. Madero (6), Victoria (2), Tampico (6), Aldama, Soto la Marina, Altamira (3) y Tula</a:t>
                      </a:r>
                      <a:endParaRPr lang="es-MX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342089"/>
                  </a:ext>
                </a:extLst>
              </a:tr>
              <a:tr h="701383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4 mayo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Cd. Madero (6), Tampico (5),</a:t>
                      </a:r>
                      <a:r>
                        <a:rPr lang="es-MX" sz="2000" baseline="0" dirty="0"/>
                        <a:t> </a:t>
                      </a:r>
                      <a:r>
                        <a:rPr lang="es-MX" sz="2000" dirty="0"/>
                        <a:t>Nuevo Laredo (2), Matamoros (2),</a:t>
                      </a:r>
                      <a:r>
                        <a:rPr lang="es-MX" sz="2000" baseline="0" dirty="0"/>
                        <a:t> Xicoténcatl, Mante </a:t>
                      </a:r>
                      <a:r>
                        <a:rPr lang="es-MX" sz="2000" dirty="0"/>
                        <a:t>y Victoria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383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5 mayo</a:t>
                      </a:r>
                      <a:endParaRPr lang="es-MX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42</a:t>
                      </a:r>
                      <a:endParaRPr lang="es-MX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Matamoros</a:t>
                      </a:r>
                      <a:r>
                        <a:rPr lang="es-ES" sz="2000" baseline="0" dirty="0"/>
                        <a:t> (8), Reynosa (4), Victoria (3), Tampico (12), Cd. Madero (12), González, Aldama y Nuevo Laredo.</a:t>
                      </a:r>
                      <a:endParaRPr lang="es-MX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354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6 mayo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Matamoros (16), Ciudad Madero (8),</a:t>
                      </a:r>
                      <a:r>
                        <a:rPr lang="es-MX" sz="2000" baseline="0" dirty="0"/>
                        <a:t> Tampico (8), Altamira (3), Nuevo Laredo (3), Río Bravo (2), Valle Hermoso (2), Victoria (2), </a:t>
                      </a:r>
                      <a:r>
                        <a:rPr lang="es-MX" sz="2000" baseline="0" dirty="0" err="1"/>
                        <a:t>Güémez</a:t>
                      </a:r>
                      <a:r>
                        <a:rPr lang="es-MX" sz="2000" baseline="0" dirty="0"/>
                        <a:t> y Reynosa</a:t>
                      </a:r>
                      <a:endParaRPr lang="es-MX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s-MX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endParaRPr lang="es-MX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ángulo 3">
            <a:extLst>
              <a:ext uri="{FF2B5EF4-FFF2-40B4-BE49-F238E27FC236}">
                <a16:creationId xmlns:a16="http://schemas.microsoft.com/office/drawing/2014/main" id="{3D1F0092-21E3-4173-B15F-E930A05DB56C}"/>
              </a:ext>
            </a:extLst>
          </p:cNvPr>
          <p:cNvSpPr/>
          <p:nvPr/>
        </p:nvSpPr>
        <p:spPr>
          <a:xfrm>
            <a:off x="1703514" y="153147"/>
            <a:ext cx="9219653" cy="465601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s-MX" altLang="es-MX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Diagnóstico positivo de casos en la semana epidemiológica 19 </a:t>
            </a:r>
            <a:endParaRPr lang="es-MX" sz="2400" dirty="0"/>
          </a:p>
        </p:txBody>
      </p:sp>
      <p:sp>
        <p:nvSpPr>
          <p:cNvPr id="6" name="CuadroTexto 7">
            <a:extLst>
              <a:ext uri="{FF2B5EF4-FFF2-40B4-BE49-F238E27FC236}">
                <a16:creationId xmlns:a16="http://schemas.microsoft.com/office/drawing/2014/main" id="{0769B2F8-8BC5-4595-93A4-A1D2A2036597}"/>
              </a:ext>
            </a:extLst>
          </p:cNvPr>
          <p:cNvSpPr txBox="1"/>
          <p:nvPr/>
        </p:nvSpPr>
        <p:spPr>
          <a:xfrm>
            <a:off x="9696400" y="6604085"/>
            <a:ext cx="2449702" cy="24621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Fuente: SINAVE Coronavirus 06.05.2020</a:t>
            </a:r>
          </a:p>
        </p:txBody>
      </p:sp>
    </p:spTree>
    <p:extLst>
      <p:ext uri="{BB962C8B-B14F-4D97-AF65-F5344CB8AC3E}">
        <p14:creationId xmlns:p14="http://schemas.microsoft.com/office/powerpoint/2010/main" val="133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White">
  <a:themeElements>
    <a:clrScheme name="White">
      <a:dk1>
        <a:srgbClr val="4D4D4C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4D4D4C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7.xml><?xml version="1.0" encoding="utf-8"?>
<a:theme xmlns:a="http://schemas.openxmlformats.org/drawingml/2006/main" name="1_White">
  <a:themeElements>
    <a:clrScheme name="White">
      <a:dk1>
        <a:srgbClr val="4D4D4C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4D4D4C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8.xml><?xml version="1.0" encoding="utf-8"?>
<a:theme xmlns:a="http://schemas.openxmlformats.org/drawingml/2006/main" name="3_White">
  <a:themeElements>
    <a:clrScheme name="White">
      <a:dk1>
        <a:srgbClr val="4D4D4C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4D4D4C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2348</Words>
  <Application>Microsoft Office PowerPoint</Application>
  <PresentationFormat>Widescreen</PresentationFormat>
  <Paragraphs>1098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Aparajita</vt:lpstr>
      <vt:lpstr>Arial</vt:lpstr>
      <vt:lpstr>Bookman Old Style</vt:lpstr>
      <vt:lpstr>Calibri</vt:lpstr>
      <vt:lpstr>Calibri Light</vt:lpstr>
      <vt:lpstr>Helvetica</vt:lpstr>
      <vt:lpstr>Helvetica Light</vt:lpstr>
      <vt:lpstr>HelveticaNeueLT Std</vt:lpstr>
      <vt:lpstr>Helvetica-Normal</vt:lpstr>
      <vt:lpstr>Times New Roman</vt:lpstr>
      <vt:lpstr>Trebuchet MS</vt:lpstr>
      <vt:lpstr>Wingdings</vt:lpstr>
      <vt:lpstr>Tema de Office</vt:lpstr>
      <vt:lpstr>1_Tema de Office</vt:lpstr>
      <vt:lpstr>3_Tema de Office</vt:lpstr>
      <vt:lpstr>4_Tema de Office</vt:lpstr>
      <vt:lpstr>5_Tema de Office</vt:lpstr>
      <vt:lpstr>6_Office Theme</vt:lpstr>
      <vt:lpstr>8_Tema de Office</vt:lpstr>
      <vt:lpstr>10_Tema de Office</vt:lpstr>
      <vt:lpstr>13_Tema de Office</vt:lpstr>
      <vt:lpstr>9_Tema de Office</vt:lpstr>
      <vt:lpstr>Office Theme</vt:lpstr>
      <vt:lpstr>2_Office Theme</vt:lpstr>
      <vt:lpstr>7_Tema de Office</vt:lpstr>
      <vt:lpstr>5_Office Theme</vt:lpstr>
      <vt:lpstr>2_Tema de Office</vt:lpstr>
      <vt:lpstr>White</vt:lpstr>
      <vt:lpstr>1_White</vt:lpstr>
      <vt:lpstr>3_White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Situación actual 10 municipios fronterizos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de Contingencia: Filtros Respiratorios Ambulatorios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Maryell Martinez</dc:creator>
  <cp:lastModifiedBy>Maryell Martinez</cp:lastModifiedBy>
  <cp:revision>1</cp:revision>
  <dcterms:modified xsi:type="dcterms:W3CDTF">2020-05-08T16:36:14Z</dcterms:modified>
</cp:coreProperties>
</file>