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3"/>
  </p:notesMasterIdLst>
  <p:sldIdLst>
    <p:sldId id="269" r:id="rId2"/>
    <p:sldId id="272" r:id="rId3"/>
    <p:sldId id="261" r:id="rId4"/>
    <p:sldId id="256" r:id="rId5"/>
    <p:sldId id="296" r:id="rId6"/>
    <p:sldId id="262" r:id="rId7"/>
    <p:sldId id="304" r:id="rId8"/>
    <p:sldId id="305" r:id="rId9"/>
    <p:sldId id="295" r:id="rId10"/>
    <p:sldId id="306" r:id="rId11"/>
    <p:sldId id="294" r:id="rId12"/>
    <p:sldId id="297" r:id="rId13"/>
    <p:sldId id="260" r:id="rId14"/>
    <p:sldId id="288" r:id="rId15"/>
    <p:sldId id="308" r:id="rId16"/>
    <p:sldId id="314" r:id="rId17"/>
    <p:sldId id="309" r:id="rId18"/>
    <p:sldId id="307" r:id="rId19"/>
    <p:sldId id="310" r:id="rId20"/>
    <p:sldId id="311" r:id="rId21"/>
    <p:sldId id="312" r:id="rId22"/>
    <p:sldId id="313" r:id="rId23"/>
    <p:sldId id="317" r:id="rId24"/>
    <p:sldId id="290" r:id="rId25"/>
    <p:sldId id="316" r:id="rId26"/>
    <p:sldId id="315" r:id="rId27"/>
    <p:sldId id="325" r:id="rId28"/>
    <p:sldId id="318" r:id="rId29"/>
    <p:sldId id="326" r:id="rId30"/>
    <p:sldId id="327" r:id="rId31"/>
    <p:sldId id="319" r:id="rId32"/>
    <p:sldId id="328" r:id="rId33"/>
    <p:sldId id="329" r:id="rId34"/>
    <p:sldId id="282" r:id="rId35"/>
    <p:sldId id="321" r:id="rId36"/>
    <p:sldId id="320" r:id="rId37"/>
    <p:sldId id="322" r:id="rId38"/>
    <p:sldId id="324" r:id="rId39"/>
    <p:sldId id="323" r:id="rId40"/>
    <p:sldId id="281" r:id="rId41"/>
    <p:sldId id="275" r:id="rId42"/>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DD"/>
    <a:srgbClr val="378DBD"/>
    <a:srgbClr val="17375E"/>
    <a:srgbClr val="0C234B"/>
    <a:srgbClr val="0F2B5D"/>
    <a:srgbClr val="1E5288"/>
    <a:srgbClr val="F0F9FC"/>
    <a:srgbClr val="AB0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66AB5-BECD-45DF-8ACE-DD3323F14CE7}" v="157" dt="2023-10-13T05:21:06.9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160" autoAdjust="0"/>
  </p:normalViewPr>
  <p:slideViewPr>
    <p:cSldViewPr>
      <p:cViewPr>
        <p:scale>
          <a:sx n="60" d="100"/>
          <a:sy n="60" d="100"/>
        </p:scale>
        <p:origin x="1400" y="-32"/>
      </p:cViewPr>
      <p:guideLst>
        <p:guide orient="horz" pos="2880"/>
        <p:guide pos="57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48"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EDCF1-5171-463D-8CF9-75022C6C84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6BE84C3-71E5-4A56-8ABB-CFDE98ABA3E2}">
      <dgm:prSet custT="1"/>
      <dgm:spPr/>
      <dgm:t>
        <a:bodyPr/>
        <a:lstStyle/>
        <a:p>
          <a:r>
            <a:rPr lang="en-US" sz="3600" dirty="0"/>
            <a:t>Health inequities increase vulnerabilities to sexual violence. Prevention strategies require integrating social-level preventive strategies that address health inequities</a:t>
          </a:r>
          <a:r>
            <a:rPr lang="en-US" sz="4000" dirty="0"/>
            <a:t>.</a:t>
          </a:r>
        </a:p>
      </dgm:t>
    </dgm:pt>
    <dgm:pt modelId="{CC1BACA5-FAE7-4E26-A555-8FC263E7A130}" type="parTrans" cxnId="{0EB96788-1189-4159-B612-0D16A23E7DB1}">
      <dgm:prSet/>
      <dgm:spPr/>
      <dgm:t>
        <a:bodyPr/>
        <a:lstStyle/>
        <a:p>
          <a:endParaRPr lang="en-US"/>
        </a:p>
      </dgm:t>
    </dgm:pt>
    <dgm:pt modelId="{326102D6-E558-4D4F-A2F1-002C5EAFC29B}" type="sibTrans" cxnId="{0EB96788-1189-4159-B612-0D16A23E7DB1}">
      <dgm:prSet/>
      <dgm:spPr/>
      <dgm:t>
        <a:bodyPr/>
        <a:lstStyle/>
        <a:p>
          <a:endParaRPr lang="en-US"/>
        </a:p>
      </dgm:t>
    </dgm:pt>
    <dgm:pt modelId="{8BEF960F-8A3A-4B8F-A50D-14EA4212470A}">
      <dgm:prSet custT="1"/>
      <dgm:spPr/>
      <dgm:t>
        <a:bodyPr/>
        <a:lstStyle/>
        <a:p>
          <a:r>
            <a:rPr lang="en-US" sz="4000" dirty="0"/>
            <a:t>Evaluate the current practice of SVPEP in Arizona.</a:t>
          </a:r>
        </a:p>
      </dgm:t>
    </dgm:pt>
    <dgm:pt modelId="{606E792E-DF31-46D3-B515-74EA3431A08A}" type="parTrans" cxnId="{DF535981-0DE8-4F7A-9064-A5390F067C1D}">
      <dgm:prSet/>
      <dgm:spPr/>
      <dgm:t>
        <a:bodyPr/>
        <a:lstStyle/>
        <a:p>
          <a:endParaRPr lang="en-US"/>
        </a:p>
      </dgm:t>
    </dgm:pt>
    <dgm:pt modelId="{4706DAC4-7540-4851-A52D-6A20F6431D5F}" type="sibTrans" cxnId="{DF535981-0DE8-4F7A-9064-A5390F067C1D}">
      <dgm:prSet/>
      <dgm:spPr/>
      <dgm:t>
        <a:bodyPr/>
        <a:lstStyle/>
        <a:p>
          <a:endParaRPr lang="en-US"/>
        </a:p>
      </dgm:t>
    </dgm:pt>
    <dgm:pt modelId="{2BA63FCD-CD96-4E10-A679-FF2E2C5DCC37}">
      <dgm:prSet custT="1"/>
      <dgm:spPr/>
      <dgm:t>
        <a:bodyPr/>
        <a:lstStyle/>
        <a:p>
          <a:r>
            <a:rPr lang="en-US" sz="4000" dirty="0"/>
            <a:t>Assess grantee organizations' capacities and limitations to integrate health equity into practice.</a:t>
          </a:r>
        </a:p>
      </dgm:t>
    </dgm:pt>
    <dgm:pt modelId="{8B24C359-8DEA-4F69-911A-085995B2F2FD}" type="parTrans" cxnId="{B13EC413-5814-4FBE-B764-B23688B3C3F9}">
      <dgm:prSet/>
      <dgm:spPr/>
      <dgm:t>
        <a:bodyPr/>
        <a:lstStyle/>
        <a:p>
          <a:endParaRPr lang="en-US"/>
        </a:p>
      </dgm:t>
    </dgm:pt>
    <dgm:pt modelId="{5169AF59-5E3A-4B1B-B96D-BEB6A58551EB}" type="sibTrans" cxnId="{B13EC413-5814-4FBE-B764-B23688B3C3F9}">
      <dgm:prSet/>
      <dgm:spPr/>
      <dgm:t>
        <a:bodyPr/>
        <a:lstStyle/>
        <a:p>
          <a:endParaRPr lang="en-US"/>
        </a:p>
      </dgm:t>
    </dgm:pt>
    <dgm:pt modelId="{1A3C026F-D8AB-47A1-A7B2-87EAAE8E7B06}">
      <dgm:prSet custT="1"/>
      <dgm:spPr/>
      <dgm:t>
        <a:bodyPr/>
        <a:lstStyle/>
        <a:p>
          <a:r>
            <a:rPr lang="en-US" sz="4000" dirty="0"/>
            <a:t>Collate recommendations for integrating health equity into strategic and implementation SVPEP plans.</a:t>
          </a:r>
        </a:p>
      </dgm:t>
    </dgm:pt>
    <dgm:pt modelId="{F23775E4-5AA2-4565-A09B-C20EF6AF2CF5}" type="parTrans" cxnId="{EBBE98ED-8ECD-4B0D-8434-B61BBCE48D79}">
      <dgm:prSet/>
      <dgm:spPr/>
      <dgm:t>
        <a:bodyPr/>
        <a:lstStyle/>
        <a:p>
          <a:endParaRPr lang="en-US"/>
        </a:p>
      </dgm:t>
    </dgm:pt>
    <dgm:pt modelId="{698BCC77-CB95-46EA-BA72-271DCBC4D949}" type="sibTrans" cxnId="{EBBE98ED-8ECD-4B0D-8434-B61BBCE48D79}">
      <dgm:prSet/>
      <dgm:spPr/>
      <dgm:t>
        <a:bodyPr/>
        <a:lstStyle/>
        <a:p>
          <a:endParaRPr lang="en-US"/>
        </a:p>
      </dgm:t>
    </dgm:pt>
    <dgm:pt modelId="{C966E6EF-7765-4540-8DD7-95D63A96B54D}" type="pres">
      <dgm:prSet presAssocID="{8FEEDCF1-5171-463D-8CF9-75022C6C84EB}" presName="Name0" presStyleCnt="0">
        <dgm:presLayoutVars>
          <dgm:dir/>
          <dgm:animLvl val="lvl"/>
          <dgm:resizeHandles val="exact"/>
        </dgm:presLayoutVars>
      </dgm:prSet>
      <dgm:spPr/>
      <dgm:t>
        <a:bodyPr/>
        <a:lstStyle/>
        <a:p>
          <a:endParaRPr lang="en-US"/>
        </a:p>
      </dgm:t>
    </dgm:pt>
    <dgm:pt modelId="{60971AEC-9A0B-4559-AF9C-E359E31B9615}" type="pres">
      <dgm:prSet presAssocID="{66BE84C3-71E5-4A56-8ABB-CFDE98ABA3E2}" presName="linNode" presStyleCnt="0"/>
      <dgm:spPr/>
    </dgm:pt>
    <dgm:pt modelId="{504C0AE5-256E-45C2-9F69-9BDB64284D22}" type="pres">
      <dgm:prSet presAssocID="{66BE84C3-71E5-4A56-8ABB-CFDE98ABA3E2}" presName="parentText" presStyleLbl="node1" presStyleIdx="0" presStyleCnt="1" custScaleX="88834">
        <dgm:presLayoutVars>
          <dgm:chMax val="1"/>
          <dgm:bulletEnabled val="1"/>
        </dgm:presLayoutVars>
      </dgm:prSet>
      <dgm:spPr/>
      <dgm:t>
        <a:bodyPr/>
        <a:lstStyle/>
        <a:p>
          <a:endParaRPr lang="en-US"/>
        </a:p>
      </dgm:t>
    </dgm:pt>
    <dgm:pt modelId="{F1FBCCB3-7AF3-45A3-BBFF-86D2E06F652B}" type="pres">
      <dgm:prSet presAssocID="{66BE84C3-71E5-4A56-8ABB-CFDE98ABA3E2}" presName="descendantText" presStyleLbl="alignAccFollowNode1" presStyleIdx="0" presStyleCnt="1">
        <dgm:presLayoutVars>
          <dgm:bulletEnabled val="1"/>
        </dgm:presLayoutVars>
      </dgm:prSet>
      <dgm:spPr/>
      <dgm:t>
        <a:bodyPr/>
        <a:lstStyle/>
        <a:p>
          <a:endParaRPr lang="en-US"/>
        </a:p>
      </dgm:t>
    </dgm:pt>
  </dgm:ptLst>
  <dgm:cxnLst>
    <dgm:cxn modelId="{5C5F8CE5-91D9-4D4C-B70B-D4F96640DCBF}" type="presOf" srcId="{1A3C026F-D8AB-47A1-A7B2-87EAAE8E7B06}" destId="{F1FBCCB3-7AF3-45A3-BBFF-86D2E06F652B}" srcOrd="0" destOrd="2" presId="urn:microsoft.com/office/officeart/2005/8/layout/vList5"/>
    <dgm:cxn modelId="{D31DC666-2817-4FA9-ABDA-D06B2E6FE1DB}" type="presOf" srcId="{8BEF960F-8A3A-4B8F-A50D-14EA4212470A}" destId="{F1FBCCB3-7AF3-45A3-BBFF-86D2E06F652B}" srcOrd="0" destOrd="0" presId="urn:microsoft.com/office/officeart/2005/8/layout/vList5"/>
    <dgm:cxn modelId="{0EB96788-1189-4159-B612-0D16A23E7DB1}" srcId="{8FEEDCF1-5171-463D-8CF9-75022C6C84EB}" destId="{66BE84C3-71E5-4A56-8ABB-CFDE98ABA3E2}" srcOrd="0" destOrd="0" parTransId="{CC1BACA5-FAE7-4E26-A555-8FC263E7A130}" sibTransId="{326102D6-E558-4D4F-A2F1-002C5EAFC29B}"/>
    <dgm:cxn modelId="{72FCAC14-E435-40DF-8650-3A730ACBAA09}" type="presOf" srcId="{66BE84C3-71E5-4A56-8ABB-CFDE98ABA3E2}" destId="{504C0AE5-256E-45C2-9F69-9BDB64284D22}" srcOrd="0" destOrd="0" presId="urn:microsoft.com/office/officeart/2005/8/layout/vList5"/>
    <dgm:cxn modelId="{EBBE98ED-8ECD-4B0D-8434-B61BBCE48D79}" srcId="{66BE84C3-71E5-4A56-8ABB-CFDE98ABA3E2}" destId="{1A3C026F-D8AB-47A1-A7B2-87EAAE8E7B06}" srcOrd="2" destOrd="0" parTransId="{F23775E4-5AA2-4565-A09B-C20EF6AF2CF5}" sibTransId="{698BCC77-CB95-46EA-BA72-271DCBC4D949}"/>
    <dgm:cxn modelId="{B13EC413-5814-4FBE-B764-B23688B3C3F9}" srcId="{66BE84C3-71E5-4A56-8ABB-CFDE98ABA3E2}" destId="{2BA63FCD-CD96-4E10-A679-FF2E2C5DCC37}" srcOrd="1" destOrd="0" parTransId="{8B24C359-8DEA-4F69-911A-085995B2F2FD}" sibTransId="{5169AF59-5E3A-4B1B-B96D-BEB6A58551EB}"/>
    <dgm:cxn modelId="{F1D9CE89-2A48-4499-ABFA-81843E72BEC2}" type="presOf" srcId="{8FEEDCF1-5171-463D-8CF9-75022C6C84EB}" destId="{C966E6EF-7765-4540-8DD7-95D63A96B54D}" srcOrd="0" destOrd="0" presId="urn:microsoft.com/office/officeart/2005/8/layout/vList5"/>
    <dgm:cxn modelId="{544AD77C-5545-4A97-9BBA-18B407447901}" type="presOf" srcId="{2BA63FCD-CD96-4E10-A679-FF2E2C5DCC37}" destId="{F1FBCCB3-7AF3-45A3-BBFF-86D2E06F652B}" srcOrd="0" destOrd="1" presId="urn:microsoft.com/office/officeart/2005/8/layout/vList5"/>
    <dgm:cxn modelId="{DF535981-0DE8-4F7A-9064-A5390F067C1D}" srcId="{66BE84C3-71E5-4A56-8ABB-CFDE98ABA3E2}" destId="{8BEF960F-8A3A-4B8F-A50D-14EA4212470A}" srcOrd="0" destOrd="0" parTransId="{606E792E-DF31-46D3-B515-74EA3431A08A}" sibTransId="{4706DAC4-7540-4851-A52D-6A20F6431D5F}"/>
    <dgm:cxn modelId="{8842AF70-CB79-4B65-BC0F-0AAB57B4C6C2}" type="presParOf" srcId="{C966E6EF-7765-4540-8DD7-95D63A96B54D}" destId="{60971AEC-9A0B-4559-AF9C-E359E31B9615}" srcOrd="0" destOrd="0" presId="urn:microsoft.com/office/officeart/2005/8/layout/vList5"/>
    <dgm:cxn modelId="{64F69ED9-ED73-4907-9B60-90026EDF87F4}" type="presParOf" srcId="{60971AEC-9A0B-4559-AF9C-E359E31B9615}" destId="{504C0AE5-256E-45C2-9F69-9BDB64284D22}" srcOrd="0" destOrd="0" presId="urn:microsoft.com/office/officeart/2005/8/layout/vList5"/>
    <dgm:cxn modelId="{844D15A4-A825-4340-A7F0-10715E471F2B}" type="presParOf" srcId="{60971AEC-9A0B-4559-AF9C-E359E31B9615}" destId="{F1FBCCB3-7AF3-45A3-BBFF-86D2E06F65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780CF-3ECD-415D-9CBF-37D3881243D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458F0AD-F0C8-42A8-9F25-7384BD780CC6}">
      <dgm:prSet custT="1"/>
      <dgm:spPr/>
      <dgm:t>
        <a:bodyPr/>
        <a:lstStyle/>
        <a:p>
          <a:pPr algn="l"/>
          <a:r>
            <a:rPr lang="en-US" sz="3200" dirty="0">
              <a:latin typeface="Times New Roman" panose="02020603050405020304" pitchFamily="18" charset="0"/>
              <a:cs typeface="Times New Roman" panose="02020603050405020304" pitchFamily="18" charset="0"/>
            </a:rPr>
            <a:t>Developed and tested an interview guide using the equity capacity framework.</a:t>
          </a:r>
        </a:p>
      </dgm:t>
    </dgm:pt>
    <dgm:pt modelId="{E06FE9DE-AC8A-412C-A2CB-A97513A716C5}" type="parTrans" cxnId="{8C56A384-DF80-4960-A7A6-798C10AF5434}">
      <dgm:prSet/>
      <dgm:spPr/>
      <dgm:t>
        <a:bodyPr/>
        <a:lstStyle/>
        <a:p>
          <a:endParaRPr lang="en-US"/>
        </a:p>
      </dgm:t>
    </dgm:pt>
    <dgm:pt modelId="{E1DB72E2-B35B-4E7C-9743-31F04725B208}" type="sibTrans" cxnId="{8C56A384-DF80-4960-A7A6-798C10AF5434}">
      <dgm:prSet/>
      <dgm:spPr/>
      <dgm:t>
        <a:bodyPr/>
        <a:lstStyle/>
        <a:p>
          <a:endParaRPr lang="en-US"/>
        </a:p>
      </dgm:t>
    </dgm:pt>
    <dgm:pt modelId="{AF464FB8-6238-4A7F-AFF7-3E1FB7B2DEC5}">
      <dgm:prSet custT="1"/>
      <dgm:spPr/>
      <dgm:t>
        <a:bodyPr/>
        <a:lstStyle/>
        <a:p>
          <a:pPr algn="l"/>
          <a:r>
            <a:rPr lang="en-US" sz="3200" dirty="0">
              <a:latin typeface="Times New Roman" panose="02020603050405020304" pitchFamily="18" charset="0"/>
              <a:cs typeface="Times New Roman" panose="02020603050405020304" pitchFamily="18" charset="0"/>
            </a:rPr>
            <a:t>Purposive selection of grantee organizations provided by ADHS</a:t>
          </a:r>
        </a:p>
      </dgm:t>
    </dgm:pt>
    <dgm:pt modelId="{F75A8B2B-94B0-43E6-95CB-90DAB1ED9EBE}" type="parTrans" cxnId="{75FDBED0-F2CD-42F4-9F67-EAAE485EC309}">
      <dgm:prSet/>
      <dgm:spPr/>
      <dgm:t>
        <a:bodyPr/>
        <a:lstStyle/>
        <a:p>
          <a:endParaRPr lang="en-US"/>
        </a:p>
      </dgm:t>
    </dgm:pt>
    <dgm:pt modelId="{D89B09E1-3A81-420B-9190-20B604841D02}" type="sibTrans" cxnId="{75FDBED0-F2CD-42F4-9F67-EAAE485EC309}">
      <dgm:prSet/>
      <dgm:spPr/>
      <dgm:t>
        <a:bodyPr/>
        <a:lstStyle/>
        <a:p>
          <a:endParaRPr lang="en-US"/>
        </a:p>
      </dgm:t>
    </dgm:pt>
    <dgm:pt modelId="{443A874E-74CD-4F04-9F08-33B9F7EE9D3E}">
      <dgm:prSet custT="1"/>
      <dgm:spPr/>
      <dgm:t>
        <a:bodyPr/>
        <a:lstStyle/>
        <a:p>
          <a:pPr algn="l"/>
          <a:r>
            <a:rPr lang="en-US" sz="3200" dirty="0">
              <a:latin typeface="Times New Roman" panose="02020603050405020304" pitchFamily="18" charset="0"/>
              <a:cs typeface="Times New Roman" panose="02020603050405020304" pitchFamily="18" charset="0"/>
            </a:rPr>
            <a:t>Demographic information was collected through a pre-interview survey. </a:t>
          </a:r>
        </a:p>
      </dgm:t>
    </dgm:pt>
    <dgm:pt modelId="{0F6C0628-F967-4EC8-AAAE-5DF5C83C01CC}" type="parTrans" cxnId="{FBAFEF1F-ECD2-4B60-BAF9-9A80E595ADF0}">
      <dgm:prSet/>
      <dgm:spPr/>
      <dgm:t>
        <a:bodyPr/>
        <a:lstStyle/>
        <a:p>
          <a:endParaRPr lang="en-US"/>
        </a:p>
      </dgm:t>
    </dgm:pt>
    <dgm:pt modelId="{55FD33DD-BE78-4741-9011-D1AF1B0E9321}" type="sibTrans" cxnId="{FBAFEF1F-ECD2-4B60-BAF9-9A80E595ADF0}">
      <dgm:prSet/>
      <dgm:spPr/>
      <dgm:t>
        <a:bodyPr/>
        <a:lstStyle/>
        <a:p>
          <a:endParaRPr lang="en-US"/>
        </a:p>
      </dgm:t>
    </dgm:pt>
    <dgm:pt modelId="{B09F06A0-B9F3-48AC-BC6D-245986194687}">
      <dgm:prSet custT="1"/>
      <dgm:spPr/>
      <dgm:t>
        <a:bodyPr/>
        <a:lstStyle/>
        <a:p>
          <a:pPr algn="l"/>
          <a:r>
            <a:rPr lang="en-US" sz="3200" dirty="0">
              <a:latin typeface="Times New Roman" panose="02020603050405020304" pitchFamily="18" charset="0"/>
              <a:cs typeface="Times New Roman" panose="02020603050405020304" pitchFamily="18" charset="0"/>
            </a:rPr>
            <a:t>Qualitative interviews were conducted for 2-3 staff per organization. Interviews were recorded and transcribed.</a:t>
          </a:r>
        </a:p>
      </dgm:t>
    </dgm:pt>
    <dgm:pt modelId="{1E3742F0-4541-4871-A9BD-2873CB629ED4}" type="parTrans" cxnId="{B7E9102E-B530-40CE-AFB0-70BCF12AE5B8}">
      <dgm:prSet/>
      <dgm:spPr/>
      <dgm:t>
        <a:bodyPr/>
        <a:lstStyle/>
        <a:p>
          <a:endParaRPr lang="en-US"/>
        </a:p>
      </dgm:t>
    </dgm:pt>
    <dgm:pt modelId="{EB319065-FD2B-45FD-8EF6-30C4F05E56F0}" type="sibTrans" cxnId="{B7E9102E-B530-40CE-AFB0-70BCF12AE5B8}">
      <dgm:prSet/>
      <dgm:spPr/>
      <dgm:t>
        <a:bodyPr/>
        <a:lstStyle/>
        <a:p>
          <a:endParaRPr lang="en-US"/>
        </a:p>
      </dgm:t>
    </dgm:pt>
    <dgm:pt modelId="{EAD8346B-17E0-4424-A279-DC6EEE1A2A54}">
      <dgm:prSet custT="1"/>
      <dgm:spPr/>
      <dgm:t>
        <a:bodyPr/>
        <a:lstStyle/>
        <a:p>
          <a:pPr algn="l"/>
          <a:r>
            <a:rPr lang="en-US" sz="3200" dirty="0">
              <a:latin typeface="Times New Roman" panose="02020603050405020304" pitchFamily="18" charset="0"/>
              <a:cs typeface="Times New Roman" panose="02020603050405020304" pitchFamily="18" charset="0"/>
            </a:rPr>
            <a:t>Conducted thematic and framework analyses of interview transcripts.</a:t>
          </a:r>
        </a:p>
      </dgm:t>
    </dgm:pt>
    <dgm:pt modelId="{A969AE3B-6A20-4515-A422-D72B59DC3B9E}" type="parTrans" cxnId="{474EBAC7-D25B-49A5-97DA-D0E03E5B7957}">
      <dgm:prSet/>
      <dgm:spPr/>
      <dgm:t>
        <a:bodyPr/>
        <a:lstStyle/>
        <a:p>
          <a:endParaRPr lang="en-US"/>
        </a:p>
      </dgm:t>
    </dgm:pt>
    <dgm:pt modelId="{9951C981-1381-45D9-AAA3-64CFE6939A23}" type="sibTrans" cxnId="{474EBAC7-D25B-49A5-97DA-D0E03E5B7957}">
      <dgm:prSet/>
      <dgm:spPr/>
      <dgm:t>
        <a:bodyPr/>
        <a:lstStyle/>
        <a:p>
          <a:endParaRPr lang="en-US"/>
        </a:p>
      </dgm:t>
    </dgm:pt>
    <dgm:pt modelId="{04EBCD22-8687-4390-90DD-AF5F99B7B014}" type="pres">
      <dgm:prSet presAssocID="{C02780CF-3ECD-415D-9CBF-37D3881243DC}" presName="Name0" presStyleCnt="0">
        <dgm:presLayoutVars>
          <dgm:dir/>
          <dgm:resizeHandles val="exact"/>
        </dgm:presLayoutVars>
      </dgm:prSet>
      <dgm:spPr/>
      <dgm:t>
        <a:bodyPr/>
        <a:lstStyle/>
        <a:p>
          <a:endParaRPr lang="en-US"/>
        </a:p>
      </dgm:t>
    </dgm:pt>
    <dgm:pt modelId="{9F41A35A-FE06-472A-A300-9892E4F25F4A}" type="pres">
      <dgm:prSet presAssocID="{F458F0AD-F0C8-42A8-9F25-7384BD780CC6}" presName="node" presStyleLbl="node1" presStyleIdx="0" presStyleCnt="5" custScaleX="2000000">
        <dgm:presLayoutVars>
          <dgm:bulletEnabled val="1"/>
        </dgm:presLayoutVars>
      </dgm:prSet>
      <dgm:spPr/>
      <dgm:t>
        <a:bodyPr/>
        <a:lstStyle/>
        <a:p>
          <a:endParaRPr lang="en-US"/>
        </a:p>
      </dgm:t>
    </dgm:pt>
    <dgm:pt modelId="{A33649C9-BD73-432F-AD8A-17584778F5D0}" type="pres">
      <dgm:prSet presAssocID="{E1DB72E2-B35B-4E7C-9743-31F04725B208}" presName="sibTrans" presStyleLbl="sibTrans2D1" presStyleIdx="0" presStyleCnt="4"/>
      <dgm:spPr/>
      <dgm:t>
        <a:bodyPr/>
        <a:lstStyle/>
        <a:p>
          <a:endParaRPr lang="en-US"/>
        </a:p>
      </dgm:t>
    </dgm:pt>
    <dgm:pt modelId="{61683F69-6F55-428E-967D-CDA6D05BB15B}" type="pres">
      <dgm:prSet presAssocID="{E1DB72E2-B35B-4E7C-9743-31F04725B208}" presName="connectorText" presStyleLbl="sibTrans2D1" presStyleIdx="0" presStyleCnt="4"/>
      <dgm:spPr/>
      <dgm:t>
        <a:bodyPr/>
        <a:lstStyle/>
        <a:p>
          <a:endParaRPr lang="en-US"/>
        </a:p>
      </dgm:t>
    </dgm:pt>
    <dgm:pt modelId="{D8BD490B-122D-4950-81AA-8D17E9E685BC}" type="pres">
      <dgm:prSet presAssocID="{AF464FB8-6238-4A7F-AFF7-3E1FB7B2DEC5}" presName="node" presStyleLbl="node1" presStyleIdx="1" presStyleCnt="5" custScaleX="2000000">
        <dgm:presLayoutVars>
          <dgm:bulletEnabled val="1"/>
        </dgm:presLayoutVars>
      </dgm:prSet>
      <dgm:spPr/>
      <dgm:t>
        <a:bodyPr/>
        <a:lstStyle/>
        <a:p>
          <a:endParaRPr lang="en-US"/>
        </a:p>
      </dgm:t>
    </dgm:pt>
    <dgm:pt modelId="{448EC056-4839-4A9A-B316-26D98A6A5864}" type="pres">
      <dgm:prSet presAssocID="{D89B09E1-3A81-420B-9190-20B604841D02}" presName="sibTrans" presStyleLbl="sibTrans2D1" presStyleIdx="1" presStyleCnt="4"/>
      <dgm:spPr/>
      <dgm:t>
        <a:bodyPr/>
        <a:lstStyle/>
        <a:p>
          <a:endParaRPr lang="en-US"/>
        </a:p>
      </dgm:t>
    </dgm:pt>
    <dgm:pt modelId="{42D144AE-8257-4A08-BB68-DD0225189C76}" type="pres">
      <dgm:prSet presAssocID="{D89B09E1-3A81-420B-9190-20B604841D02}" presName="connectorText" presStyleLbl="sibTrans2D1" presStyleIdx="1" presStyleCnt="4"/>
      <dgm:spPr/>
      <dgm:t>
        <a:bodyPr/>
        <a:lstStyle/>
        <a:p>
          <a:endParaRPr lang="en-US"/>
        </a:p>
      </dgm:t>
    </dgm:pt>
    <dgm:pt modelId="{87B0658A-181A-4278-84BE-D4A43C5F4DC4}" type="pres">
      <dgm:prSet presAssocID="{443A874E-74CD-4F04-9F08-33B9F7EE9D3E}" presName="node" presStyleLbl="node1" presStyleIdx="2" presStyleCnt="5" custScaleX="2000000">
        <dgm:presLayoutVars>
          <dgm:bulletEnabled val="1"/>
        </dgm:presLayoutVars>
      </dgm:prSet>
      <dgm:spPr/>
      <dgm:t>
        <a:bodyPr/>
        <a:lstStyle/>
        <a:p>
          <a:endParaRPr lang="en-US"/>
        </a:p>
      </dgm:t>
    </dgm:pt>
    <dgm:pt modelId="{239C0AEA-ED80-4EC7-8C01-93B4B372C3C8}" type="pres">
      <dgm:prSet presAssocID="{55FD33DD-BE78-4741-9011-D1AF1B0E9321}" presName="sibTrans" presStyleLbl="sibTrans2D1" presStyleIdx="2" presStyleCnt="4"/>
      <dgm:spPr/>
      <dgm:t>
        <a:bodyPr/>
        <a:lstStyle/>
        <a:p>
          <a:endParaRPr lang="en-US"/>
        </a:p>
      </dgm:t>
    </dgm:pt>
    <dgm:pt modelId="{B7927D0C-32FC-4A59-B25C-D826FFDA3C4F}" type="pres">
      <dgm:prSet presAssocID="{55FD33DD-BE78-4741-9011-D1AF1B0E9321}" presName="connectorText" presStyleLbl="sibTrans2D1" presStyleIdx="2" presStyleCnt="4"/>
      <dgm:spPr/>
      <dgm:t>
        <a:bodyPr/>
        <a:lstStyle/>
        <a:p>
          <a:endParaRPr lang="en-US"/>
        </a:p>
      </dgm:t>
    </dgm:pt>
    <dgm:pt modelId="{42F98233-44E7-46CB-B83B-156F69A299C6}" type="pres">
      <dgm:prSet presAssocID="{B09F06A0-B9F3-48AC-BC6D-245986194687}" presName="node" presStyleLbl="node1" presStyleIdx="3" presStyleCnt="5" custScaleX="2000000">
        <dgm:presLayoutVars>
          <dgm:bulletEnabled val="1"/>
        </dgm:presLayoutVars>
      </dgm:prSet>
      <dgm:spPr/>
      <dgm:t>
        <a:bodyPr/>
        <a:lstStyle/>
        <a:p>
          <a:endParaRPr lang="en-US"/>
        </a:p>
      </dgm:t>
    </dgm:pt>
    <dgm:pt modelId="{3D260C0D-3692-45E7-9B72-8F9987DE48E5}" type="pres">
      <dgm:prSet presAssocID="{EB319065-FD2B-45FD-8EF6-30C4F05E56F0}" presName="sibTrans" presStyleLbl="sibTrans2D1" presStyleIdx="3" presStyleCnt="4"/>
      <dgm:spPr/>
      <dgm:t>
        <a:bodyPr/>
        <a:lstStyle/>
        <a:p>
          <a:endParaRPr lang="en-US"/>
        </a:p>
      </dgm:t>
    </dgm:pt>
    <dgm:pt modelId="{127A35F8-B405-4A9C-8C2E-BE08AB1550DA}" type="pres">
      <dgm:prSet presAssocID="{EB319065-FD2B-45FD-8EF6-30C4F05E56F0}" presName="connectorText" presStyleLbl="sibTrans2D1" presStyleIdx="3" presStyleCnt="4"/>
      <dgm:spPr/>
      <dgm:t>
        <a:bodyPr/>
        <a:lstStyle/>
        <a:p>
          <a:endParaRPr lang="en-US"/>
        </a:p>
      </dgm:t>
    </dgm:pt>
    <dgm:pt modelId="{52D56058-AA7E-4CF3-B264-4ECE0471BF22}" type="pres">
      <dgm:prSet presAssocID="{EAD8346B-17E0-4424-A279-DC6EEE1A2A54}" presName="node" presStyleLbl="node1" presStyleIdx="4" presStyleCnt="5" custScaleX="2000000">
        <dgm:presLayoutVars>
          <dgm:bulletEnabled val="1"/>
        </dgm:presLayoutVars>
      </dgm:prSet>
      <dgm:spPr/>
      <dgm:t>
        <a:bodyPr/>
        <a:lstStyle/>
        <a:p>
          <a:endParaRPr lang="en-US"/>
        </a:p>
      </dgm:t>
    </dgm:pt>
  </dgm:ptLst>
  <dgm:cxnLst>
    <dgm:cxn modelId="{474EBAC7-D25B-49A5-97DA-D0E03E5B7957}" srcId="{C02780CF-3ECD-415D-9CBF-37D3881243DC}" destId="{EAD8346B-17E0-4424-A279-DC6EEE1A2A54}" srcOrd="4" destOrd="0" parTransId="{A969AE3B-6A20-4515-A422-D72B59DC3B9E}" sibTransId="{9951C981-1381-45D9-AAA3-64CFE6939A23}"/>
    <dgm:cxn modelId="{FD90F330-0618-445A-AEDD-7509CBB8688D}" type="presOf" srcId="{B09F06A0-B9F3-48AC-BC6D-245986194687}" destId="{42F98233-44E7-46CB-B83B-156F69A299C6}" srcOrd="0" destOrd="0" presId="urn:microsoft.com/office/officeart/2005/8/layout/process1"/>
    <dgm:cxn modelId="{FBAFEF1F-ECD2-4B60-BAF9-9A80E595ADF0}" srcId="{C02780CF-3ECD-415D-9CBF-37D3881243DC}" destId="{443A874E-74CD-4F04-9F08-33B9F7EE9D3E}" srcOrd="2" destOrd="0" parTransId="{0F6C0628-F967-4EC8-AAAE-5DF5C83C01CC}" sibTransId="{55FD33DD-BE78-4741-9011-D1AF1B0E9321}"/>
    <dgm:cxn modelId="{A6C092DA-408B-4E2A-8BAB-ABF3C7D43419}" type="presOf" srcId="{55FD33DD-BE78-4741-9011-D1AF1B0E9321}" destId="{B7927D0C-32FC-4A59-B25C-D826FFDA3C4F}" srcOrd="1" destOrd="0" presId="urn:microsoft.com/office/officeart/2005/8/layout/process1"/>
    <dgm:cxn modelId="{31989C45-CB83-4C78-9C49-A566751129F9}" type="presOf" srcId="{EB319065-FD2B-45FD-8EF6-30C4F05E56F0}" destId="{3D260C0D-3692-45E7-9B72-8F9987DE48E5}" srcOrd="0" destOrd="0" presId="urn:microsoft.com/office/officeart/2005/8/layout/process1"/>
    <dgm:cxn modelId="{8C56A384-DF80-4960-A7A6-798C10AF5434}" srcId="{C02780CF-3ECD-415D-9CBF-37D3881243DC}" destId="{F458F0AD-F0C8-42A8-9F25-7384BD780CC6}" srcOrd="0" destOrd="0" parTransId="{E06FE9DE-AC8A-412C-A2CB-A97513A716C5}" sibTransId="{E1DB72E2-B35B-4E7C-9743-31F04725B208}"/>
    <dgm:cxn modelId="{33BE1D9B-2D79-45ED-8227-57AFDE733E26}" type="presOf" srcId="{443A874E-74CD-4F04-9F08-33B9F7EE9D3E}" destId="{87B0658A-181A-4278-84BE-D4A43C5F4DC4}" srcOrd="0" destOrd="0" presId="urn:microsoft.com/office/officeart/2005/8/layout/process1"/>
    <dgm:cxn modelId="{D4DAC77C-6396-419B-8270-2F14BBA83261}" type="presOf" srcId="{AF464FB8-6238-4A7F-AFF7-3E1FB7B2DEC5}" destId="{D8BD490B-122D-4950-81AA-8D17E9E685BC}" srcOrd="0" destOrd="0" presId="urn:microsoft.com/office/officeart/2005/8/layout/process1"/>
    <dgm:cxn modelId="{A4437EF2-99B6-4E64-A33B-FFD117BEF4D1}" type="presOf" srcId="{EB319065-FD2B-45FD-8EF6-30C4F05E56F0}" destId="{127A35F8-B405-4A9C-8C2E-BE08AB1550DA}" srcOrd="1" destOrd="0" presId="urn:microsoft.com/office/officeart/2005/8/layout/process1"/>
    <dgm:cxn modelId="{65E04DDE-77D6-499E-AC8F-4CA236F5503F}" type="presOf" srcId="{D89B09E1-3A81-420B-9190-20B604841D02}" destId="{42D144AE-8257-4A08-BB68-DD0225189C76}" srcOrd="1" destOrd="0" presId="urn:microsoft.com/office/officeart/2005/8/layout/process1"/>
    <dgm:cxn modelId="{29F90716-A427-4693-A819-8B5E990AC06D}" type="presOf" srcId="{E1DB72E2-B35B-4E7C-9743-31F04725B208}" destId="{61683F69-6F55-428E-967D-CDA6D05BB15B}" srcOrd="1" destOrd="0" presId="urn:microsoft.com/office/officeart/2005/8/layout/process1"/>
    <dgm:cxn modelId="{F58C5AEC-82A9-4A05-8386-C2153BFFC849}" type="presOf" srcId="{55FD33DD-BE78-4741-9011-D1AF1B0E9321}" destId="{239C0AEA-ED80-4EC7-8C01-93B4B372C3C8}" srcOrd="0" destOrd="0" presId="urn:microsoft.com/office/officeart/2005/8/layout/process1"/>
    <dgm:cxn modelId="{75FDBED0-F2CD-42F4-9F67-EAAE485EC309}" srcId="{C02780CF-3ECD-415D-9CBF-37D3881243DC}" destId="{AF464FB8-6238-4A7F-AFF7-3E1FB7B2DEC5}" srcOrd="1" destOrd="0" parTransId="{F75A8B2B-94B0-43E6-95CB-90DAB1ED9EBE}" sibTransId="{D89B09E1-3A81-420B-9190-20B604841D02}"/>
    <dgm:cxn modelId="{892CF5C7-E904-4603-86D5-4B4776A2A688}" type="presOf" srcId="{EAD8346B-17E0-4424-A279-DC6EEE1A2A54}" destId="{52D56058-AA7E-4CF3-B264-4ECE0471BF22}" srcOrd="0" destOrd="0" presId="urn:microsoft.com/office/officeart/2005/8/layout/process1"/>
    <dgm:cxn modelId="{6F709356-D7C0-4149-ADCF-BF307ADEAA78}" type="presOf" srcId="{F458F0AD-F0C8-42A8-9F25-7384BD780CC6}" destId="{9F41A35A-FE06-472A-A300-9892E4F25F4A}" srcOrd="0" destOrd="0" presId="urn:microsoft.com/office/officeart/2005/8/layout/process1"/>
    <dgm:cxn modelId="{E4012784-D96A-4FE8-B133-B8D9B342F858}" type="presOf" srcId="{C02780CF-3ECD-415D-9CBF-37D3881243DC}" destId="{04EBCD22-8687-4390-90DD-AF5F99B7B014}" srcOrd="0" destOrd="0" presId="urn:microsoft.com/office/officeart/2005/8/layout/process1"/>
    <dgm:cxn modelId="{BC41B186-690A-4CD4-AE4C-EE5D7615A1DF}" type="presOf" srcId="{E1DB72E2-B35B-4E7C-9743-31F04725B208}" destId="{A33649C9-BD73-432F-AD8A-17584778F5D0}" srcOrd="0" destOrd="0" presId="urn:microsoft.com/office/officeart/2005/8/layout/process1"/>
    <dgm:cxn modelId="{B7E9102E-B530-40CE-AFB0-70BCF12AE5B8}" srcId="{C02780CF-3ECD-415D-9CBF-37D3881243DC}" destId="{B09F06A0-B9F3-48AC-BC6D-245986194687}" srcOrd="3" destOrd="0" parTransId="{1E3742F0-4541-4871-A9BD-2873CB629ED4}" sibTransId="{EB319065-FD2B-45FD-8EF6-30C4F05E56F0}"/>
    <dgm:cxn modelId="{B0BDFFD7-0586-4FCD-B130-87F8D02D0BE9}" type="presOf" srcId="{D89B09E1-3A81-420B-9190-20B604841D02}" destId="{448EC056-4839-4A9A-B316-26D98A6A5864}" srcOrd="0" destOrd="0" presId="urn:microsoft.com/office/officeart/2005/8/layout/process1"/>
    <dgm:cxn modelId="{0760C72C-E0A4-4DC7-8B6B-EFC6955065A6}" type="presParOf" srcId="{04EBCD22-8687-4390-90DD-AF5F99B7B014}" destId="{9F41A35A-FE06-472A-A300-9892E4F25F4A}" srcOrd="0" destOrd="0" presId="urn:microsoft.com/office/officeart/2005/8/layout/process1"/>
    <dgm:cxn modelId="{98A9CBFC-08FD-4D33-BBF0-182889428EA7}" type="presParOf" srcId="{04EBCD22-8687-4390-90DD-AF5F99B7B014}" destId="{A33649C9-BD73-432F-AD8A-17584778F5D0}" srcOrd="1" destOrd="0" presId="urn:microsoft.com/office/officeart/2005/8/layout/process1"/>
    <dgm:cxn modelId="{1EA84CFA-2CF3-4018-B9C8-800490B2B78C}" type="presParOf" srcId="{A33649C9-BD73-432F-AD8A-17584778F5D0}" destId="{61683F69-6F55-428E-967D-CDA6D05BB15B}" srcOrd="0" destOrd="0" presId="urn:microsoft.com/office/officeart/2005/8/layout/process1"/>
    <dgm:cxn modelId="{4E7AC48B-4A68-49B7-8697-D53CB558DE59}" type="presParOf" srcId="{04EBCD22-8687-4390-90DD-AF5F99B7B014}" destId="{D8BD490B-122D-4950-81AA-8D17E9E685BC}" srcOrd="2" destOrd="0" presId="urn:microsoft.com/office/officeart/2005/8/layout/process1"/>
    <dgm:cxn modelId="{10F639CA-6F9D-4C3F-8BE0-8B3C85DC42F0}" type="presParOf" srcId="{04EBCD22-8687-4390-90DD-AF5F99B7B014}" destId="{448EC056-4839-4A9A-B316-26D98A6A5864}" srcOrd="3" destOrd="0" presId="urn:microsoft.com/office/officeart/2005/8/layout/process1"/>
    <dgm:cxn modelId="{746B1F59-43C9-4430-81AE-F0866879AB27}" type="presParOf" srcId="{448EC056-4839-4A9A-B316-26D98A6A5864}" destId="{42D144AE-8257-4A08-BB68-DD0225189C76}" srcOrd="0" destOrd="0" presId="urn:microsoft.com/office/officeart/2005/8/layout/process1"/>
    <dgm:cxn modelId="{16494148-EA11-4FC7-AACB-33855E4D8108}" type="presParOf" srcId="{04EBCD22-8687-4390-90DD-AF5F99B7B014}" destId="{87B0658A-181A-4278-84BE-D4A43C5F4DC4}" srcOrd="4" destOrd="0" presId="urn:microsoft.com/office/officeart/2005/8/layout/process1"/>
    <dgm:cxn modelId="{B63DD8CB-727C-413A-8DB6-2E369B5ABDA8}" type="presParOf" srcId="{04EBCD22-8687-4390-90DD-AF5F99B7B014}" destId="{239C0AEA-ED80-4EC7-8C01-93B4B372C3C8}" srcOrd="5" destOrd="0" presId="urn:microsoft.com/office/officeart/2005/8/layout/process1"/>
    <dgm:cxn modelId="{6099A613-389C-4CB8-BA4C-084D20895892}" type="presParOf" srcId="{239C0AEA-ED80-4EC7-8C01-93B4B372C3C8}" destId="{B7927D0C-32FC-4A59-B25C-D826FFDA3C4F}" srcOrd="0" destOrd="0" presId="urn:microsoft.com/office/officeart/2005/8/layout/process1"/>
    <dgm:cxn modelId="{53874A22-DC3D-40E9-98BA-6E6167DBACAA}" type="presParOf" srcId="{04EBCD22-8687-4390-90DD-AF5F99B7B014}" destId="{42F98233-44E7-46CB-B83B-156F69A299C6}" srcOrd="6" destOrd="0" presId="urn:microsoft.com/office/officeart/2005/8/layout/process1"/>
    <dgm:cxn modelId="{E2760915-F1DA-4701-B121-FBE788B61802}" type="presParOf" srcId="{04EBCD22-8687-4390-90DD-AF5F99B7B014}" destId="{3D260C0D-3692-45E7-9B72-8F9987DE48E5}" srcOrd="7" destOrd="0" presId="urn:microsoft.com/office/officeart/2005/8/layout/process1"/>
    <dgm:cxn modelId="{0DD1B716-1E25-44ED-8FB9-A385DC1363B5}" type="presParOf" srcId="{3D260C0D-3692-45E7-9B72-8F9987DE48E5}" destId="{127A35F8-B405-4A9C-8C2E-BE08AB1550DA}" srcOrd="0" destOrd="0" presId="urn:microsoft.com/office/officeart/2005/8/layout/process1"/>
    <dgm:cxn modelId="{3A3A0133-2F79-49D6-AC79-DF0EC62975E4}" type="presParOf" srcId="{04EBCD22-8687-4390-90DD-AF5F99B7B014}" destId="{52D56058-AA7E-4CF3-B264-4ECE0471BF2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BCCB3-7AF3-45A3-BBFF-86D2E06F652B}">
      <dsp:nvSpPr>
        <dsp:cNvPr id="0" name=""/>
        <dsp:cNvSpPr/>
      </dsp:nvSpPr>
      <dsp:spPr>
        <a:xfrm rot="5400000">
          <a:off x="7686224" y="-1794967"/>
          <a:ext cx="5043046" cy="98999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Evaluate the current practice of SVPEP in Arizona.</a:t>
          </a:r>
        </a:p>
        <a:p>
          <a:pPr marL="285750" lvl="1" indent="-285750" algn="l" defTabSz="1778000">
            <a:lnSpc>
              <a:spcPct val="90000"/>
            </a:lnSpc>
            <a:spcBef>
              <a:spcPct val="0"/>
            </a:spcBef>
            <a:spcAft>
              <a:spcPct val="15000"/>
            </a:spcAft>
            <a:buChar char="•"/>
          </a:pPr>
          <a:r>
            <a:rPr lang="en-US" sz="4000" kern="1200" dirty="0"/>
            <a:t>Assess grantee organizations' capacities and limitations to integrate health equity into practice.</a:t>
          </a:r>
        </a:p>
        <a:p>
          <a:pPr marL="285750" lvl="1" indent="-285750" algn="l" defTabSz="1778000">
            <a:lnSpc>
              <a:spcPct val="90000"/>
            </a:lnSpc>
            <a:spcBef>
              <a:spcPct val="0"/>
            </a:spcBef>
            <a:spcAft>
              <a:spcPct val="15000"/>
            </a:spcAft>
            <a:buChar char="•"/>
          </a:pPr>
          <a:r>
            <a:rPr lang="en-US" sz="4000" kern="1200" dirty="0"/>
            <a:t>Collate recommendations for integrating health equity into strategic and implementation SVPEP plans.</a:t>
          </a:r>
        </a:p>
      </dsp:txBody>
      <dsp:txXfrm rot="-5400000">
        <a:off x="5257796" y="879642"/>
        <a:ext cx="9653723" cy="4550684"/>
      </dsp:txXfrm>
    </dsp:sp>
    <dsp:sp modelId="{504C0AE5-256E-45C2-9F69-9BDB64284D22}">
      <dsp:nvSpPr>
        <dsp:cNvPr id="0" name=""/>
        <dsp:cNvSpPr/>
      </dsp:nvSpPr>
      <dsp:spPr>
        <a:xfrm>
          <a:off x="310900" y="3081"/>
          <a:ext cx="4946895" cy="63038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Health inequities increase vulnerabilities to sexual violence. Prevention strategies require integrating social-level preventive strategies that address health inequities</a:t>
          </a:r>
          <a:r>
            <a:rPr lang="en-US" sz="4000" kern="1200" dirty="0"/>
            <a:t>.</a:t>
          </a:r>
        </a:p>
      </dsp:txBody>
      <dsp:txXfrm>
        <a:off x="552388" y="244569"/>
        <a:ext cx="4463919" cy="5820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A35A-FE06-472A-A300-9892E4F25F4A}">
      <dsp:nvSpPr>
        <dsp:cNvPr id="0" name=""/>
        <dsp:cNvSpPr/>
      </dsp:nvSpPr>
      <dsp:spPr>
        <a:xfrm>
          <a:off x="7224" y="386491"/>
          <a:ext cx="2738580" cy="461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Developed and tested an interview guide using the equity capacity framework.</a:t>
          </a:r>
        </a:p>
      </dsp:txBody>
      <dsp:txXfrm>
        <a:off x="87434" y="466701"/>
        <a:ext cx="2578160" cy="4453936"/>
      </dsp:txXfrm>
    </dsp:sp>
    <dsp:sp modelId="{A33649C9-BD73-432F-AD8A-17584778F5D0}">
      <dsp:nvSpPr>
        <dsp:cNvPr id="0" name=""/>
        <dsp:cNvSpPr/>
      </dsp:nvSpPr>
      <dsp:spPr>
        <a:xfrm>
          <a:off x="2759497" y="2676690"/>
          <a:ext cx="29028" cy="33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759497" y="2683482"/>
        <a:ext cx="20320" cy="20374"/>
      </dsp:txXfrm>
    </dsp:sp>
    <dsp:sp modelId="{D8BD490B-122D-4950-81AA-8D17E9E685BC}">
      <dsp:nvSpPr>
        <dsp:cNvPr id="0" name=""/>
        <dsp:cNvSpPr/>
      </dsp:nvSpPr>
      <dsp:spPr>
        <a:xfrm>
          <a:off x="2800576" y="386491"/>
          <a:ext cx="2738580" cy="461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Purposive selection of grantee organizations provided by ADHS</a:t>
          </a:r>
        </a:p>
      </dsp:txBody>
      <dsp:txXfrm>
        <a:off x="2880786" y="466701"/>
        <a:ext cx="2578160" cy="4453936"/>
      </dsp:txXfrm>
    </dsp:sp>
    <dsp:sp modelId="{448EC056-4839-4A9A-B316-26D98A6A5864}">
      <dsp:nvSpPr>
        <dsp:cNvPr id="0" name=""/>
        <dsp:cNvSpPr/>
      </dsp:nvSpPr>
      <dsp:spPr>
        <a:xfrm>
          <a:off x="5552850" y="2676690"/>
          <a:ext cx="29028" cy="33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552850" y="2683482"/>
        <a:ext cx="20320" cy="20374"/>
      </dsp:txXfrm>
    </dsp:sp>
    <dsp:sp modelId="{87B0658A-181A-4278-84BE-D4A43C5F4DC4}">
      <dsp:nvSpPr>
        <dsp:cNvPr id="0" name=""/>
        <dsp:cNvSpPr/>
      </dsp:nvSpPr>
      <dsp:spPr>
        <a:xfrm>
          <a:off x="5593928" y="386491"/>
          <a:ext cx="2738580" cy="461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Demographic information was collected through a pre-interview survey. </a:t>
          </a:r>
        </a:p>
      </dsp:txBody>
      <dsp:txXfrm>
        <a:off x="5674138" y="466701"/>
        <a:ext cx="2578160" cy="4453936"/>
      </dsp:txXfrm>
    </dsp:sp>
    <dsp:sp modelId="{239C0AEA-ED80-4EC7-8C01-93B4B372C3C8}">
      <dsp:nvSpPr>
        <dsp:cNvPr id="0" name=""/>
        <dsp:cNvSpPr/>
      </dsp:nvSpPr>
      <dsp:spPr>
        <a:xfrm>
          <a:off x="8346202" y="2676690"/>
          <a:ext cx="29028" cy="33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346202" y="2683482"/>
        <a:ext cx="20320" cy="20374"/>
      </dsp:txXfrm>
    </dsp:sp>
    <dsp:sp modelId="{42F98233-44E7-46CB-B83B-156F69A299C6}">
      <dsp:nvSpPr>
        <dsp:cNvPr id="0" name=""/>
        <dsp:cNvSpPr/>
      </dsp:nvSpPr>
      <dsp:spPr>
        <a:xfrm>
          <a:off x="8387280" y="386491"/>
          <a:ext cx="2738580" cy="461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Qualitative interviews were conducted for 2-3 staff per organization. Interviews were recorded and transcribed.</a:t>
          </a:r>
        </a:p>
      </dsp:txBody>
      <dsp:txXfrm>
        <a:off x="8467490" y="466701"/>
        <a:ext cx="2578160" cy="4453936"/>
      </dsp:txXfrm>
    </dsp:sp>
    <dsp:sp modelId="{3D260C0D-3692-45E7-9B72-8F9987DE48E5}">
      <dsp:nvSpPr>
        <dsp:cNvPr id="0" name=""/>
        <dsp:cNvSpPr/>
      </dsp:nvSpPr>
      <dsp:spPr>
        <a:xfrm>
          <a:off x="11139554" y="2676690"/>
          <a:ext cx="29028" cy="33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1139554" y="2683482"/>
        <a:ext cx="20320" cy="20374"/>
      </dsp:txXfrm>
    </dsp:sp>
    <dsp:sp modelId="{52D56058-AA7E-4CF3-B264-4ECE0471BF22}">
      <dsp:nvSpPr>
        <dsp:cNvPr id="0" name=""/>
        <dsp:cNvSpPr/>
      </dsp:nvSpPr>
      <dsp:spPr>
        <a:xfrm>
          <a:off x="11180632" y="386491"/>
          <a:ext cx="2738580" cy="461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Conducted thematic and framework analyses of interview transcripts.</a:t>
          </a:r>
        </a:p>
      </dsp:txBody>
      <dsp:txXfrm>
        <a:off x="11260842" y="466701"/>
        <a:ext cx="2578160" cy="44539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3DA6E8E-4582-E048-9D5F-B5AA4B8014DE}" type="datetimeFigureOut">
              <a:rPr lang="en-US" smtClean="0"/>
              <a:t>1/25/24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C7B152A-EC10-0D42-BD0F-200D846462C9}" type="slidenum">
              <a:rPr lang="en-US" smtClean="0"/>
              <a:t>‹#›</a:t>
            </a:fld>
            <a:endParaRPr lang="en-US"/>
          </a:p>
        </p:txBody>
      </p:sp>
    </p:spTree>
    <p:extLst>
      <p:ext uri="{BB962C8B-B14F-4D97-AF65-F5344CB8AC3E}">
        <p14:creationId xmlns:p14="http://schemas.microsoft.com/office/powerpoint/2010/main" val="31021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1</a:t>
            </a:fld>
            <a:endParaRPr lang="en-US"/>
          </a:p>
        </p:txBody>
      </p:sp>
    </p:spTree>
    <p:extLst>
      <p:ext uri="{BB962C8B-B14F-4D97-AF65-F5344CB8AC3E}">
        <p14:creationId xmlns:p14="http://schemas.microsoft.com/office/powerpoint/2010/main" val="182240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F2B5D"/>
                </a:solidFill>
                <a:latin typeface="Times New Roman" panose="02020603050405020304" pitchFamily="18" charset="0"/>
                <a:cs typeface="Times New Roman" panose="02020603050405020304" pitchFamily="18" charset="0"/>
              </a:rPr>
              <a:t>A comprehensive approach</a:t>
            </a:r>
          </a:p>
          <a:p>
            <a:pPr marL="342900" indent="-342900">
              <a:buFont typeface="Arial" panose="020B0604020202020204" pitchFamily="34" charset="0"/>
              <a:buChar char="•"/>
            </a:pPr>
            <a:r>
              <a:rPr lang="en-US" sz="1200" dirty="0">
                <a:solidFill>
                  <a:srgbClr val="0F2B5D"/>
                </a:solidFill>
                <a:latin typeface="Times New Roman" panose="02020603050405020304" pitchFamily="18" charset="0"/>
                <a:cs typeface="Times New Roman" panose="02020603050405020304" pitchFamily="18" charset="0"/>
              </a:rPr>
              <a:t>Represent multiple levels that impact relationships: Families, schools, communities, and social structures.</a:t>
            </a:r>
          </a:p>
          <a:p>
            <a:pPr marL="342900" indent="-342900">
              <a:buFont typeface="Arial" panose="020B0604020202020204" pitchFamily="34" charset="0"/>
              <a:buChar char="•"/>
            </a:pPr>
            <a:r>
              <a:rPr lang="en-US" sz="1200" dirty="0">
                <a:solidFill>
                  <a:srgbClr val="0F2B5D"/>
                </a:solidFill>
                <a:latin typeface="Times New Roman" panose="02020603050405020304" pitchFamily="18" charset="0"/>
                <a:cs typeface="Times New Roman" panose="02020603050405020304" pitchFamily="18" charset="0"/>
              </a:rPr>
              <a:t>Utilizes the </a:t>
            </a:r>
            <a:r>
              <a:rPr lang="en-US" sz="1200" dirty="0">
                <a:latin typeface="Times New Roman" panose="02020603050405020304" pitchFamily="18" charset="0"/>
                <a:cs typeface="Times New Roman" panose="02020603050405020304" pitchFamily="18" charset="0"/>
              </a:rPr>
              <a:t>STOP SV </a:t>
            </a:r>
            <a:r>
              <a:rPr lang="en-US" sz="1200" dirty="0">
                <a:solidFill>
                  <a:srgbClr val="0F2B5D"/>
                </a:solidFill>
                <a:latin typeface="Times New Roman" panose="02020603050405020304" pitchFamily="18" charset="0"/>
                <a:cs typeface="Times New Roman" panose="02020603050405020304" pitchFamily="18" charset="0"/>
              </a:rPr>
              <a:t>framework</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9</a:t>
            </a:fld>
            <a:endParaRPr lang="en-US"/>
          </a:p>
        </p:txBody>
      </p:sp>
    </p:spTree>
    <p:extLst>
      <p:ext uri="{BB962C8B-B14F-4D97-AF65-F5344CB8AC3E}">
        <p14:creationId xmlns:p14="http://schemas.microsoft.com/office/powerpoint/2010/main" val="164282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noProof="0" dirty="0">
                <a:latin typeface="+mn-lt"/>
              </a:rPr>
              <a:t>Arizona State University</a:t>
            </a:r>
          </a:p>
          <a:p>
            <a:r>
              <a:rPr lang="en-US" sz="1200" dirty="0">
                <a:latin typeface="+mn-lt"/>
              </a:rPr>
              <a:t>Yavapai County Community Health Services</a:t>
            </a:r>
          </a:p>
          <a:p>
            <a:r>
              <a:rPr lang="en-US" sz="1200" dirty="0">
                <a:latin typeface="+mn-lt"/>
              </a:rPr>
              <a:t>ACESDV</a:t>
            </a:r>
          </a:p>
          <a:p>
            <a:r>
              <a:rPr lang="en-US" sz="1200" dirty="0">
                <a:latin typeface="+mn-lt"/>
              </a:rPr>
              <a:t>Peer Solutions</a:t>
            </a:r>
          </a:p>
          <a:p>
            <a:r>
              <a:rPr lang="en-US" sz="1200" dirty="0">
                <a:latin typeface="+mn-lt"/>
              </a:rPr>
              <a:t>Northland Family Help Center</a:t>
            </a:r>
          </a:p>
          <a:p>
            <a:r>
              <a:rPr lang="en-US" sz="1200" dirty="0">
                <a:latin typeface="+mn-lt"/>
              </a:rPr>
              <a:t>Southern Arizona AIDS Foundation.</a:t>
            </a:r>
          </a:p>
          <a:p>
            <a:r>
              <a:rPr lang="en-US" sz="1200" dirty="0"/>
              <a:t>Arizona Department of Health Services</a:t>
            </a:r>
          </a:p>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37</a:t>
            </a:fld>
            <a:endParaRPr lang="en-US"/>
          </a:p>
        </p:txBody>
      </p:sp>
    </p:spTree>
    <p:extLst>
      <p:ext uri="{BB962C8B-B14F-4D97-AF65-F5344CB8AC3E}">
        <p14:creationId xmlns:p14="http://schemas.microsoft.com/office/powerpoint/2010/main" val="28935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38</a:t>
            </a:fld>
            <a:endParaRPr lang="en-US"/>
          </a:p>
        </p:txBody>
      </p:sp>
    </p:spTree>
    <p:extLst>
      <p:ext uri="{BB962C8B-B14F-4D97-AF65-F5344CB8AC3E}">
        <p14:creationId xmlns:p14="http://schemas.microsoft.com/office/powerpoint/2010/main" val="24485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39</a:t>
            </a:fld>
            <a:endParaRPr lang="en-US"/>
          </a:p>
        </p:txBody>
      </p:sp>
    </p:spTree>
    <p:extLst>
      <p:ext uri="{BB962C8B-B14F-4D97-AF65-F5344CB8AC3E}">
        <p14:creationId xmlns:p14="http://schemas.microsoft.com/office/powerpoint/2010/main" val="232155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B152A-EC10-0D42-BD0F-200D846462C9}" type="slidenum">
              <a:rPr lang="en-US" smtClean="0"/>
              <a:t>41</a:t>
            </a:fld>
            <a:endParaRPr lang="en-US"/>
          </a:p>
        </p:txBody>
      </p:sp>
    </p:spTree>
    <p:extLst>
      <p:ext uri="{BB962C8B-B14F-4D97-AF65-F5344CB8AC3E}">
        <p14:creationId xmlns:p14="http://schemas.microsoft.com/office/powerpoint/2010/main" val="129872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xmlns="" id="{84D8D0B2-CCF1-7701-06CE-4B7DF438C487}"/>
              </a:ext>
            </a:extLst>
          </p:cNvPr>
          <p:cNvSpPr/>
          <p:nvPr userDrawn="1"/>
        </p:nvSpPr>
        <p:spPr>
          <a:xfrm>
            <a:off x="0" y="-30726"/>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grpSp>
        <p:nvGrpSpPr>
          <p:cNvPr id="5" name="Group 4">
            <a:extLst>
              <a:ext uri="{FF2B5EF4-FFF2-40B4-BE49-F238E27FC236}">
                <a16:creationId xmlns:a16="http://schemas.microsoft.com/office/drawing/2014/main" xmlns="" id="{F62E7476-688A-3874-85A8-8DC60E87A878}"/>
              </a:ext>
            </a:extLst>
          </p:cNvPr>
          <p:cNvGrpSpPr/>
          <p:nvPr userDrawn="1"/>
        </p:nvGrpSpPr>
        <p:grpSpPr>
          <a:xfrm rot="10800000">
            <a:off x="873404" y="9258300"/>
            <a:ext cx="3054617" cy="73818"/>
            <a:chOff x="9759603" y="5883440"/>
            <a:chExt cx="3054617" cy="73818"/>
          </a:xfrm>
        </p:grpSpPr>
        <p:pic>
          <p:nvPicPr>
            <p:cNvPr id="6" name="object 10">
              <a:extLst>
                <a:ext uri="{FF2B5EF4-FFF2-40B4-BE49-F238E27FC236}">
                  <a16:creationId xmlns:a16="http://schemas.microsoft.com/office/drawing/2014/main" xmlns="" id="{89F0C949-2188-06C1-52D5-5CD8008EAB69}"/>
                </a:ext>
              </a:extLst>
            </p:cNvPr>
            <p:cNvPicPr/>
            <p:nvPr/>
          </p:nvPicPr>
          <p:blipFill>
            <a:blip r:embed="rId2" cstate="screen">
              <a:extLst>
                <a:ext uri="{28A0092B-C50C-407E-A947-70E740481C1C}">
                  <a14:useLocalDpi xmlns:a14="http://schemas.microsoft.com/office/drawing/2010/main"/>
                </a:ext>
              </a:extLst>
            </a:blip>
            <a:stretch>
              <a:fillRect/>
            </a:stretch>
          </p:blipFill>
          <p:spPr>
            <a:xfrm>
              <a:off x="9759603" y="5883440"/>
              <a:ext cx="74502" cy="73818"/>
            </a:xfrm>
            <a:prstGeom prst="rect">
              <a:avLst/>
            </a:prstGeom>
          </p:spPr>
        </p:pic>
        <p:pic>
          <p:nvPicPr>
            <p:cNvPr id="8" name="object 11">
              <a:extLst>
                <a:ext uri="{FF2B5EF4-FFF2-40B4-BE49-F238E27FC236}">
                  <a16:creationId xmlns:a16="http://schemas.microsoft.com/office/drawing/2014/main" xmlns="" id="{6E669DFD-FC9D-AFCA-CEF2-949A8C7C8A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9908609" y="5883440"/>
              <a:ext cx="74502" cy="73818"/>
            </a:xfrm>
            <a:prstGeom prst="rect">
              <a:avLst/>
            </a:prstGeom>
          </p:spPr>
        </p:pic>
        <p:pic>
          <p:nvPicPr>
            <p:cNvPr id="9" name="object 12">
              <a:extLst>
                <a:ext uri="{FF2B5EF4-FFF2-40B4-BE49-F238E27FC236}">
                  <a16:creationId xmlns:a16="http://schemas.microsoft.com/office/drawing/2014/main" xmlns="" id="{CF430E9B-657D-5F01-5845-D258B4617024}"/>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057615" y="5883440"/>
              <a:ext cx="74502" cy="73818"/>
            </a:xfrm>
            <a:prstGeom prst="rect">
              <a:avLst/>
            </a:prstGeom>
          </p:spPr>
        </p:pic>
        <p:pic>
          <p:nvPicPr>
            <p:cNvPr id="11" name="object 13">
              <a:extLst>
                <a:ext uri="{FF2B5EF4-FFF2-40B4-BE49-F238E27FC236}">
                  <a16:creationId xmlns:a16="http://schemas.microsoft.com/office/drawing/2014/main" xmlns="" id="{96F9850A-6349-CFC7-C970-4C0D2327AF48}"/>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206621" y="5883440"/>
              <a:ext cx="74502" cy="73818"/>
            </a:xfrm>
            <a:prstGeom prst="rect">
              <a:avLst/>
            </a:prstGeom>
          </p:spPr>
        </p:pic>
        <p:pic>
          <p:nvPicPr>
            <p:cNvPr id="60" name="object 14">
              <a:extLst>
                <a:ext uri="{FF2B5EF4-FFF2-40B4-BE49-F238E27FC236}">
                  <a16:creationId xmlns:a16="http://schemas.microsoft.com/office/drawing/2014/main" xmlns="" id="{ED438E95-5655-7AAA-B105-D0A1B1D6550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355626" y="5883440"/>
              <a:ext cx="74502" cy="73818"/>
            </a:xfrm>
            <a:prstGeom prst="rect">
              <a:avLst/>
            </a:prstGeom>
          </p:spPr>
        </p:pic>
        <p:pic>
          <p:nvPicPr>
            <p:cNvPr id="61" name="object 15">
              <a:extLst>
                <a:ext uri="{FF2B5EF4-FFF2-40B4-BE49-F238E27FC236}">
                  <a16:creationId xmlns:a16="http://schemas.microsoft.com/office/drawing/2014/main" xmlns="" id="{B8CF59A6-D310-E470-0088-B71512080FF0}"/>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504632" y="5883440"/>
              <a:ext cx="74502" cy="73818"/>
            </a:xfrm>
            <a:prstGeom prst="rect">
              <a:avLst/>
            </a:prstGeom>
          </p:spPr>
        </p:pic>
        <p:pic>
          <p:nvPicPr>
            <p:cNvPr id="62" name="object 16">
              <a:extLst>
                <a:ext uri="{FF2B5EF4-FFF2-40B4-BE49-F238E27FC236}">
                  <a16:creationId xmlns:a16="http://schemas.microsoft.com/office/drawing/2014/main" xmlns="" id="{881BBD67-66D5-FAD7-133F-3ECF3C094716}"/>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653638" y="5883440"/>
              <a:ext cx="74502" cy="73818"/>
            </a:xfrm>
            <a:prstGeom prst="rect">
              <a:avLst/>
            </a:prstGeom>
          </p:spPr>
        </p:pic>
        <p:pic>
          <p:nvPicPr>
            <p:cNvPr id="63" name="object 17">
              <a:extLst>
                <a:ext uri="{FF2B5EF4-FFF2-40B4-BE49-F238E27FC236}">
                  <a16:creationId xmlns:a16="http://schemas.microsoft.com/office/drawing/2014/main" xmlns="" id="{7726DAEE-8AAE-734E-B137-06AECF003B2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802643" y="5883440"/>
              <a:ext cx="74502" cy="73818"/>
            </a:xfrm>
            <a:prstGeom prst="rect">
              <a:avLst/>
            </a:prstGeom>
          </p:spPr>
        </p:pic>
        <p:pic>
          <p:nvPicPr>
            <p:cNvPr id="64" name="object 18">
              <a:extLst>
                <a:ext uri="{FF2B5EF4-FFF2-40B4-BE49-F238E27FC236}">
                  <a16:creationId xmlns:a16="http://schemas.microsoft.com/office/drawing/2014/main" xmlns="" id="{4B2D2813-6F94-7F47-A5D9-496C124B61EA}"/>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951649" y="5883440"/>
              <a:ext cx="74502" cy="73818"/>
            </a:xfrm>
            <a:prstGeom prst="rect">
              <a:avLst/>
            </a:prstGeom>
          </p:spPr>
        </p:pic>
        <p:pic>
          <p:nvPicPr>
            <p:cNvPr id="65" name="object 19">
              <a:extLst>
                <a:ext uri="{FF2B5EF4-FFF2-40B4-BE49-F238E27FC236}">
                  <a16:creationId xmlns:a16="http://schemas.microsoft.com/office/drawing/2014/main" xmlns="" id="{06F7D496-1581-4463-1248-3FA15567AD79}"/>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100654" y="5883440"/>
              <a:ext cx="74502" cy="73818"/>
            </a:xfrm>
            <a:prstGeom prst="rect">
              <a:avLst/>
            </a:prstGeom>
          </p:spPr>
        </p:pic>
        <p:pic>
          <p:nvPicPr>
            <p:cNvPr id="66" name="object 20">
              <a:extLst>
                <a:ext uri="{FF2B5EF4-FFF2-40B4-BE49-F238E27FC236}">
                  <a16:creationId xmlns:a16="http://schemas.microsoft.com/office/drawing/2014/main" xmlns="" id="{9C2F1B31-85C2-03E8-0A67-2F150AEE825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249660" y="5883440"/>
              <a:ext cx="74502" cy="73818"/>
            </a:xfrm>
            <a:prstGeom prst="rect">
              <a:avLst/>
            </a:prstGeom>
          </p:spPr>
        </p:pic>
        <p:pic>
          <p:nvPicPr>
            <p:cNvPr id="67" name="object 21">
              <a:extLst>
                <a:ext uri="{FF2B5EF4-FFF2-40B4-BE49-F238E27FC236}">
                  <a16:creationId xmlns:a16="http://schemas.microsoft.com/office/drawing/2014/main" xmlns="" id="{F49989EE-F3E1-724A-A356-2D27F3B92444}"/>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398666" y="5883440"/>
              <a:ext cx="74502" cy="73818"/>
            </a:xfrm>
            <a:prstGeom prst="rect">
              <a:avLst/>
            </a:prstGeom>
          </p:spPr>
        </p:pic>
        <p:pic>
          <p:nvPicPr>
            <p:cNvPr id="68" name="object 22">
              <a:extLst>
                <a:ext uri="{FF2B5EF4-FFF2-40B4-BE49-F238E27FC236}">
                  <a16:creationId xmlns:a16="http://schemas.microsoft.com/office/drawing/2014/main" xmlns="" id="{2B4C89EF-4686-0F97-3B87-FDD17CA0FD5A}"/>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547671" y="5883440"/>
              <a:ext cx="74502" cy="73818"/>
            </a:xfrm>
            <a:prstGeom prst="rect">
              <a:avLst/>
            </a:prstGeom>
          </p:spPr>
        </p:pic>
        <p:pic>
          <p:nvPicPr>
            <p:cNvPr id="69" name="object 23">
              <a:extLst>
                <a:ext uri="{FF2B5EF4-FFF2-40B4-BE49-F238E27FC236}">
                  <a16:creationId xmlns:a16="http://schemas.microsoft.com/office/drawing/2014/main" xmlns="" id="{0630CBC5-7753-26D0-F7A7-109A5A09EC1C}"/>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6677" y="5883440"/>
              <a:ext cx="74502" cy="73818"/>
            </a:xfrm>
            <a:prstGeom prst="rect">
              <a:avLst/>
            </a:prstGeom>
          </p:spPr>
        </p:pic>
        <p:pic>
          <p:nvPicPr>
            <p:cNvPr id="70" name="object 24">
              <a:extLst>
                <a:ext uri="{FF2B5EF4-FFF2-40B4-BE49-F238E27FC236}">
                  <a16:creationId xmlns:a16="http://schemas.microsoft.com/office/drawing/2014/main" xmlns="" id="{54129126-BBBB-7CD6-350F-72AC7215B346}"/>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45683" y="5883440"/>
              <a:ext cx="74502" cy="73818"/>
            </a:xfrm>
            <a:prstGeom prst="rect">
              <a:avLst/>
            </a:prstGeom>
          </p:spPr>
        </p:pic>
        <p:pic>
          <p:nvPicPr>
            <p:cNvPr id="71" name="object 25">
              <a:extLst>
                <a:ext uri="{FF2B5EF4-FFF2-40B4-BE49-F238E27FC236}">
                  <a16:creationId xmlns:a16="http://schemas.microsoft.com/office/drawing/2014/main" xmlns="" id="{AC4D90C4-B4AA-41F7-2E58-308CFF2CE144}"/>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994688" y="5883440"/>
              <a:ext cx="74503" cy="73818"/>
            </a:xfrm>
            <a:prstGeom prst="rect">
              <a:avLst/>
            </a:prstGeom>
          </p:spPr>
        </p:pic>
        <p:pic>
          <p:nvPicPr>
            <p:cNvPr id="72" name="object 26">
              <a:extLst>
                <a:ext uri="{FF2B5EF4-FFF2-40B4-BE49-F238E27FC236}">
                  <a16:creationId xmlns:a16="http://schemas.microsoft.com/office/drawing/2014/main" xmlns="" id="{A4D0E222-6BE7-93A6-53E2-F6936E64881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143695" y="5883440"/>
              <a:ext cx="74503" cy="73818"/>
            </a:xfrm>
            <a:prstGeom prst="rect">
              <a:avLst/>
            </a:prstGeom>
          </p:spPr>
        </p:pic>
        <p:pic>
          <p:nvPicPr>
            <p:cNvPr id="73" name="object 27">
              <a:extLst>
                <a:ext uri="{FF2B5EF4-FFF2-40B4-BE49-F238E27FC236}">
                  <a16:creationId xmlns:a16="http://schemas.microsoft.com/office/drawing/2014/main" xmlns="" id="{BC0D65FE-D31A-AC2A-F1CD-EDD3C9B9E22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292700" y="5883440"/>
              <a:ext cx="74503" cy="73818"/>
            </a:xfrm>
            <a:prstGeom prst="rect">
              <a:avLst/>
            </a:prstGeom>
          </p:spPr>
        </p:pic>
        <p:pic>
          <p:nvPicPr>
            <p:cNvPr id="74" name="object 28">
              <a:extLst>
                <a:ext uri="{FF2B5EF4-FFF2-40B4-BE49-F238E27FC236}">
                  <a16:creationId xmlns:a16="http://schemas.microsoft.com/office/drawing/2014/main" xmlns="" id="{C8D51287-AFD6-1B87-F45A-43EA05D2182A}"/>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441706" y="5883440"/>
              <a:ext cx="74503" cy="73818"/>
            </a:xfrm>
            <a:prstGeom prst="rect">
              <a:avLst/>
            </a:prstGeom>
          </p:spPr>
        </p:pic>
        <p:pic>
          <p:nvPicPr>
            <p:cNvPr id="75" name="object 29">
              <a:extLst>
                <a:ext uri="{FF2B5EF4-FFF2-40B4-BE49-F238E27FC236}">
                  <a16:creationId xmlns:a16="http://schemas.microsoft.com/office/drawing/2014/main" xmlns="" id="{D03EC9CE-B3C5-0BB5-290C-094675A1D91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2590712" y="5883440"/>
              <a:ext cx="74503" cy="73818"/>
            </a:xfrm>
            <a:prstGeom prst="rect">
              <a:avLst/>
            </a:prstGeom>
          </p:spPr>
        </p:pic>
        <p:pic>
          <p:nvPicPr>
            <p:cNvPr id="76" name="object 30">
              <a:extLst>
                <a:ext uri="{FF2B5EF4-FFF2-40B4-BE49-F238E27FC236}">
                  <a16:creationId xmlns:a16="http://schemas.microsoft.com/office/drawing/2014/main" xmlns="" id="{D2E27A5B-699A-F8F2-2521-7DCF62EAEEB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739717" y="5883440"/>
              <a:ext cx="74503" cy="73818"/>
            </a:xfrm>
            <a:prstGeom prst="rect">
              <a:avLst/>
            </a:prstGeom>
          </p:spPr>
        </p:pic>
      </p:grpSp>
      <p:sp>
        <p:nvSpPr>
          <p:cNvPr id="77" name="object 3">
            <a:extLst>
              <a:ext uri="{FF2B5EF4-FFF2-40B4-BE49-F238E27FC236}">
                <a16:creationId xmlns:a16="http://schemas.microsoft.com/office/drawing/2014/main" xmlns="" id="{BCE03793-EF9D-9E9C-BA1D-F047283B384A}"/>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30792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4EC58BEA-C5D0-6E43-A7BE-DF35E27A2457}"/>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sp>
        <p:nvSpPr>
          <p:cNvPr id="10" name="object 2">
            <a:extLst>
              <a:ext uri="{FF2B5EF4-FFF2-40B4-BE49-F238E27FC236}">
                <a16:creationId xmlns:a16="http://schemas.microsoft.com/office/drawing/2014/main" xmlns="" id="{B0471B98-1891-6240-AF37-D317E72481B2}"/>
              </a:ext>
            </a:extLst>
          </p:cNvPr>
          <p:cNvSpPr/>
          <p:nvPr/>
        </p:nvSpPr>
        <p:spPr>
          <a:xfrm rot="5400000" flipH="1">
            <a:off x="9140192" y="-4766911"/>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1" name="Rectangle 10">
            <a:extLst>
              <a:ext uri="{FF2B5EF4-FFF2-40B4-BE49-F238E27FC236}">
                <a16:creationId xmlns:a16="http://schemas.microsoft.com/office/drawing/2014/main" xmlns="" id="{EA11F753-0479-734E-8743-658697E11855}"/>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417E9B19-FEFE-C943-93B3-FAFAEACFEC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081547" y="8431466"/>
            <a:ext cx="1297190" cy="1216619"/>
          </a:xfrm>
          <a:prstGeom prst="rect">
            <a:avLst/>
          </a:prstGeom>
        </p:spPr>
      </p:pic>
      <p:sp>
        <p:nvSpPr>
          <p:cNvPr id="9" name="Rectangle 8">
            <a:extLst>
              <a:ext uri="{FF2B5EF4-FFF2-40B4-BE49-F238E27FC236}">
                <a16:creationId xmlns:a16="http://schemas.microsoft.com/office/drawing/2014/main" xmlns=""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xmlns="" id="{639359C6-1A1D-274B-82CF-24CE4CE2C298}"/>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sp>
        <p:nvSpPr>
          <p:cNvPr id="8" name="object 2">
            <a:extLst>
              <a:ext uri="{FF2B5EF4-FFF2-40B4-BE49-F238E27FC236}">
                <a16:creationId xmlns:a16="http://schemas.microsoft.com/office/drawing/2014/main" xmlns="" id="{7C0D586C-0FAA-C74C-ADB8-2C3BC7D4DC81}"/>
              </a:ext>
            </a:extLst>
          </p:cNvPr>
          <p:cNvSpPr/>
          <p:nvPr userDrawn="1"/>
        </p:nvSpPr>
        <p:spPr>
          <a:xfrm rot="5400000" flipH="1">
            <a:off x="9140195" y="-6644640"/>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xmlns="" id="{637F5BD4-D7E3-1641-BA72-D080427A4F0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4771C5-3AE5-724A-AF63-AB97DA82CA36}"/>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197F832-4963-6495-05F7-ED2FB35D38C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
        <p:nvSpPr>
          <p:cNvPr id="3" name="object 3">
            <a:extLst>
              <a:ext uri="{FF2B5EF4-FFF2-40B4-BE49-F238E27FC236}">
                <a16:creationId xmlns:a16="http://schemas.microsoft.com/office/drawing/2014/main" xmlns="" id="{0A97E49B-6EF5-8D16-DCA4-F43E951A2C7D}"/>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82734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A11F753-0479-734E-8743-658697E11855}"/>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xmlns="" id="{7C0D586C-0FAA-C74C-ADB8-2C3BC7D4DC81}"/>
              </a:ext>
            </a:extLst>
          </p:cNvPr>
          <p:cNvSpPr/>
          <p:nvPr userDrawn="1"/>
        </p:nvSpPr>
        <p:spPr>
          <a:xfrm rot="5400000" flipH="1">
            <a:off x="9140196" y="-6720840"/>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xmlns="" id="{637F5BD4-D7E3-1641-BA72-D080427A4F0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4771C5-3AE5-724A-AF63-AB97DA82CA36}"/>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197F832-4963-6495-05F7-ED2FB35D38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
        <p:nvSpPr>
          <p:cNvPr id="3" name="object 3">
            <a:extLst>
              <a:ext uri="{FF2B5EF4-FFF2-40B4-BE49-F238E27FC236}">
                <a16:creationId xmlns:a16="http://schemas.microsoft.com/office/drawing/2014/main" xmlns="" id="{D54DEF16-C4BA-3D66-0829-EC60B7123F17}"/>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417282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3_Blan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A11F753-0479-734E-8743-658697E11855}"/>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xmlns="" id="{7C0D586C-0FAA-C74C-ADB8-2C3BC7D4DC81}"/>
              </a:ext>
            </a:extLst>
          </p:cNvPr>
          <p:cNvSpPr/>
          <p:nvPr userDrawn="1"/>
        </p:nvSpPr>
        <p:spPr>
          <a:xfrm rot="5400000" flipH="1">
            <a:off x="9140199" y="-5394960"/>
            <a:ext cx="45719" cy="18288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xmlns="" id="{637F5BD4-D7E3-1641-BA72-D080427A4F0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4771C5-3AE5-724A-AF63-AB97DA82CA36}"/>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197F832-4963-6495-05F7-ED2FB35D38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
        <p:nvSpPr>
          <p:cNvPr id="3" name="object 3">
            <a:extLst>
              <a:ext uri="{FF2B5EF4-FFF2-40B4-BE49-F238E27FC236}">
                <a16:creationId xmlns:a16="http://schemas.microsoft.com/office/drawing/2014/main" xmlns="" id="{D54DEF16-C4BA-3D66-0829-EC60B7123F17}"/>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644232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861B1E77-13BE-7D4A-8730-1445E7507836}"/>
              </a:ext>
            </a:extLst>
          </p:cNvPr>
          <p:cNvSpPr/>
          <p:nvPr userDrawn="1"/>
        </p:nvSpPr>
        <p:spPr>
          <a:xfrm>
            <a:off x="-4482" y="0"/>
            <a:ext cx="18288000" cy="8049516"/>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grpSp>
        <p:nvGrpSpPr>
          <p:cNvPr id="12" name="Group 11">
            <a:extLst>
              <a:ext uri="{FF2B5EF4-FFF2-40B4-BE49-F238E27FC236}">
                <a16:creationId xmlns:a16="http://schemas.microsoft.com/office/drawing/2014/main" xmlns="" id="{AEAB83CA-72A0-5B43-A0E5-5630BADF85AA}"/>
              </a:ext>
            </a:extLst>
          </p:cNvPr>
          <p:cNvGrpSpPr/>
          <p:nvPr userDrawn="1"/>
        </p:nvGrpSpPr>
        <p:grpSpPr>
          <a:xfrm rot="10800000">
            <a:off x="873404" y="8823172"/>
            <a:ext cx="3054617" cy="73818"/>
            <a:chOff x="9759603" y="5883440"/>
            <a:chExt cx="3054617" cy="73818"/>
          </a:xfrm>
        </p:grpSpPr>
        <p:pic>
          <p:nvPicPr>
            <p:cNvPr id="13" name="object 10">
              <a:extLst>
                <a:ext uri="{FF2B5EF4-FFF2-40B4-BE49-F238E27FC236}">
                  <a16:creationId xmlns:a16="http://schemas.microsoft.com/office/drawing/2014/main" xmlns="" id="{2693B781-C17F-D046-A1CC-47D60FE5146A}"/>
                </a:ext>
              </a:extLst>
            </p:cNvPr>
            <p:cNvPicPr/>
            <p:nvPr/>
          </p:nvPicPr>
          <p:blipFill>
            <a:blip r:embed="rId2" cstate="screen">
              <a:extLst>
                <a:ext uri="{28A0092B-C50C-407E-A947-70E740481C1C}">
                  <a14:useLocalDpi xmlns:a14="http://schemas.microsoft.com/office/drawing/2010/main"/>
                </a:ext>
              </a:extLst>
            </a:blip>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xmlns="" id="{81CF6986-F671-0946-95B5-782E2DE8F3AB}"/>
                </a:ext>
              </a:extLst>
            </p:cNvPr>
            <p:cNvPicPr/>
            <p:nvPr/>
          </p:nvPicPr>
          <p:blipFill>
            <a:blip r:embed="rId3" cstate="screen">
              <a:extLst>
                <a:ext uri="{28A0092B-C50C-407E-A947-70E740481C1C}">
                  <a14:useLocalDpi xmlns:a14="http://schemas.microsoft.com/office/drawing/2010/main"/>
                </a:ext>
              </a:extLst>
            </a:blip>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xmlns="" id="{764B46D8-1F50-A548-968A-E9E3228B30A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xmlns="" id="{AB512040-F728-8240-883B-7D508A9A9DD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xmlns="" id="{8A1EE0CB-CF08-824E-A3CD-3B86EB85CB08}"/>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xmlns="" id="{6159E075-1A87-0A41-B97E-78AD1AC0382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xmlns="" id="{FCADBA37-9D17-D84A-8001-2F1DC761A71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xmlns="" id="{D6BA6CE5-2399-D04A-B90E-6CCC2503C36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xmlns="" id="{EDF63CC5-A86E-8B4B-9AD4-452ACFADA1F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xmlns="" id="{380CB797-0A37-3F40-96D9-9C22D3E68EB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xmlns="" id="{0FE0074A-D849-F249-ADFC-511D4F8F99C4}"/>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xmlns="" id="{63E1BAF5-C9EE-BA4F-A0FF-16BF2C2B6B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xmlns="" id="{AB527FD0-289F-2246-93D2-FEA036FF7C02}"/>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xmlns="" id="{B899009B-F7CD-4347-B3C2-3415F002DCC8}"/>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xmlns="" id="{EC3E291D-D384-7F48-B65B-5B3C4706107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xmlns="" id="{3447A14C-19D9-0747-809D-72ED87202C8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xmlns="" id="{3BB4FAC4-317B-A74F-854F-75B2E7DC0B73}"/>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xmlns="" id="{4E2F8866-F550-E24A-B04D-C831D8744FF8}"/>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xmlns="" id="{9CE33790-B0C1-754B-A5DD-64927BA6AC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xmlns="" id="{2CC8E4B8-2405-4B4B-910F-8AB08E2BFC5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xmlns="" id="{C5D57E79-8A03-CB49-8682-F1FD618AE52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739717" y="5883440"/>
              <a:ext cx="74503" cy="73818"/>
            </a:xfrm>
            <a:prstGeom prst="rect">
              <a:avLst/>
            </a:prstGeom>
          </p:spPr>
        </p:pic>
      </p:grpSp>
      <p:sp>
        <p:nvSpPr>
          <p:cNvPr id="3" name="object 3">
            <a:extLst>
              <a:ext uri="{FF2B5EF4-FFF2-40B4-BE49-F238E27FC236}">
                <a16:creationId xmlns:a16="http://schemas.microsoft.com/office/drawing/2014/main" xmlns="" id="{E37F23EC-606F-199D-FDB2-B47B45079AF1}"/>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xmlns="" id="{C6E696BB-D489-4E45-AD3E-2908427C4D7D}"/>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19086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25A0CD-16AB-CE49-962D-9F19D1D2CAF5}"/>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B9EAAAF-AAFA-374B-BA2B-454C13D78E6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3">
            <a:extLst>
              <a:ext uri="{FF2B5EF4-FFF2-40B4-BE49-F238E27FC236}">
                <a16:creationId xmlns:a16="http://schemas.microsoft.com/office/drawing/2014/main" xmlns="" id="{CCAB1345-992F-E545-B04B-5857CD94DC35}"/>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4" name="object 12">
            <a:extLst>
              <a:ext uri="{FF2B5EF4-FFF2-40B4-BE49-F238E27FC236}">
                <a16:creationId xmlns:a16="http://schemas.microsoft.com/office/drawing/2014/main" xmlns="" id="{8E08E81D-6AB0-C83B-F302-23290618FA19}"/>
              </a:ext>
            </a:extLst>
          </p:cNvPr>
          <p:cNvSpPr txBox="1"/>
          <p:nvPr userDrawn="1"/>
        </p:nvSpPr>
        <p:spPr>
          <a:xfrm>
            <a:off x="995927" y="1026464"/>
            <a:ext cx="301632" cy="8245003"/>
          </a:xfrm>
          <a:prstGeom prst="rect">
            <a:avLst/>
          </a:prstGeom>
        </p:spPr>
        <p:txBody>
          <a:bodyPr vert="vert270" wrap="square" lIns="0" tIns="8890" rIns="0" bIns="0" rtlCol="0">
            <a:noAutofit/>
          </a:bodyPr>
          <a:lstStyle/>
          <a:p>
            <a:pPr marL="12700">
              <a:lnSpc>
                <a:spcPct val="100000"/>
              </a:lnSpc>
              <a:spcBef>
                <a:spcPts val="70"/>
              </a:spcBef>
            </a:pPr>
            <a:r>
              <a:rPr lang="en-US" sz="1600" dirty="0">
                <a:solidFill>
                  <a:srgbClr val="0C234A"/>
                </a:solidFill>
                <a:cs typeface="Calibri" panose="020F0502020204030204" pitchFamily="34" charset="0"/>
              </a:rPr>
              <a:t>AN ORGANIZATIONAL HEALTH EQUITY CAPACITY ASSESSMENT FOR SVPEP AGENCIES IN ARIZONA</a:t>
            </a:r>
            <a:endParaRPr lang="en-US" sz="1600" dirty="0">
              <a:cs typeface="Calibri" panose="020F0502020204030204" pitchFamily="34" charset="0"/>
            </a:endParaRPr>
          </a:p>
        </p:txBody>
      </p:sp>
    </p:spTree>
    <p:extLst>
      <p:ext uri="{BB962C8B-B14F-4D97-AF65-F5344CB8AC3E}">
        <p14:creationId xmlns:p14="http://schemas.microsoft.com/office/powerpoint/2010/main" val="272487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xmlns="" id="{04F991A6-7FBD-004C-B9D3-09B858053AE4}"/>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sp>
        <p:nvSpPr>
          <p:cNvPr id="10" name="Rectangle 9">
            <a:extLst>
              <a:ext uri="{FF2B5EF4-FFF2-40B4-BE49-F238E27FC236}">
                <a16:creationId xmlns:a16="http://schemas.microsoft.com/office/drawing/2014/main" xmlns="" id="{7B37A84B-8011-F642-9A70-EB69675DA17D}"/>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B3853EA-F0BA-DE32-63C8-C994BC0AEA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D4FFD09F-8BBB-4F4A-A03E-0EEFA8DA3A6E}"/>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xmlns="" id="{0C5D0346-91FD-8849-99B9-552AB425B3EA}"/>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8">
            <a:extLst>
              <a:ext uri="{FF2B5EF4-FFF2-40B4-BE49-F238E27FC236}">
                <a16:creationId xmlns:a16="http://schemas.microsoft.com/office/drawing/2014/main" xmlns="" id="{A2514BFE-6C95-B448-B46A-B811D9404797}"/>
              </a:ext>
            </a:extLst>
          </p:cNvPr>
          <p:cNvSpPr/>
          <p:nvPr userDrawn="1"/>
        </p:nvSpPr>
        <p:spPr>
          <a:xfrm>
            <a:off x="7015305" y="698945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xmlns="" id="{BBE0312E-A9C2-C349-99AD-AFCFD9FFF45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AA3B7AB-344C-7D7C-A9C3-BBC80CFE4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
        <p:nvSpPr>
          <p:cNvPr id="3" name="object 3">
            <a:extLst>
              <a:ext uri="{FF2B5EF4-FFF2-40B4-BE49-F238E27FC236}">
                <a16:creationId xmlns:a16="http://schemas.microsoft.com/office/drawing/2014/main" xmlns="" id="{543C6207-1734-396B-F8EC-9AA98E720748}"/>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xmlns=""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6" name="Rectangle 5">
            <a:extLst>
              <a:ext uri="{FF2B5EF4-FFF2-40B4-BE49-F238E27FC236}">
                <a16:creationId xmlns:a16="http://schemas.microsoft.com/office/drawing/2014/main" xmlns="" id="{F0950B3E-629C-5048-BBA1-C8B1F62EFD00}"/>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70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xmlns=""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5" name="object 6">
            <a:extLst>
              <a:ext uri="{FF2B5EF4-FFF2-40B4-BE49-F238E27FC236}">
                <a16:creationId xmlns:a16="http://schemas.microsoft.com/office/drawing/2014/main" xmlns="" id="{C6E696BB-D489-4E45-AD3E-2908427C4D7D}"/>
              </a:ext>
            </a:extLst>
          </p:cNvPr>
          <p:cNvSpPr/>
          <p:nvPr/>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
        <p:nvSpPr>
          <p:cNvPr id="10" name="Rectangle 9">
            <a:extLst>
              <a:ext uri="{FF2B5EF4-FFF2-40B4-BE49-F238E27FC236}">
                <a16:creationId xmlns:a16="http://schemas.microsoft.com/office/drawing/2014/main" xmlns="" id="{9CC38A79-1416-6A47-8697-1B397F2D4AAD}"/>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6">
            <a:extLst>
              <a:ext uri="{FF2B5EF4-FFF2-40B4-BE49-F238E27FC236}">
                <a16:creationId xmlns:a16="http://schemas.microsoft.com/office/drawing/2014/main" xmlns="" id="{586ED654-700A-2147-9380-60A6E2C74899}"/>
              </a:ext>
            </a:extLst>
          </p:cNvPr>
          <p:cNvSpPr/>
          <p:nvPr userDrawn="1"/>
        </p:nvSpPr>
        <p:spPr>
          <a:xfrm>
            <a:off x="1028700" y="4508027"/>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323654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25A0CD-16AB-CE49-962D-9F19D1D2CAF5}"/>
              </a:ext>
            </a:extLst>
          </p:cNvPr>
          <p:cNvSpPr/>
          <p:nvPr/>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B9EAAAF-AAFA-374B-BA2B-454C13D78E6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xmlns="" id="{AAED6B75-1397-B64B-B89F-971C4FBB7C42}"/>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
        <p:nvSpPr>
          <p:cNvPr id="13" name="object 3">
            <a:extLst>
              <a:ext uri="{FF2B5EF4-FFF2-40B4-BE49-F238E27FC236}">
                <a16:creationId xmlns:a16="http://schemas.microsoft.com/office/drawing/2014/main" xmlns="" id="{CCAB1345-992F-E545-B04B-5857CD94DC35}"/>
              </a:ext>
            </a:extLst>
          </p:cNvPr>
          <p:cNvSpPr/>
          <p:nvPr/>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0" name="Rectangle 9">
            <a:extLst>
              <a:ext uri="{FF2B5EF4-FFF2-40B4-BE49-F238E27FC236}">
                <a16:creationId xmlns:a16="http://schemas.microsoft.com/office/drawing/2014/main" xmlns="" id="{6D8127CD-FD8A-A844-98F0-23382BA9FAE9}"/>
              </a:ext>
            </a:extLst>
          </p:cNvPr>
          <p:cNvSpPr/>
          <p:nvPr userDrawn="1"/>
        </p:nvSpPr>
        <p:spPr>
          <a:xfrm>
            <a:off x="2717878" y="1026464"/>
            <a:ext cx="7587081" cy="8196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C633B24-A0CE-BF4A-B6B6-8FF604B3913F}"/>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3">
            <a:extLst>
              <a:ext uri="{FF2B5EF4-FFF2-40B4-BE49-F238E27FC236}">
                <a16:creationId xmlns:a16="http://schemas.microsoft.com/office/drawing/2014/main" xmlns="" id="{7A7E4853-92BF-8943-98F7-E8F30CF4C94E}"/>
              </a:ext>
            </a:extLst>
          </p:cNvPr>
          <p:cNvSpPr/>
          <p:nvPr userDrawn="1"/>
        </p:nvSpPr>
        <p:spPr>
          <a:xfrm>
            <a:off x="2146264" y="1026464"/>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pic>
        <p:nvPicPr>
          <p:cNvPr id="3" name="Picture 2">
            <a:extLst>
              <a:ext uri="{FF2B5EF4-FFF2-40B4-BE49-F238E27FC236}">
                <a16:creationId xmlns:a16="http://schemas.microsoft.com/office/drawing/2014/main" xmlns="" id="{4A6944BA-7E6D-51DF-46C2-0FB04FCAAC9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
        <p:nvSpPr>
          <p:cNvPr id="4" name="object 12">
            <a:extLst>
              <a:ext uri="{FF2B5EF4-FFF2-40B4-BE49-F238E27FC236}">
                <a16:creationId xmlns:a16="http://schemas.microsoft.com/office/drawing/2014/main" xmlns="" id="{727F79A3-F05A-AD07-15F5-42AC93C223F6}"/>
              </a:ext>
            </a:extLst>
          </p:cNvPr>
          <p:cNvSpPr txBox="1"/>
          <p:nvPr userDrawn="1"/>
        </p:nvSpPr>
        <p:spPr>
          <a:xfrm>
            <a:off x="995927" y="1026464"/>
            <a:ext cx="301632" cy="8245003"/>
          </a:xfrm>
          <a:prstGeom prst="rect">
            <a:avLst/>
          </a:prstGeom>
        </p:spPr>
        <p:txBody>
          <a:bodyPr vert="vert270" wrap="square" lIns="0" tIns="8890" rIns="0" bIns="0" rtlCol="0">
            <a:noAutofit/>
          </a:bodyPr>
          <a:lstStyle/>
          <a:p>
            <a:pPr marL="12700">
              <a:lnSpc>
                <a:spcPct val="100000"/>
              </a:lnSpc>
              <a:spcBef>
                <a:spcPts val="70"/>
              </a:spcBef>
            </a:pPr>
            <a:r>
              <a:rPr lang="en-US" sz="1600" dirty="0">
                <a:solidFill>
                  <a:srgbClr val="0C234A"/>
                </a:solidFill>
                <a:cs typeface="Calibri" panose="020F0502020204030204" pitchFamily="34" charset="0"/>
              </a:rPr>
              <a:t>AN ORGANIZATIONAL HEALTH EQUITY CAPACITY ASSESSMENT FOR SVPEP AGENCIES IN ARIZONA</a:t>
            </a:r>
            <a:endParaRPr lang="en-US" sz="1600" dirty="0">
              <a:cs typeface="Calibri" panose="020F0502020204030204" pitchFamily="34" charset="0"/>
            </a:endParaRPr>
          </a:p>
        </p:txBody>
      </p:sp>
    </p:spTree>
    <p:extLst>
      <p:ext uri="{BB962C8B-B14F-4D97-AF65-F5344CB8AC3E}">
        <p14:creationId xmlns:p14="http://schemas.microsoft.com/office/powerpoint/2010/main" val="22785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xmlns="" id="{04F991A6-7FBD-004C-B9D3-09B858053AE4}"/>
              </a:ext>
            </a:extLst>
          </p:cNvPr>
          <p:cNvSpPr/>
          <p:nvPr/>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pic>
        <p:nvPicPr>
          <p:cNvPr id="8" name="Picture 7">
            <a:extLst>
              <a:ext uri="{FF2B5EF4-FFF2-40B4-BE49-F238E27FC236}">
                <a16:creationId xmlns:a16="http://schemas.microsoft.com/office/drawing/2014/main" xmlns="" id="{81DEF7E3-8CE1-A64E-893B-2B52B8EADDE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081547" y="8431466"/>
            <a:ext cx="1297190" cy="1216619"/>
          </a:xfrm>
          <a:prstGeom prst="rect">
            <a:avLst/>
          </a:prstGeom>
        </p:spPr>
      </p:pic>
      <p:sp>
        <p:nvSpPr>
          <p:cNvPr id="10" name="Rectangle 9">
            <a:extLst>
              <a:ext uri="{FF2B5EF4-FFF2-40B4-BE49-F238E27FC236}">
                <a16:creationId xmlns:a16="http://schemas.microsoft.com/office/drawing/2014/main" xmlns="" id="{7B37A84B-8011-F642-9A70-EB69675DA17D}"/>
              </a:ext>
            </a:extLst>
          </p:cNvPr>
          <p:cNvSpPr/>
          <p:nvPr/>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xmlns="" id="{EE305CF2-3738-8E46-A4CD-EFB5936BA81C}"/>
              </a:ext>
            </a:extLst>
          </p:cNvPr>
          <p:cNvSpPr/>
          <p:nvPr userDrawn="1"/>
        </p:nvSpPr>
        <p:spPr>
          <a:xfrm>
            <a:off x="9144000" y="0"/>
            <a:ext cx="9143999"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sp>
        <p:nvSpPr>
          <p:cNvPr id="9" name="Rectangle 8">
            <a:extLst>
              <a:ext uri="{FF2B5EF4-FFF2-40B4-BE49-F238E27FC236}">
                <a16:creationId xmlns:a16="http://schemas.microsoft.com/office/drawing/2014/main" xmlns="" id="{2C432242-6D23-104C-983C-E3A1DF4292E7}"/>
              </a:ext>
            </a:extLst>
          </p:cNvPr>
          <p:cNvSpPr/>
          <p:nvPr userDrawn="1"/>
        </p:nvSpPr>
        <p:spPr>
          <a:xfrm rot="5400000">
            <a:off x="6860525" y="4895850"/>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E24FC04D-4D4A-08DF-9520-A414266FE4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986317" y="8759825"/>
            <a:ext cx="5392420" cy="1031875"/>
          </a:xfrm>
          <a:prstGeom prst="rect">
            <a:avLst/>
          </a:prstGeom>
          <a:noFill/>
          <a:ln>
            <a:noFill/>
          </a:ln>
        </p:spPr>
      </p:pic>
    </p:spTree>
    <p:extLst>
      <p:ext uri="{BB962C8B-B14F-4D97-AF65-F5344CB8AC3E}">
        <p14:creationId xmlns:p14="http://schemas.microsoft.com/office/powerpoint/2010/main" val="419979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xmlns="" id="{04F991A6-7FBD-004C-B9D3-09B858053AE4}"/>
              </a:ext>
            </a:extLst>
          </p:cNvPr>
          <p:cNvSpPr/>
          <p:nvPr/>
        </p:nvSpPr>
        <p:spPr>
          <a:xfrm>
            <a:off x="1" y="0"/>
            <a:ext cx="36576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dirty="0"/>
          </a:p>
        </p:txBody>
      </p:sp>
    </p:spTree>
    <p:extLst>
      <p:ext uri="{BB962C8B-B14F-4D97-AF65-F5344CB8AC3E}">
        <p14:creationId xmlns:p14="http://schemas.microsoft.com/office/powerpoint/2010/main" val="57108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D4FFD09F-8BBB-4F4A-A03E-0EEFA8DA3A6E}"/>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14" name="Rectangle 13">
            <a:extLst>
              <a:ext uri="{FF2B5EF4-FFF2-40B4-BE49-F238E27FC236}">
                <a16:creationId xmlns:a16="http://schemas.microsoft.com/office/drawing/2014/main" xmlns="" id="{0C5D0346-91FD-8849-99B9-552AB425B3EA}"/>
              </a:ext>
            </a:extLst>
          </p:cNvPr>
          <p:cNvSpPr/>
          <p:nvPr/>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8">
            <a:extLst>
              <a:ext uri="{FF2B5EF4-FFF2-40B4-BE49-F238E27FC236}">
                <a16:creationId xmlns:a16="http://schemas.microsoft.com/office/drawing/2014/main" xmlns="" id="{A2514BFE-6C95-B448-B46A-B811D9404797}"/>
              </a:ext>
            </a:extLst>
          </p:cNvPr>
          <p:cNvSpPr/>
          <p:nvPr/>
        </p:nvSpPr>
        <p:spPr>
          <a:xfrm>
            <a:off x="7015305" y="6591300"/>
            <a:ext cx="7200900" cy="28575"/>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a:p>
        </p:txBody>
      </p:sp>
      <p:sp>
        <p:nvSpPr>
          <p:cNvPr id="15" name="Rectangle 14">
            <a:extLst>
              <a:ext uri="{FF2B5EF4-FFF2-40B4-BE49-F238E27FC236}">
                <a16:creationId xmlns:a16="http://schemas.microsoft.com/office/drawing/2014/main" xmlns="" id="{BBE0312E-A9C2-C349-99AD-AFCFD9FFF45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9C0EF02-BD96-1647-AA41-B9268F4871FD}"/>
              </a:ext>
            </a:extLst>
          </p:cNvPr>
          <p:cNvSpPr/>
          <p:nvPr userDrawn="1"/>
        </p:nvSpPr>
        <p:spPr>
          <a:xfrm>
            <a:off x="1028700" y="1028700"/>
            <a:ext cx="4552949" cy="82295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162FECF-1BB5-4C42-A89A-BC831EB07689}"/>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7F0A111-C662-CE45-A024-5AE54137DD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759825"/>
            <a:ext cx="5392420" cy="1031875"/>
          </a:xfrm>
          <a:prstGeom prst="rect">
            <a:avLst/>
          </a:prstGeom>
          <a:noFill/>
          <a:ln>
            <a:noFill/>
          </a:ln>
        </p:spPr>
      </p:pic>
      <p:sp>
        <p:nvSpPr>
          <p:cNvPr id="2" name="object 3">
            <a:extLst>
              <a:ext uri="{FF2B5EF4-FFF2-40B4-BE49-F238E27FC236}">
                <a16:creationId xmlns:a16="http://schemas.microsoft.com/office/drawing/2014/main" xmlns="" id="{3E4C0242-91F5-4F13-3BD3-412C93420A64}"/>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86128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D4FFD09F-8BBB-4F4A-A03E-0EEFA8DA3A6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a:p>
        </p:txBody>
      </p:sp>
      <p:sp>
        <p:nvSpPr>
          <p:cNvPr id="25" name="Rectangle 24">
            <a:extLst>
              <a:ext uri="{FF2B5EF4-FFF2-40B4-BE49-F238E27FC236}">
                <a16:creationId xmlns:a16="http://schemas.microsoft.com/office/drawing/2014/main" xmlns="" id="{AE769987-766C-AE4B-87F0-D07CCA454BF2}"/>
              </a:ext>
            </a:extLst>
          </p:cNvPr>
          <p:cNvSpPr/>
          <p:nvPr/>
        </p:nvSpPr>
        <p:spPr>
          <a:xfrm>
            <a:off x="8842073" y="6118283"/>
            <a:ext cx="6162674" cy="33640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C5D0346-91FD-8849-99B9-552AB425B3EA}"/>
              </a:ext>
            </a:extLst>
          </p:cNvPr>
          <p:cNvSpPr/>
          <p:nvPr/>
        </p:nvSpPr>
        <p:spPr>
          <a:xfrm>
            <a:off x="8842073" y="1260941"/>
            <a:ext cx="6162674" cy="41125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5D3F6C14-4A8C-E641-AC92-50F514730E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081547" y="8431466"/>
            <a:ext cx="1297190" cy="1216619"/>
          </a:xfrm>
          <a:prstGeom prst="rect">
            <a:avLst/>
          </a:prstGeom>
        </p:spPr>
      </p:pic>
      <p:sp>
        <p:nvSpPr>
          <p:cNvPr id="22" name="object 9">
            <a:extLst>
              <a:ext uri="{FF2B5EF4-FFF2-40B4-BE49-F238E27FC236}">
                <a16:creationId xmlns:a16="http://schemas.microsoft.com/office/drawing/2014/main" xmlns="" id="{52E66EB2-263D-BA4C-964B-DCF423D7C437}"/>
              </a:ext>
            </a:extLst>
          </p:cNvPr>
          <p:cNvSpPr/>
          <p:nvPr/>
        </p:nvSpPr>
        <p:spPr>
          <a:xfrm>
            <a:off x="15520287" y="1260941"/>
            <a:ext cx="45719" cy="8229600"/>
          </a:xfrm>
          <a:custGeom>
            <a:avLst/>
            <a:gdLst/>
            <a:ahLst/>
            <a:cxnLst/>
            <a:rect l="l" t="t" r="r" b="b"/>
            <a:pathLst>
              <a:path w="28575" h="8229600">
                <a:moveTo>
                  <a:pt x="0" y="0"/>
                </a:moveTo>
                <a:lnTo>
                  <a:pt x="28574" y="0"/>
                </a:lnTo>
                <a:lnTo>
                  <a:pt x="28574" y="8229599"/>
                </a:lnTo>
                <a:lnTo>
                  <a:pt x="0" y="8229599"/>
                </a:lnTo>
                <a:lnTo>
                  <a:pt x="0" y="0"/>
                </a:lnTo>
                <a:close/>
              </a:path>
            </a:pathLst>
          </a:custGeom>
          <a:solidFill>
            <a:srgbClr val="AB0420"/>
          </a:solidFill>
        </p:spPr>
        <p:txBody>
          <a:bodyPr wrap="square" lIns="0" tIns="0" rIns="0" bIns="0" rtlCol="0"/>
          <a:lstStyle/>
          <a:p>
            <a:endParaRPr/>
          </a:p>
        </p:txBody>
      </p:sp>
      <p:sp>
        <p:nvSpPr>
          <p:cNvPr id="26" name="Rectangle 25">
            <a:extLst>
              <a:ext uri="{FF2B5EF4-FFF2-40B4-BE49-F238E27FC236}">
                <a16:creationId xmlns:a16="http://schemas.microsoft.com/office/drawing/2014/main" xmlns="" id="{72CC4C5D-0CB8-2F46-B7D9-245DB1DF0910}"/>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3">
            <a:extLst>
              <a:ext uri="{FF2B5EF4-FFF2-40B4-BE49-F238E27FC236}">
                <a16:creationId xmlns:a16="http://schemas.microsoft.com/office/drawing/2014/main" xmlns="" id="{7A287ABD-C6FA-3571-B77A-AFE85C2157D5}"/>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307143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xmlns="" id="{E894B9C6-FFC2-BF49-B139-13399AA9464D}"/>
              </a:ext>
            </a:extLst>
          </p:cNvPr>
          <p:cNvSpPr/>
          <p:nvPr/>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9" name="Rectangle 8">
            <a:extLst>
              <a:ext uri="{FF2B5EF4-FFF2-40B4-BE49-F238E27FC236}">
                <a16:creationId xmlns:a16="http://schemas.microsoft.com/office/drawing/2014/main" xmlns="" id="{D028AAAE-5FD4-E749-8114-2DAEC131C6BD}"/>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2">
            <a:extLst>
              <a:ext uri="{FF2B5EF4-FFF2-40B4-BE49-F238E27FC236}">
                <a16:creationId xmlns:a16="http://schemas.microsoft.com/office/drawing/2014/main" xmlns="" id="{952CB7C8-3BB9-2143-AC2F-773A7C074011}"/>
              </a:ext>
            </a:extLst>
          </p:cNvPr>
          <p:cNvSpPr/>
          <p:nvPr userDrawn="1"/>
        </p:nvSpPr>
        <p:spPr>
          <a:xfrm>
            <a:off x="2137299" y="1028700"/>
            <a:ext cx="28575" cy="82296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a:p>
        </p:txBody>
      </p:sp>
      <p:sp>
        <p:nvSpPr>
          <p:cNvPr id="12" name="Rectangle 11">
            <a:extLst>
              <a:ext uri="{FF2B5EF4-FFF2-40B4-BE49-F238E27FC236}">
                <a16:creationId xmlns:a16="http://schemas.microsoft.com/office/drawing/2014/main" xmlns="" id="{D04A4F16-1ACC-7B4A-873F-BADAEB93E903}"/>
              </a:ext>
            </a:extLst>
          </p:cNvPr>
          <p:cNvSpPr/>
          <p:nvPr userDrawn="1"/>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5A59192-CEF5-1CE7-8EAF-CBBAAED3D9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986317" y="8616210"/>
            <a:ext cx="5392420" cy="1031875"/>
          </a:xfrm>
          <a:prstGeom prst="rect">
            <a:avLst/>
          </a:prstGeom>
          <a:noFill/>
          <a:ln>
            <a:noFill/>
          </a:ln>
        </p:spPr>
      </p:pic>
      <p:sp>
        <p:nvSpPr>
          <p:cNvPr id="3" name="object 12">
            <a:extLst>
              <a:ext uri="{FF2B5EF4-FFF2-40B4-BE49-F238E27FC236}">
                <a16:creationId xmlns:a16="http://schemas.microsoft.com/office/drawing/2014/main" xmlns="" id="{07A9FAB0-50CA-09E6-8692-2DE6981FF63C}"/>
              </a:ext>
            </a:extLst>
          </p:cNvPr>
          <p:cNvSpPr txBox="1"/>
          <p:nvPr userDrawn="1"/>
        </p:nvSpPr>
        <p:spPr>
          <a:xfrm>
            <a:off x="995927" y="1026464"/>
            <a:ext cx="301632" cy="8245003"/>
          </a:xfrm>
          <a:prstGeom prst="rect">
            <a:avLst/>
          </a:prstGeom>
        </p:spPr>
        <p:txBody>
          <a:bodyPr vert="vert270" wrap="square" lIns="0" tIns="8890" rIns="0" bIns="0" rtlCol="0">
            <a:noAutofit/>
          </a:bodyPr>
          <a:lstStyle/>
          <a:p>
            <a:pPr marL="12700">
              <a:lnSpc>
                <a:spcPct val="100000"/>
              </a:lnSpc>
              <a:spcBef>
                <a:spcPts val="70"/>
              </a:spcBef>
            </a:pPr>
            <a:r>
              <a:rPr lang="en-US" sz="1600" dirty="0">
                <a:solidFill>
                  <a:srgbClr val="0C234A"/>
                </a:solidFill>
                <a:cs typeface="Calibri" panose="020F0502020204030204" pitchFamily="34" charset="0"/>
              </a:rPr>
              <a:t>AN ORGANIZATIONAL HEALTH EQUITY CAPACITY ASSESSMENT FOR SVPEP AGENCIES IN ARIZONA</a:t>
            </a:r>
            <a:endParaRPr lang="en-US" sz="1600" dirty="0">
              <a:cs typeface="Calibri" panose="020F0502020204030204" pitchFamily="34" charset="0"/>
            </a:endParaRPr>
          </a:p>
        </p:txBody>
      </p:sp>
      <p:sp>
        <p:nvSpPr>
          <p:cNvPr id="4" name="object 3">
            <a:extLst>
              <a:ext uri="{FF2B5EF4-FFF2-40B4-BE49-F238E27FC236}">
                <a16:creationId xmlns:a16="http://schemas.microsoft.com/office/drawing/2014/main" xmlns="" id="{FB57DD68-B6A9-E40F-A5F5-791102CB2951}"/>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81880524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AA9EBB7-097E-F3C3-F562-E25467BE3090}"/>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11986317" y="8759825"/>
            <a:ext cx="5392420" cy="1031875"/>
          </a:xfrm>
          <a:prstGeom prst="rect">
            <a:avLst/>
          </a:prstGeom>
          <a:noFill/>
          <a:ln>
            <a:noFill/>
          </a:ln>
        </p:spPr>
      </p:pic>
      <p:sp>
        <p:nvSpPr>
          <p:cNvPr id="3" name="object 3">
            <a:extLst>
              <a:ext uri="{FF2B5EF4-FFF2-40B4-BE49-F238E27FC236}">
                <a16:creationId xmlns:a16="http://schemas.microsoft.com/office/drawing/2014/main" xmlns="" id="{11D87B09-4635-9C49-AA18-9A271ACC12F3}"/>
              </a:ext>
            </a:extLst>
          </p:cNvPr>
          <p:cNvSpPr/>
          <p:nvPr userDrawn="1"/>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17048608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82" r:id="rId6"/>
    <p:sldLayoutId id="2147483676" r:id="rId7"/>
    <p:sldLayoutId id="2147483677" r:id="rId8"/>
    <p:sldLayoutId id="2147483678" r:id="rId9"/>
    <p:sldLayoutId id="2147483679" r:id="rId10"/>
    <p:sldLayoutId id="2147483681" r:id="rId11"/>
    <p:sldLayoutId id="2147483683" r:id="rId12"/>
    <p:sldLayoutId id="2147483661" r:id="rId13"/>
    <p:sldLayoutId id="2147483662" r:id="rId14"/>
    <p:sldLayoutId id="2147483668" r:id="rId15"/>
    <p:sldLayoutId id="2147483667" r:id="rId16"/>
    <p:sldLayoutId id="2147483663" r:id="rId17"/>
    <p:sldLayoutId id="2147483664" r:id="rId1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4" Type="http://schemas.openxmlformats.org/officeDocument/2006/relationships/image" Target="../media/image13.png"/><Relationship Id="rId5" Type="http://schemas.openxmlformats.org/officeDocument/2006/relationships/image" Target="../media/image15.svg"/><Relationship Id="rId6" Type="http://schemas.openxmlformats.org/officeDocument/2006/relationships/image" Target="../media/image14.png"/><Relationship Id="rId7" Type="http://schemas.openxmlformats.org/officeDocument/2006/relationships/image" Target="../media/image17.svg"/><Relationship Id="rId8" Type="http://schemas.openxmlformats.org/officeDocument/2006/relationships/image" Target="../media/image15.png"/><Relationship Id="rId9" Type="http://schemas.openxmlformats.org/officeDocument/2006/relationships/image" Target="../media/image19.svg"/><Relationship Id="rId10" Type="http://schemas.openxmlformats.org/officeDocument/2006/relationships/image" Target="../media/image16.png"/><Relationship Id="rId11" Type="http://schemas.openxmlformats.org/officeDocument/2006/relationships/image" Target="../media/image21.svg"/><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2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2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2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23.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5.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1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19.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1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1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 Id="rId3"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4" Type="http://schemas.openxmlformats.org/officeDocument/2006/relationships/image" Target="../media/image19.png"/><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9.svg"/><Relationship Id="rId4"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svg"/><Relationship Id="rId4" Type="http://schemas.openxmlformats.org/officeDocument/2006/relationships/image" Target="../media/image35.png"/><Relationship Id="rId5" Type="http://schemas.openxmlformats.org/officeDocument/2006/relationships/image" Target="../media/image38.svg"/><Relationship Id="rId6" Type="http://schemas.openxmlformats.org/officeDocument/2006/relationships/image" Target="../media/image36.png"/><Relationship Id="rId7" Type="http://schemas.openxmlformats.org/officeDocument/2006/relationships/image" Target="../media/image40.sv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79F9B1D-7963-BD8A-31FB-6EB3EE8207BC}"/>
              </a:ext>
            </a:extLst>
          </p:cNvPr>
          <p:cNvPicPr>
            <a:picLocks noChangeAspect="1"/>
          </p:cNvPicPr>
          <p:nvPr/>
        </p:nvPicPr>
        <p:blipFill>
          <a:blip r:embed="rId3"/>
          <a:stretch>
            <a:fillRect/>
          </a:stretch>
        </p:blipFill>
        <p:spPr>
          <a:xfrm>
            <a:off x="0" y="0"/>
            <a:ext cx="9144000" cy="10287000"/>
          </a:xfrm>
          <a:prstGeom prst="rect">
            <a:avLst/>
          </a:prstGeom>
        </p:spPr>
      </p:pic>
      <p:sp>
        <p:nvSpPr>
          <p:cNvPr id="4" name="object 9">
            <a:extLst>
              <a:ext uri="{FF2B5EF4-FFF2-40B4-BE49-F238E27FC236}">
                <a16:creationId xmlns:a16="http://schemas.microsoft.com/office/drawing/2014/main" xmlns="" id="{8FF35417-3F0A-C241-B35B-084EDB693D36}"/>
              </a:ext>
            </a:extLst>
          </p:cNvPr>
          <p:cNvSpPr txBox="1">
            <a:spLocks/>
          </p:cNvSpPr>
          <p:nvPr/>
        </p:nvSpPr>
        <p:spPr>
          <a:xfrm>
            <a:off x="9448800" y="1409700"/>
            <a:ext cx="8458200" cy="2705430"/>
          </a:xfrm>
          <a:prstGeom prst="rect">
            <a:avLst/>
          </a:prstGeom>
        </p:spPr>
        <p:txBody>
          <a:bodyPr vert="horz" wrap="square" lIns="0" tIns="168275" rIns="0" bIns="0" rtlCol="0">
            <a:noAutofit/>
          </a:bodyPr>
          <a:lstStyle>
            <a:lvl1pPr>
              <a:defRPr>
                <a:latin typeface="+mj-lt"/>
                <a:ea typeface="+mj-ea"/>
                <a:cs typeface="+mj-cs"/>
              </a:defRPr>
            </a:lvl1pPr>
          </a:lstStyle>
          <a:p>
            <a:pPr marL="12700" marR="5080" algn="r">
              <a:spcBef>
                <a:spcPts val="1325"/>
              </a:spcBef>
            </a:pPr>
            <a:r>
              <a:rPr lang="en-US" sz="5400" kern="0" dirty="0">
                <a:solidFill>
                  <a:srgbClr val="0C234B"/>
                </a:solidFill>
                <a:latin typeface="Times New Roman" panose="02020603050405020304" pitchFamily="18" charset="0"/>
                <a:cs typeface="Times New Roman" panose="02020603050405020304" pitchFamily="18" charset="0"/>
              </a:rPr>
              <a:t>Organizational Health Equity Capacity Assessment for SVPEP Agencies in Arizona</a:t>
            </a:r>
          </a:p>
          <a:p>
            <a:pPr marL="12700" marR="5080">
              <a:spcBef>
                <a:spcPts val="1325"/>
              </a:spcBef>
            </a:pPr>
            <a:endParaRPr lang="en-US" sz="4000" kern="0" dirty="0">
              <a:solidFill>
                <a:srgbClr val="0C234B"/>
              </a:solidFill>
              <a:latin typeface="Times New Roman" panose="02020603050405020304" pitchFamily="18" charset="0"/>
              <a:cs typeface="Times New Roman" panose="02020603050405020304" pitchFamily="18" charset="0"/>
            </a:endParaRPr>
          </a:p>
        </p:txBody>
      </p:sp>
      <p:sp>
        <p:nvSpPr>
          <p:cNvPr id="5" name="object 5">
            <a:extLst>
              <a:ext uri="{FF2B5EF4-FFF2-40B4-BE49-F238E27FC236}">
                <a16:creationId xmlns:a16="http://schemas.microsoft.com/office/drawing/2014/main" xmlns="" id="{02F8F3AE-6A00-0446-A03F-AD4E6D2DDBF3}"/>
              </a:ext>
            </a:extLst>
          </p:cNvPr>
          <p:cNvSpPr txBox="1"/>
          <p:nvPr/>
        </p:nvSpPr>
        <p:spPr>
          <a:xfrm>
            <a:off x="12430279" y="6403004"/>
            <a:ext cx="3611245" cy="572360"/>
          </a:xfrm>
          <a:prstGeom prst="rect">
            <a:avLst/>
          </a:prstGeom>
        </p:spPr>
        <p:txBody>
          <a:bodyPr vert="horz" wrap="square" lIns="0" tIns="12700" rIns="0" bIns="0" rtlCol="0" anchor="b">
            <a:noAutofit/>
          </a:bodyPr>
          <a:lstStyle/>
          <a:p>
            <a:pPr marL="12700">
              <a:lnSpc>
                <a:spcPct val="100000"/>
              </a:lnSpc>
              <a:spcBef>
                <a:spcPts val="100"/>
              </a:spcBef>
            </a:pPr>
            <a:r>
              <a:rPr lang="en-US" sz="2800" dirty="0">
                <a:latin typeface="Times New Roman" panose="02020603050405020304" pitchFamily="18" charset="0"/>
                <a:cs typeface="Times New Roman" panose="02020603050405020304" pitchFamily="18" charset="0"/>
              </a:rPr>
              <a:t>October 16, 2023</a:t>
            </a:r>
            <a:endParaRPr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465C2D92-E1E6-7746-B459-BEFEB84964AE}"/>
              </a:ext>
            </a:extLst>
          </p:cNvPr>
          <p:cNvSpPr/>
          <p:nvPr/>
        </p:nvSpPr>
        <p:spPr>
          <a:xfrm>
            <a:off x="6860525" y="9835598"/>
            <a:ext cx="4614796" cy="4953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18CA5D25-FFA2-8924-1672-B03306FC0451}"/>
              </a:ext>
            </a:extLst>
          </p:cNvPr>
          <p:cNvSpPr txBox="1"/>
          <p:nvPr/>
        </p:nvSpPr>
        <p:spPr>
          <a:xfrm>
            <a:off x="10058401" y="5143500"/>
            <a:ext cx="7543800" cy="1077218"/>
          </a:xfrm>
          <a:prstGeom prst="rect">
            <a:avLst/>
          </a:prstGeom>
          <a:noFill/>
        </p:spPr>
        <p:txBody>
          <a:bodyPr wrap="square">
            <a:spAutoFit/>
          </a:bodyPr>
          <a:lstStyle/>
          <a:p>
            <a:pPr marL="12700" marR="5080" lvl="0" indent="0" algn="l" defTabSz="914400" rtl="0" eaLnBrk="1" fontAlgn="auto" latinLnBrk="0" hangingPunct="1">
              <a:lnSpc>
                <a:spcPct val="100000"/>
              </a:lnSpc>
              <a:spcBef>
                <a:spcPts val="1325"/>
              </a:spcBef>
              <a:spcAft>
                <a:spcPts val="0"/>
              </a:spcAft>
              <a:buClrTx/>
              <a:buSzTx/>
              <a:buFontTx/>
              <a:buNone/>
              <a:tabLst/>
              <a:defRPr/>
            </a:pPr>
            <a:r>
              <a:rPr kumimoji="0" lang="en-US" sz="3200" b="0" i="0" u="none" strike="noStrike" kern="0" cap="none" spc="0" normalizeH="0" baseline="0" noProof="0" dirty="0">
                <a:ln>
                  <a:noFill/>
                </a:ln>
                <a:solidFill>
                  <a:srgbClr val="0C234B"/>
                </a:solidFill>
                <a:effectLst/>
                <a:uLnTx/>
                <a:uFillTx/>
                <a:latin typeface="Arial Black" panose="020B0A04020102020204" pitchFamily="34" charset="0"/>
                <a:cs typeface="Times New Roman" panose="02020603050405020304" pitchFamily="18" charset="0"/>
              </a:rPr>
              <a:t>Sexual Violence Prevention and Education Programs Summit </a:t>
            </a:r>
          </a:p>
        </p:txBody>
      </p:sp>
    </p:spTree>
    <p:extLst>
      <p:ext uri="{BB962C8B-B14F-4D97-AF65-F5344CB8AC3E}">
        <p14:creationId xmlns:p14="http://schemas.microsoft.com/office/powerpoint/2010/main" val="39468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19400" y="1043330"/>
            <a:ext cx="13618470" cy="1295400"/>
          </a:xfrm>
          <a:prstGeom prst="rect">
            <a:avLst/>
          </a:prstGeom>
        </p:spPr>
        <p:txBody>
          <a:bodyPr vert="horz" wrap="square" lIns="0" tIns="151130" rIns="0" bIns="0" rtlCol="0">
            <a:noAutofit/>
          </a:bodyPr>
          <a:lstStyle/>
          <a:p>
            <a:pPr marL="12700" marR="5080">
              <a:lnSpc>
                <a:spcPts val="8000"/>
              </a:lnSpc>
            </a:pPr>
            <a:r>
              <a:rPr lang="en-US" sz="6000" dirty="0">
                <a:solidFill>
                  <a:srgbClr val="0C234B"/>
                </a:solidFill>
                <a:latin typeface="Times New Roman" panose="02020603050405020304" pitchFamily="18" charset="0"/>
                <a:cs typeface="Times New Roman" panose="02020603050405020304" pitchFamily="18" charset="0"/>
              </a:rPr>
              <a:t>Objectives</a:t>
            </a:r>
          </a:p>
        </p:txBody>
      </p:sp>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graphicFrame>
        <p:nvGraphicFramePr>
          <p:cNvPr id="3" name="Diagram 2">
            <a:extLst>
              <a:ext uri="{FF2B5EF4-FFF2-40B4-BE49-F238E27FC236}">
                <a16:creationId xmlns:a16="http://schemas.microsoft.com/office/drawing/2014/main" xmlns="" id="{EBE44378-C702-3C64-5C2D-968AEA31ACAA}"/>
              </a:ext>
            </a:extLst>
          </p:cNvPr>
          <p:cNvGraphicFramePr/>
          <p:nvPr>
            <p:extLst>
              <p:ext uri="{D42A27DB-BD31-4B8C-83A1-F6EECF244321}">
                <p14:modId xmlns:p14="http://schemas.microsoft.com/office/powerpoint/2010/main" val="3177759150"/>
              </p:ext>
            </p:extLst>
          </p:nvPr>
        </p:nvGraphicFramePr>
        <p:xfrm>
          <a:off x="2209800" y="2351355"/>
          <a:ext cx="15468600" cy="6309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2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685800" y="3467100"/>
            <a:ext cx="15773400" cy="4227513"/>
          </a:xfrm>
          <a:prstGeom prst="rect">
            <a:avLst/>
          </a:prstGeom>
        </p:spPr>
        <p:txBody>
          <a:bodyPr vert="horz" wrap="square" lIns="0" tIns="168275" rIns="0" bIns="0" rtlCol="0" anchor="b">
            <a:noAutofit/>
          </a:bodyPr>
          <a:lstStyle/>
          <a:p>
            <a:pPr marL="12700" marR="5080">
              <a:lnSpc>
                <a:spcPts val="14960"/>
              </a:lnSpc>
              <a:spcBef>
                <a:spcPts val="1325"/>
              </a:spcBef>
            </a:pPr>
            <a:r>
              <a:rPr lang="en-US" sz="13400" b="0" dirty="0">
                <a:solidFill>
                  <a:srgbClr val="0C234B"/>
                </a:solidFill>
                <a:latin typeface="Times New Roman" panose="02020603050405020304" pitchFamily="18" charset="0"/>
                <a:cs typeface="Times New Roman" panose="02020603050405020304" pitchFamily="18" charset="0"/>
              </a:rPr>
              <a:t>Approach &amp; Methods</a:t>
            </a:r>
          </a:p>
        </p:txBody>
      </p:sp>
    </p:spTree>
    <p:extLst>
      <p:ext uri="{BB962C8B-B14F-4D97-AF65-F5344CB8AC3E}">
        <p14:creationId xmlns:p14="http://schemas.microsoft.com/office/powerpoint/2010/main" val="799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xmlns="" id="{0BB67E5A-78B3-928C-DF64-B8FB13785936}"/>
              </a:ext>
            </a:extLst>
          </p:cNvPr>
          <p:cNvCxnSpPr>
            <a:cxnSpLocks/>
            <a:stCxn id="84" idx="4"/>
          </p:cNvCxnSpPr>
          <p:nvPr/>
        </p:nvCxnSpPr>
        <p:spPr>
          <a:xfrm>
            <a:off x="15898568" y="4610100"/>
            <a:ext cx="0" cy="1134804"/>
          </a:xfrm>
          <a:prstGeom prst="line">
            <a:avLst/>
          </a:prstGeom>
          <a:ln w="25400">
            <a:solidFill>
              <a:srgbClr val="00B2DD"/>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A8D9E89C-2B13-8A9A-B9F9-76E02809E9EB}"/>
              </a:ext>
            </a:extLst>
          </p:cNvPr>
          <p:cNvCxnSpPr>
            <a:cxnSpLocks/>
            <a:stCxn id="79" idx="4"/>
          </p:cNvCxnSpPr>
          <p:nvPr/>
        </p:nvCxnSpPr>
        <p:spPr>
          <a:xfrm>
            <a:off x="12629587" y="4610100"/>
            <a:ext cx="0" cy="1134804"/>
          </a:xfrm>
          <a:prstGeom prst="line">
            <a:avLst/>
          </a:prstGeom>
          <a:ln w="25400">
            <a:solidFill>
              <a:srgbClr val="378DBD"/>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A4031A5-B368-9C21-2501-9740D3122CC3}"/>
              </a:ext>
            </a:extLst>
          </p:cNvPr>
          <p:cNvCxnSpPr>
            <a:cxnSpLocks/>
            <a:stCxn id="65" idx="4"/>
          </p:cNvCxnSpPr>
          <p:nvPr/>
        </p:nvCxnSpPr>
        <p:spPr>
          <a:xfrm>
            <a:off x="6136259" y="4610100"/>
            <a:ext cx="0" cy="1134804"/>
          </a:xfrm>
          <a:prstGeom prst="line">
            <a:avLst/>
          </a:prstGeom>
          <a:ln w="25400">
            <a:solidFill>
              <a:srgbClr val="17375E"/>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83B3F7EB-3F53-A974-C33F-2FF38EBD7E50}"/>
              </a:ext>
            </a:extLst>
          </p:cNvPr>
          <p:cNvCxnSpPr>
            <a:cxnSpLocks/>
            <a:stCxn id="10" idx="4"/>
          </p:cNvCxnSpPr>
          <p:nvPr/>
        </p:nvCxnSpPr>
        <p:spPr>
          <a:xfrm>
            <a:off x="2868368" y="4610100"/>
            <a:ext cx="0" cy="1134804"/>
          </a:xfrm>
          <a:prstGeom prst="line">
            <a:avLst/>
          </a:prstGeom>
          <a:ln w="25400">
            <a:solidFill>
              <a:srgbClr val="0C234B"/>
            </a:solidFill>
            <a:prstDash val="solid"/>
          </a:ln>
        </p:spPr>
        <p:style>
          <a:lnRef idx="1">
            <a:schemeClr val="accent1"/>
          </a:lnRef>
          <a:fillRef idx="0">
            <a:schemeClr val="accent1"/>
          </a:fillRef>
          <a:effectRef idx="0">
            <a:schemeClr val="accent1"/>
          </a:effectRef>
          <a:fontRef idx="minor">
            <a:schemeClr val="tx1"/>
          </a:fontRef>
        </p:style>
      </p:cxnSp>
      <p:sp>
        <p:nvSpPr>
          <p:cNvPr id="10" name="Oval 538">
            <a:extLst>
              <a:ext uri="{FF2B5EF4-FFF2-40B4-BE49-F238E27FC236}">
                <a16:creationId xmlns:a16="http://schemas.microsoft.com/office/drawing/2014/main" xmlns="" id="{184459FD-D856-B2D4-4819-DEA009F481AC}"/>
              </a:ext>
            </a:extLst>
          </p:cNvPr>
          <p:cNvSpPr>
            <a:spLocks noChangeAspect="1"/>
          </p:cNvSpPr>
          <p:nvPr/>
        </p:nvSpPr>
        <p:spPr>
          <a:xfrm>
            <a:off x="1953968" y="2781300"/>
            <a:ext cx="1828800" cy="1828800"/>
          </a:xfrm>
          <a:prstGeom prst="ellipse">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Rectangle 17">
            <a:extLst>
              <a:ext uri="{FF2B5EF4-FFF2-40B4-BE49-F238E27FC236}">
                <a16:creationId xmlns:a16="http://schemas.microsoft.com/office/drawing/2014/main" xmlns="" id="{F6B95687-F5D8-2BAA-E911-59002CE7DBF4}"/>
              </a:ext>
            </a:extLst>
          </p:cNvPr>
          <p:cNvSpPr/>
          <p:nvPr/>
        </p:nvSpPr>
        <p:spPr>
          <a:xfrm>
            <a:off x="1447800" y="5600702"/>
            <a:ext cx="2895600" cy="2903796"/>
          </a:xfrm>
          <a:prstGeom prst="rect">
            <a:avLst/>
          </a:prstGeom>
          <a:solidFill>
            <a:schemeClr val="bg1"/>
          </a:solidFill>
          <a:ln w="19050" cap="rnd">
            <a:solidFill>
              <a:srgbClr val="0C23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ject 6">
            <a:extLst>
              <a:ext uri="{FF2B5EF4-FFF2-40B4-BE49-F238E27FC236}">
                <a16:creationId xmlns:a16="http://schemas.microsoft.com/office/drawing/2014/main" xmlns="" id="{4E25EBAD-A9F9-1841-1DD7-FB871DCAC86D}"/>
              </a:ext>
            </a:extLst>
          </p:cNvPr>
          <p:cNvSpPr txBox="1">
            <a:spLocks/>
          </p:cNvSpPr>
          <p:nvPr/>
        </p:nvSpPr>
        <p:spPr>
          <a:xfrm>
            <a:off x="1138988" y="404269"/>
            <a:ext cx="16230601" cy="198120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Approach: Equity Capacity Evaluation Framework</a:t>
            </a:r>
          </a:p>
        </p:txBody>
      </p:sp>
      <p:grpSp>
        <p:nvGrpSpPr>
          <p:cNvPr id="48" name="Group 47">
            <a:extLst>
              <a:ext uri="{FF2B5EF4-FFF2-40B4-BE49-F238E27FC236}">
                <a16:creationId xmlns:a16="http://schemas.microsoft.com/office/drawing/2014/main" xmlns="" id="{D3F9141A-BB1D-C7CE-8776-4DAF5C69CA20}"/>
              </a:ext>
            </a:extLst>
          </p:cNvPr>
          <p:cNvGrpSpPr/>
          <p:nvPr/>
        </p:nvGrpSpPr>
        <p:grpSpPr>
          <a:xfrm>
            <a:off x="1295399" y="4733801"/>
            <a:ext cx="16230600" cy="670740"/>
            <a:chOff x="1036788" y="5143500"/>
            <a:chExt cx="13254120" cy="475899"/>
          </a:xfrm>
        </p:grpSpPr>
        <p:sp>
          <p:nvSpPr>
            <p:cNvPr id="6" name="Chevron 2">
              <a:extLst>
                <a:ext uri="{FF2B5EF4-FFF2-40B4-BE49-F238E27FC236}">
                  <a16:creationId xmlns:a16="http://schemas.microsoft.com/office/drawing/2014/main" xmlns="" id="{23EF28B9-5B91-6A79-DC85-934F90FB1183}"/>
                </a:ext>
              </a:extLst>
            </p:cNvPr>
            <p:cNvSpPr/>
            <p:nvPr/>
          </p:nvSpPr>
          <p:spPr>
            <a:xfrm>
              <a:off x="1036788" y="5143500"/>
              <a:ext cx="2650824" cy="475899"/>
            </a:xfrm>
            <a:prstGeom prst="chevron">
              <a:avLst>
                <a:gd name="adj" fmla="val 39922"/>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4" name="Chevron 2">
              <a:extLst>
                <a:ext uri="{FF2B5EF4-FFF2-40B4-BE49-F238E27FC236}">
                  <a16:creationId xmlns:a16="http://schemas.microsoft.com/office/drawing/2014/main" xmlns="" id="{717DDD01-7D01-AA0C-3C4A-D7FCF5C0FACF}"/>
                </a:ext>
              </a:extLst>
            </p:cNvPr>
            <p:cNvSpPr/>
            <p:nvPr/>
          </p:nvSpPr>
          <p:spPr>
            <a:xfrm>
              <a:off x="3687612" y="5143500"/>
              <a:ext cx="2650824" cy="475899"/>
            </a:xfrm>
            <a:prstGeom prst="chevron">
              <a:avLst>
                <a:gd name="adj" fmla="val 39922"/>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solidFill>
                  <a:schemeClr val="tx1"/>
                </a:solidFill>
              </a:endParaRPr>
            </a:p>
          </p:txBody>
        </p:sp>
        <p:sp>
          <p:nvSpPr>
            <p:cNvPr id="45" name="Chevron 2">
              <a:extLst>
                <a:ext uri="{FF2B5EF4-FFF2-40B4-BE49-F238E27FC236}">
                  <a16:creationId xmlns:a16="http://schemas.microsoft.com/office/drawing/2014/main" xmlns="" id="{53D4B76E-7460-5A47-4332-60E27267A140}"/>
                </a:ext>
              </a:extLst>
            </p:cNvPr>
            <p:cNvSpPr/>
            <p:nvPr/>
          </p:nvSpPr>
          <p:spPr>
            <a:xfrm>
              <a:off x="6338436" y="5143500"/>
              <a:ext cx="2650824" cy="475899"/>
            </a:xfrm>
            <a:prstGeom prst="chevron">
              <a:avLst>
                <a:gd name="adj" fmla="val 39922"/>
              </a:avLst>
            </a:prstGeom>
            <a:solidFill>
              <a:srgbClr val="1E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solidFill>
                  <a:schemeClr val="tx1"/>
                </a:solidFill>
              </a:endParaRPr>
            </a:p>
          </p:txBody>
        </p:sp>
        <p:sp>
          <p:nvSpPr>
            <p:cNvPr id="46" name="Chevron 2">
              <a:extLst>
                <a:ext uri="{FF2B5EF4-FFF2-40B4-BE49-F238E27FC236}">
                  <a16:creationId xmlns:a16="http://schemas.microsoft.com/office/drawing/2014/main" xmlns="" id="{56910DB7-FEF4-C9C1-03A3-EA235D701BC9}"/>
                </a:ext>
              </a:extLst>
            </p:cNvPr>
            <p:cNvSpPr/>
            <p:nvPr/>
          </p:nvSpPr>
          <p:spPr>
            <a:xfrm>
              <a:off x="8989260" y="5143500"/>
              <a:ext cx="2650824" cy="475899"/>
            </a:xfrm>
            <a:prstGeom prst="chevron">
              <a:avLst>
                <a:gd name="adj" fmla="val 39922"/>
              </a:avLst>
            </a:prstGeom>
            <a:solidFill>
              <a:srgbClr val="37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solidFill>
                  <a:schemeClr val="tx1"/>
                </a:solidFill>
              </a:endParaRPr>
            </a:p>
          </p:txBody>
        </p:sp>
        <p:sp>
          <p:nvSpPr>
            <p:cNvPr id="47" name="Chevron 2">
              <a:extLst>
                <a:ext uri="{FF2B5EF4-FFF2-40B4-BE49-F238E27FC236}">
                  <a16:creationId xmlns:a16="http://schemas.microsoft.com/office/drawing/2014/main" xmlns="" id="{49A1219A-3651-8FD0-F1A0-83206F3DD4BA}"/>
                </a:ext>
              </a:extLst>
            </p:cNvPr>
            <p:cNvSpPr/>
            <p:nvPr/>
          </p:nvSpPr>
          <p:spPr>
            <a:xfrm>
              <a:off x="11640084" y="5143500"/>
              <a:ext cx="2650824" cy="475899"/>
            </a:xfrm>
            <a:prstGeom prst="chevron">
              <a:avLst>
                <a:gd name="adj" fmla="val 39922"/>
              </a:avLst>
            </a:prstGeom>
            <a:solidFill>
              <a:srgbClr val="00B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
        <p:nvSpPr>
          <p:cNvPr id="55" name="object 11">
            <a:extLst>
              <a:ext uri="{FF2B5EF4-FFF2-40B4-BE49-F238E27FC236}">
                <a16:creationId xmlns:a16="http://schemas.microsoft.com/office/drawing/2014/main" xmlns="" id="{B3ED08E8-1FDE-9CAA-D2DF-F73A94B7F300}"/>
              </a:ext>
            </a:extLst>
          </p:cNvPr>
          <p:cNvSpPr txBox="1"/>
          <p:nvPr/>
        </p:nvSpPr>
        <p:spPr>
          <a:xfrm>
            <a:off x="1562100" y="4864608"/>
            <a:ext cx="2667000" cy="406400"/>
          </a:xfrm>
          <a:prstGeom prst="rect">
            <a:avLst/>
          </a:prstGeom>
        </p:spPr>
        <p:txBody>
          <a:bodyPr vert="horz" wrap="square" lIns="0" tIns="12700" rIns="0" bIns="0" rtlCol="0" anchor="ctr">
            <a:noAutofit/>
          </a:bodyPr>
          <a:lstStyle/>
          <a:p>
            <a:pPr marL="12700" algn="ctr">
              <a:lnSpc>
                <a:spcPct val="100000"/>
              </a:lnSpc>
              <a:spcBef>
                <a:spcPts val="100"/>
              </a:spcBef>
            </a:pPr>
            <a:r>
              <a:rPr lang="en-US" sz="3200" b="1" dirty="0">
                <a:solidFill>
                  <a:srgbClr val="F0F9FC"/>
                </a:solidFill>
                <a:latin typeface="Calibri" panose="020F0502020204030204" pitchFamily="34" charset="0"/>
                <a:cs typeface="Calibri" panose="020F0502020204030204" pitchFamily="34" charset="0"/>
              </a:rPr>
              <a:t>Capacity</a:t>
            </a:r>
          </a:p>
        </p:txBody>
      </p:sp>
      <p:sp>
        <p:nvSpPr>
          <p:cNvPr id="56" name="object 12">
            <a:extLst>
              <a:ext uri="{FF2B5EF4-FFF2-40B4-BE49-F238E27FC236}">
                <a16:creationId xmlns:a16="http://schemas.microsoft.com/office/drawing/2014/main" xmlns="" id="{DC2309B4-660C-89B6-724C-BF1305F91EF7}"/>
              </a:ext>
            </a:extLst>
          </p:cNvPr>
          <p:cNvSpPr txBox="1"/>
          <p:nvPr/>
        </p:nvSpPr>
        <p:spPr>
          <a:xfrm>
            <a:off x="1562100" y="5724403"/>
            <a:ext cx="2667000" cy="2780095"/>
          </a:xfrm>
          <a:prstGeom prst="rect">
            <a:avLst/>
          </a:prstGeom>
        </p:spPr>
        <p:txBody>
          <a:bodyPr vert="horz" wrap="square" lIns="0" tIns="57785" rIns="0" bIns="0" rtlCol="0">
            <a:noAutofit/>
          </a:bodyPr>
          <a:lstStyle/>
          <a:p>
            <a:pPr marL="182880" indent="-182880">
              <a:buFont typeface="Arial" panose="020B0604020202020204" pitchFamily="34" charset="0"/>
              <a:buChar char="•"/>
            </a:pPr>
            <a:r>
              <a:rPr lang="en-US" sz="2800" spc="-100" dirty="0">
                <a:solidFill>
                  <a:srgbClr val="0C234B"/>
                </a:solidFill>
              </a:rPr>
              <a:t>Staff knowledge and skills</a:t>
            </a:r>
          </a:p>
          <a:p>
            <a:pPr marL="182880" indent="-182880">
              <a:buFont typeface="Arial" panose="020B0604020202020204" pitchFamily="34" charset="0"/>
              <a:buChar char="•"/>
            </a:pPr>
            <a:r>
              <a:rPr lang="en-US" sz="2800" spc="-100" dirty="0">
                <a:solidFill>
                  <a:srgbClr val="0C234B"/>
                </a:solidFill>
              </a:rPr>
              <a:t>Organizational policies </a:t>
            </a:r>
          </a:p>
          <a:p>
            <a:pPr marL="182880" indent="-182880">
              <a:buFont typeface="Arial" panose="020B0604020202020204" pitchFamily="34" charset="0"/>
              <a:buChar char="•"/>
            </a:pPr>
            <a:r>
              <a:rPr lang="en-US" sz="2800" spc="-100" dirty="0">
                <a:solidFill>
                  <a:srgbClr val="0C234B"/>
                </a:solidFill>
              </a:rPr>
              <a:t>Leadership and support</a:t>
            </a:r>
          </a:p>
        </p:txBody>
      </p:sp>
      <p:sp>
        <p:nvSpPr>
          <p:cNvPr id="65" name="Oval 538">
            <a:extLst>
              <a:ext uri="{FF2B5EF4-FFF2-40B4-BE49-F238E27FC236}">
                <a16:creationId xmlns:a16="http://schemas.microsoft.com/office/drawing/2014/main" xmlns="" id="{F60287E6-3953-5F27-BB31-4F2CE694D896}"/>
              </a:ext>
            </a:extLst>
          </p:cNvPr>
          <p:cNvSpPr>
            <a:spLocks noChangeAspect="1"/>
          </p:cNvSpPr>
          <p:nvPr/>
        </p:nvSpPr>
        <p:spPr>
          <a:xfrm>
            <a:off x="5221859" y="2781300"/>
            <a:ext cx="1828800" cy="1828800"/>
          </a:xfrm>
          <a:prstGeom prst="ellipse">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xmlns="" id="{16521E65-0E5D-7966-8E64-9C9E8E6D394F}"/>
              </a:ext>
            </a:extLst>
          </p:cNvPr>
          <p:cNvSpPr/>
          <p:nvPr/>
        </p:nvSpPr>
        <p:spPr>
          <a:xfrm>
            <a:off x="4715691" y="5600700"/>
            <a:ext cx="2895600" cy="3108960"/>
          </a:xfrm>
          <a:prstGeom prst="rect">
            <a:avLst/>
          </a:prstGeom>
          <a:solidFill>
            <a:schemeClr val="bg1"/>
          </a:solidFill>
          <a:ln w="19050" cap="rnd">
            <a:solidFill>
              <a:srgbClr val="17375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bject 11">
            <a:extLst>
              <a:ext uri="{FF2B5EF4-FFF2-40B4-BE49-F238E27FC236}">
                <a16:creationId xmlns:a16="http://schemas.microsoft.com/office/drawing/2014/main" xmlns="" id="{BCB9C65F-4F8F-697A-5EDA-23990857BF95}"/>
              </a:ext>
            </a:extLst>
          </p:cNvPr>
          <p:cNvSpPr txBox="1"/>
          <p:nvPr/>
        </p:nvSpPr>
        <p:spPr>
          <a:xfrm>
            <a:off x="4829991" y="4864608"/>
            <a:ext cx="2667000" cy="406400"/>
          </a:xfrm>
          <a:prstGeom prst="rect">
            <a:avLst/>
          </a:prstGeom>
        </p:spPr>
        <p:txBody>
          <a:bodyPr vert="horz" wrap="square" lIns="0" tIns="12700" rIns="0" bIns="0" rtlCol="0" anchor="ctr">
            <a:noAutofit/>
          </a:bodyPr>
          <a:lstStyle/>
          <a:p>
            <a:pPr marL="12700" algn="ctr">
              <a:lnSpc>
                <a:spcPct val="100000"/>
              </a:lnSpc>
              <a:spcBef>
                <a:spcPts val="100"/>
              </a:spcBef>
            </a:pPr>
            <a:r>
              <a:rPr lang="en-US" sz="3200" b="1" dirty="0">
                <a:solidFill>
                  <a:srgbClr val="F0F9FC"/>
                </a:solidFill>
                <a:latin typeface="Calibri" panose="020F0502020204030204" pitchFamily="34" charset="0"/>
                <a:cs typeface="Calibri" panose="020F0502020204030204" pitchFamily="34" charset="0"/>
              </a:rPr>
              <a:t>Training &amp; TA</a:t>
            </a:r>
          </a:p>
        </p:txBody>
      </p:sp>
      <p:sp>
        <p:nvSpPr>
          <p:cNvPr id="68" name="object 12">
            <a:extLst>
              <a:ext uri="{FF2B5EF4-FFF2-40B4-BE49-F238E27FC236}">
                <a16:creationId xmlns:a16="http://schemas.microsoft.com/office/drawing/2014/main" xmlns="" id="{60532AF0-F2E4-9B0D-F902-C3CBAD93D86B}"/>
              </a:ext>
            </a:extLst>
          </p:cNvPr>
          <p:cNvSpPr txBox="1"/>
          <p:nvPr/>
        </p:nvSpPr>
        <p:spPr>
          <a:xfrm>
            <a:off x="4829991" y="5724403"/>
            <a:ext cx="2667000" cy="2856295"/>
          </a:xfrm>
          <a:prstGeom prst="rect">
            <a:avLst/>
          </a:prstGeom>
        </p:spPr>
        <p:txBody>
          <a:bodyPr vert="horz" wrap="square" lIns="0" tIns="57785" rIns="0" bIns="0" rtlCol="0">
            <a:noAutofit/>
          </a:bodyPr>
          <a:lstStyle/>
          <a:p>
            <a:pPr marL="182880" indent="-182880">
              <a:lnSpc>
                <a:spcPts val="3000"/>
              </a:lnSpc>
              <a:spcAft>
                <a:spcPts val="600"/>
              </a:spcAft>
              <a:buFont typeface="Arial" panose="020B0604020202020204" pitchFamily="34" charset="0"/>
              <a:buChar char="•"/>
            </a:pPr>
            <a:r>
              <a:rPr lang="en-US" sz="2800" spc="-100" dirty="0">
                <a:solidFill>
                  <a:srgbClr val="0C234B"/>
                </a:solidFill>
              </a:rPr>
              <a:t>Cultural competency</a:t>
            </a:r>
          </a:p>
          <a:p>
            <a:pPr marL="182880" indent="-182880">
              <a:lnSpc>
                <a:spcPts val="3000"/>
              </a:lnSpc>
              <a:spcAft>
                <a:spcPts val="600"/>
              </a:spcAft>
              <a:buFont typeface="Arial" panose="020B0604020202020204" pitchFamily="34" charset="0"/>
              <a:buChar char="•"/>
            </a:pPr>
            <a:r>
              <a:rPr lang="en-US" sz="2800" spc="-100" dirty="0">
                <a:solidFill>
                  <a:srgbClr val="0C234B"/>
                </a:solidFill>
              </a:rPr>
              <a:t>Community capacity building </a:t>
            </a:r>
          </a:p>
          <a:p>
            <a:pPr marL="182880" indent="-182880">
              <a:lnSpc>
                <a:spcPts val="3000"/>
              </a:lnSpc>
              <a:spcAft>
                <a:spcPts val="600"/>
              </a:spcAft>
              <a:buFont typeface="Arial" panose="020B0604020202020204" pitchFamily="34" charset="0"/>
              <a:buChar char="•"/>
            </a:pPr>
            <a:r>
              <a:rPr lang="en-US" sz="2800" spc="-100" dirty="0">
                <a:solidFill>
                  <a:srgbClr val="0C234B"/>
                </a:solidFill>
              </a:rPr>
              <a:t>Needed resources &amp; training</a:t>
            </a:r>
          </a:p>
        </p:txBody>
      </p:sp>
      <p:cxnSp>
        <p:nvCxnSpPr>
          <p:cNvPr id="73" name="Straight Connector 72">
            <a:extLst>
              <a:ext uri="{FF2B5EF4-FFF2-40B4-BE49-F238E27FC236}">
                <a16:creationId xmlns:a16="http://schemas.microsoft.com/office/drawing/2014/main" xmlns="" id="{47936D8E-D5C7-B710-BB68-A4FC3F4175C2}"/>
              </a:ext>
            </a:extLst>
          </p:cNvPr>
          <p:cNvCxnSpPr>
            <a:cxnSpLocks/>
            <a:stCxn id="74" idx="4"/>
          </p:cNvCxnSpPr>
          <p:nvPr/>
        </p:nvCxnSpPr>
        <p:spPr>
          <a:xfrm>
            <a:off x="9385627" y="4610100"/>
            <a:ext cx="0" cy="1134804"/>
          </a:xfrm>
          <a:prstGeom prst="line">
            <a:avLst/>
          </a:prstGeom>
          <a:ln w="25400">
            <a:solidFill>
              <a:srgbClr val="1E5288"/>
            </a:solidFill>
            <a:prstDash val="solid"/>
          </a:ln>
        </p:spPr>
        <p:style>
          <a:lnRef idx="1">
            <a:schemeClr val="accent1"/>
          </a:lnRef>
          <a:fillRef idx="0">
            <a:schemeClr val="accent1"/>
          </a:fillRef>
          <a:effectRef idx="0">
            <a:schemeClr val="accent1"/>
          </a:effectRef>
          <a:fontRef idx="minor">
            <a:schemeClr val="tx1"/>
          </a:fontRef>
        </p:style>
      </p:cxnSp>
      <p:sp>
        <p:nvSpPr>
          <p:cNvPr id="74" name="Oval 538">
            <a:extLst>
              <a:ext uri="{FF2B5EF4-FFF2-40B4-BE49-F238E27FC236}">
                <a16:creationId xmlns:a16="http://schemas.microsoft.com/office/drawing/2014/main" xmlns="" id="{FC935866-B3B5-AC1E-C099-74FC804FD249}"/>
              </a:ext>
            </a:extLst>
          </p:cNvPr>
          <p:cNvSpPr>
            <a:spLocks noChangeAspect="1"/>
          </p:cNvSpPr>
          <p:nvPr/>
        </p:nvSpPr>
        <p:spPr>
          <a:xfrm>
            <a:off x="8471227" y="2781300"/>
            <a:ext cx="1828800" cy="1828800"/>
          </a:xfrm>
          <a:prstGeom prst="ellipse">
            <a:avLst/>
          </a:prstGeom>
          <a:solidFill>
            <a:srgbClr val="1E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xmlns="" id="{08539097-DFD7-6AB7-0F71-71303463A8EF}"/>
              </a:ext>
            </a:extLst>
          </p:cNvPr>
          <p:cNvSpPr/>
          <p:nvPr/>
        </p:nvSpPr>
        <p:spPr>
          <a:xfrm>
            <a:off x="7965059" y="5600700"/>
            <a:ext cx="2895600" cy="1608398"/>
          </a:xfrm>
          <a:prstGeom prst="rect">
            <a:avLst/>
          </a:prstGeom>
          <a:solidFill>
            <a:schemeClr val="bg1"/>
          </a:solidFill>
          <a:ln w="19050" cap="rnd">
            <a:solidFill>
              <a:srgbClr val="1E528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bject 11">
            <a:extLst>
              <a:ext uri="{FF2B5EF4-FFF2-40B4-BE49-F238E27FC236}">
                <a16:creationId xmlns:a16="http://schemas.microsoft.com/office/drawing/2014/main" xmlns="" id="{0AD26720-798C-2FF4-85A5-7F3A76BCADA4}"/>
              </a:ext>
            </a:extLst>
          </p:cNvPr>
          <p:cNvSpPr txBox="1"/>
          <p:nvPr/>
        </p:nvSpPr>
        <p:spPr>
          <a:xfrm>
            <a:off x="8079359" y="4864608"/>
            <a:ext cx="2667000" cy="406400"/>
          </a:xfrm>
          <a:prstGeom prst="rect">
            <a:avLst/>
          </a:prstGeom>
        </p:spPr>
        <p:txBody>
          <a:bodyPr vert="horz" wrap="square" lIns="0" tIns="12700" rIns="0" bIns="0" rtlCol="0" anchor="ctr">
            <a:noAutofit/>
          </a:bodyPr>
          <a:lstStyle/>
          <a:p>
            <a:pPr marL="12700" algn="ctr">
              <a:lnSpc>
                <a:spcPct val="100000"/>
              </a:lnSpc>
              <a:spcBef>
                <a:spcPts val="100"/>
              </a:spcBef>
            </a:pPr>
            <a:r>
              <a:rPr lang="en-US" sz="3000" b="1" spc="-150" dirty="0">
                <a:solidFill>
                  <a:srgbClr val="F0F9FC"/>
                </a:solidFill>
                <a:latin typeface="Calibri" panose="020F0502020204030204" pitchFamily="34" charset="0"/>
                <a:cs typeface="Calibri" panose="020F0502020204030204" pitchFamily="34" charset="0"/>
              </a:rPr>
              <a:t>Data Use &amp; Needs</a:t>
            </a:r>
          </a:p>
        </p:txBody>
      </p:sp>
      <p:sp>
        <p:nvSpPr>
          <p:cNvPr id="77" name="object 12">
            <a:extLst>
              <a:ext uri="{FF2B5EF4-FFF2-40B4-BE49-F238E27FC236}">
                <a16:creationId xmlns:a16="http://schemas.microsoft.com/office/drawing/2014/main" xmlns="" id="{CC9975B5-AFBD-B65E-2E68-2E128DFFAAD9}"/>
              </a:ext>
            </a:extLst>
          </p:cNvPr>
          <p:cNvSpPr txBox="1"/>
          <p:nvPr/>
        </p:nvSpPr>
        <p:spPr>
          <a:xfrm>
            <a:off x="8079359" y="5724403"/>
            <a:ext cx="2667000" cy="1484695"/>
          </a:xfrm>
          <a:prstGeom prst="rect">
            <a:avLst/>
          </a:prstGeom>
        </p:spPr>
        <p:txBody>
          <a:bodyPr vert="horz" wrap="square" lIns="0" tIns="57785" rIns="0" bIns="0" rtlCol="0">
            <a:noAutofit/>
          </a:bodyPr>
          <a:lstStyle/>
          <a:p>
            <a:pPr marL="182880" indent="-182880">
              <a:lnSpc>
                <a:spcPts val="3000"/>
              </a:lnSpc>
              <a:spcAft>
                <a:spcPts val="600"/>
              </a:spcAft>
              <a:buFont typeface="Arial" panose="020B0604020202020204" pitchFamily="34" charset="0"/>
              <a:buChar char="•"/>
            </a:pPr>
            <a:r>
              <a:rPr lang="en-US" sz="2800" spc="-100" dirty="0">
                <a:solidFill>
                  <a:srgbClr val="0C234B"/>
                </a:solidFill>
              </a:rPr>
              <a:t>Availability </a:t>
            </a:r>
          </a:p>
          <a:p>
            <a:pPr marL="182880" indent="-182880">
              <a:lnSpc>
                <a:spcPts val="3000"/>
              </a:lnSpc>
              <a:spcAft>
                <a:spcPts val="600"/>
              </a:spcAft>
              <a:buFont typeface="Arial" panose="020B0604020202020204" pitchFamily="34" charset="0"/>
              <a:buChar char="•"/>
            </a:pPr>
            <a:r>
              <a:rPr lang="en-US" sz="2800" spc="-100" dirty="0">
                <a:solidFill>
                  <a:srgbClr val="0C234B"/>
                </a:solidFill>
              </a:rPr>
              <a:t>Use </a:t>
            </a:r>
          </a:p>
          <a:p>
            <a:pPr marL="182880" indent="-182880">
              <a:lnSpc>
                <a:spcPts val="3000"/>
              </a:lnSpc>
              <a:spcAft>
                <a:spcPts val="600"/>
              </a:spcAft>
              <a:buFont typeface="Arial" panose="020B0604020202020204" pitchFamily="34" charset="0"/>
              <a:buChar char="•"/>
            </a:pPr>
            <a:r>
              <a:rPr lang="en-US" sz="2800" spc="-100" dirty="0">
                <a:solidFill>
                  <a:srgbClr val="0C234B"/>
                </a:solidFill>
              </a:rPr>
              <a:t>Needs</a:t>
            </a:r>
          </a:p>
        </p:txBody>
      </p:sp>
      <p:sp>
        <p:nvSpPr>
          <p:cNvPr id="79" name="Oval 538">
            <a:extLst>
              <a:ext uri="{FF2B5EF4-FFF2-40B4-BE49-F238E27FC236}">
                <a16:creationId xmlns:a16="http://schemas.microsoft.com/office/drawing/2014/main" xmlns="" id="{E0998241-89E2-75F0-4A56-4B218559B243}"/>
              </a:ext>
            </a:extLst>
          </p:cNvPr>
          <p:cNvSpPr>
            <a:spLocks noChangeAspect="1"/>
          </p:cNvSpPr>
          <p:nvPr/>
        </p:nvSpPr>
        <p:spPr>
          <a:xfrm>
            <a:off x="11715187" y="2781300"/>
            <a:ext cx="1828800" cy="1828800"/>
          </a:xfrm>
          <a:prstGeom prst="ellipse">
            <a:avLst/>
          </a:prstGeom>
          <a:solidFill>
            <a:srgbClr val="37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0" name="Rectangle 79">
            <a:extLst>
              <a:ext uri="{FF2B5EF4-FFF2-40B4-BE49-F238E27FC236}">
                <a16:creationId xmlns:a16="http://schemas.microsoft.com/office/drawing/2014/main" xmlns="" id="{55936D48-D0F5-806B-AF77-B41F85814C8C}"/>
              </a:ext>
            </a:extLst>
          </p:cNvPr>
          <p:cNvSpPr/>
          <p:nvPr/>
        </p:nvSpPr>
        <p:spPr>
          <a:xfrm>
            <a:off x="11209019" y="5600700"/>
            <a:ext cx="2895600" cy="2743200"/>
          </a:xfrm>
          <a:prstGeom prst="rect">
            <a:avLst/>
          </a:prstGeom>
          <a:solidFill>
            <a:schemeClr val="bg1"/>
          </a:solidFill>
          <a:ln w="19050" cap="rnd">
            <a:solidFill>
              <a:srgbClr val="378DB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bject 11">
            <a:extLst>
              <a:ext uri="{FF2B5EF4-FFF2-40B4-BE49-F238E27FC236}">
                <a16:creationId xmlns:a16="http://schemas.microsoft.com/office/drawing/2014/main" xmlns="" id="{93C1862E-462E-5525-407B-FFF0B33C6B9D}"/>
              </a:ext>
            </a:extLst>
          </p:cNvPr>
          <p:cNvSpPr txBox="1"/>
          <p:nvPr/>
        </p:nvSpPr>
        <p:spPr>
          <a:xfrm>
            <a:off x="11323319" y="4864608"/>
            <a:ext cx="2667000" cy="406400"/>
          </a:xfrm>
          <a:prstGeom prst="rect">
            <a:avLst/>
          </a:prstGeom>
        </p:spPr>
        <p:txBody>
          <a:bodyPr vert="horz" wrap="square" lIns="0" tIns="12700" rIns="0" bIns="0" rtlCol="0" anchor="ctr">
            <a:noAutofit/>
          </a:bodyPr>
          <a:lstStyle/>
          <a:p>
            <a:pPr marL="12700" algn="ctr">
              <a:lnSpc>
                <a:spcPct val="100000"/>
              </a:lnSpc>
              <a:spcBef>
                <a:spcPts val="100"/>
              </a:spcBef>
            </a:pPr>
            <a:r>
              <a:rPr lang="en-US" sz="3000" b="1" dirty="0">
                <a:solidFill>
                  <a:srgbClr val="F0F9FC"/>
                </a:solidFill>
                <a:latin typeface="Calibri" panose="020F0502020204030204" pitchFamily="34" charset="0"/>
                <a:cs typeface="Calibri" panose="020F0502020204030204" pitchFamily="34" charset="0"/>
              </a:rPr>
              <a:t>Partnership</a:t>
            </a:r>
          </a:p>
        </p:txBody>
      </p:sp>
      <p:sp>
        <p:nvSpPr>
          <p:cNvPr id="82" name="object 12">
            <a:extLst>
              <a:ext uri="{FF2B5EF4-FFF2-40B4-BE49-F238E27FC236}">
                <a16:creationId xmlns:a16="http://schemas.microsoft.com/office/drawing/2014/main" xmlns="" id="{720FD0EB-6A2C-3AEA-6B59-7A57A481B504}"/>
              </a:ext>
            </a:extLst>
          </p:cNvPr>
          <p:cNvSpPr txBox="1"/>
          <p:nvPr/>
        </p:nvSpPr>
        <p:spPr>
          <a:xfrm>
            <a:off x="11323319" y="5724403"/>
            <a:ext cx="2781300" cy="2619497"/>
          </a:xfrm>
          <a:prstGeom prst="rect">
            <a:avLst/>
          </a:prstGeom>
        </p:spPr>
        <p:txBody>
          <a:bodyPr vert="horz" wrap="square" lIns="0" tIns="57785" rIns="0" bIns="0" rtlCol="0">
            <a:noAutofit/>
          </a:bodyPr>
          <a:lstStyle/>
          <a:p>
            <a:pPr marL="182880" indent="-182880">
              <a:lnSpc>
                <a:spcPts val="3000"/>
              </a:lnSpc>
              <a:spcAft>
                <a:spcPts val="600"/>
              </a:spcAft>
              <a:buFont typeface="Arial" panose="020B0604020202020204" pitchFamily="34" charset="0"/>
              <a:buChar char="•"/>
            </a:pPr>
            <a:r>
              <a:rPr lang="en-US" sz="2800" spc="-100" dirty="0">
                <a:solidFill>
                  <a:srgbClr val="0C234B"/>
                </a:solidFill>
                <a:cs typeface="Times New Roman" panose="02020603050405020304" pitchFamily="18" charset="0"/>
              </a:rPr>
              <a:t>Types of partnerships</a:t>
            </a:r>
          </a:p>
          <a:p>
            <a:pPr marL="182880" indent="-182880">
              <a:lnSpc>
                <a:spcPts val="3000"/>
              </a:lnSpc>
              <a:spcAft>
                <a:spcPts val="600"/>
              </a:spcAft>
              <a:buFont typeface="Arial" panose="020B0604020202020204" pitchFamily="34" charset="0"/>
              <a:buChar char="•"/>
            </a:pPr>
            <a:r>
              <a:rPr lang="en-US" sz="2800" spc="-100" dirty="0">
                <a:solidFill>
                  <a:srgbClr val="0C234B"/>
                </a:solidFill>
                <a:cs typeface="Times New Roman" panose="02020603050405020304" pitchFamily="18" charset="0"/>
              </a:rPr>
              <a:t>Alignment with other organizations</a:t>
            </a:r>
          </a:p>
          <a:p>
            <a:pPr marL="182880" indent="-182880">
              <a:lnSpc>
                <a:spcPts val="3000"/>
              </a:lnSpc>
              <a:spcAft>
                <a:spcPts val="600"/>
              </a:spcAft>
              <a:buFont typeface="Arial" panose="020B0604020202020204" pitchFamily="34" charset="0"/>
              <a:buChar char="•"/>
            </a:pPr>
            <a:r>
              <a:rPr lang="en-US" sz="2800" spc="-100" dirty="0">
                <a:solidFill>
                  <a:srgbClr val="0C234B"/>
                </a:solidFill>
                <a:cs typeface="Times New Roman" panose="02020603050405020304" pitchFamily="18" charset="0"/>
              </a:rPr>
              <a:t>Engagement strategies</a:t>
            </a:r>
          </a:p>
        </p:txBody>
      </p:sp>
      <p:sp>
        <p:nvSpPr>
          <p:cNvPr id="84" name="Oval 538">
            <a:extLst>
              <a:ext uri="{FF2B5EF4-FFF2-40B4-BE49-F238E27FC236}">
                <a16:creationId xmlns:a16="http://schemas.microsoft.com/office/drawing/2014/main" xmlns="" id="{A2A55462-FF34-DF97-A3BA-6900B1A0C33A}"/>
              </a:ext>
            </a:extLst>
          </p:cNvPr>
          <p:cNvSpPr>
            <a:spLocks noChangeAspect="1"/>
          </p:cNvSpPr>
          <p:nvPr/>
        </p:nvSpPr>
        <p:spPr>
          <a:xfrm>
            <a:off x="14984168" y="2781300"/>
            <a:ext cx="1828800" cy="1828800"/>
          </a:xfrm>
          <a:prstGeom prst="ellipse">
            <a:avLst/>
          </a:prstGeom>
          <a:solidFill>
            <a:srgbClr val="00B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a:extLst>
              <a:ext uri="{FF2B5EF4-FFF2-40B4-BE49-F238E27FC236}">
                <a16:creationId xmlns:a16="http://schemas.microsoft.com/office/drawing/2014/main" xmlns="" id="{8180CDC5-3C8E-B221-0696-93C838F08692}"/>
              </a:ext>
            </a:extLst>
          </p:cNvPr>
          <p:cNvSpPr/>
          <p:nvPr/>
        </p:nvSpPr>
        <p:spPr>
          <a:xfrm>
            <a:off x="14478000" y="5600700"/>
            <a:ext cx="2895600" cy="2514600"/>
          </a:xfrm>
          <a:prstGeom prst="rect">
            <a:avLst/>
          </a:prstGeom>
          <a:solidFill>
            <a:schemeClr val="bg1"/>
          </a:solidFill>
          <a:ln w="19050" cap="rnd">
            <a:solidFill>
              <a:srgbClr val="00B2D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bject 11">
            <a:extLst>
              <a:ext uri="{FF2B5EF4-FFF2-40B4-BE49-F238E27FC236}">
                <a16:creationId xmlns:a16="http://schemas.microsoft.com/office/drawing/2014/main" xmlns="" id="{795BA1B9-F86C-5051-EA66-3C08BC2BC4D3}"/>
              </a:ext>
            </a:extLst>
          </p:cNvPr>
          <p:cNvSpPr txBox="1"/>
          <p:nvPr/>
        </p:nvSpPr>
        <p:spPr>
          <a:xfrm>
            <a:off x="14592300" y="4864608"/>
            <a:ext cx="2667000" cy="406400"/>
          </a:xfrm>
          <a:prstGeom prst="rect">
            <a:avLst/>
          </a:prstGeom>
        </p:spPr>
        <p:txBody>
          <a:bodyPr vert="horz" wrap="square" lIns="0" tIns="12700" rIns="0" bIns="0" rtlCol="0" anchor="ctr">
            <a:noAutofit/>
          </a:bodyPr>
          <a:lstStyle/>
          <a:p>
            <a:pPr marL="12700" algn="ctr">
              <a:lnSpc>
                <a:spcPct val="100000"/>
              </a:lnSpc>
              <a:spcBef>
                <a:spcPts val="100"/>
              </a:spcBef>
            </a:pPr>
            <a:r>
              <a:rPr lang="en-US" sz="3000" b="1" spc="-150" dirty="0">
                <a:solidFill>
                  <a:srgbClr val="F0F9FC"/>
                </a:solidFill>
                <a:latin typeface="Calibri" panose="020F0502020204030204" pitchFamily="34" charset="0"/>
                <a:cs typeface="Calibri" panose="020F0502020204030204" pitchFamily="34" charset="0"/>
              </a:rPr>
              <a:t>Activities’ Focus</a:t>
            </a:r>
          </a:p>
        </p:txBody>
      </p:sp>
      <p:sp>
        <p:nvSpPr>
          <p:cNvPr id="87" name="object 12">
            <a:extLst>
              <a:ext uri="{FF2B5EF4-FFF2-40B4-BE49-F238E27FC236}">
                <a16:creationId xmlns:a16="http://schemas.microsoft.com/office/drawing/2014/main" xmlns="" id="{015B82C4-051B-BEF7-8A78-DF5E3ECDA09E}"/>
              </a:ext>
            </a:extLst>
          </p:cNvPr>
          <p:cNvSpPr txBox="1"/>
          <p:nvPr/>
        </p:nvSpPr>
        <p:spPr>
          <a:xfrm>
            <a:off x="14592300" y="5724403"/>
            <a:ext cx="2667000" cy="2390897"/>
          </a:xfrm>
          <a:prstGeom prst="rect">
            <a:avLst/>
          </a:prstGeom>
        </p:spPr>
        <p:txBody>
          <a:bodyPr vert="horz" wrap="square" lIns="0" tIns="57785" rIns="0" bIns="0" rtlCol="0">
            <a:noAutofit/>
          </a:bodyPr>
          <a:lstStyle/>
          <a:p>
            <a:pPr marL="182880" indent="-182880">
              <a:lnSpc>
                <a:spcPts val="3000"/>
              </a:lnSpc>
              <a:spcAft>
                <a:spcPts val="600"/>
              </a:spcAft>
              <a:buFont typeface="Arial" panose="020B0604020202020204" pitchFamily="34" charset="0"/>
              <a:buChar char="•"/>
            </a:pPr>
            <a:r>
              <a:rPr lang="en-US" sz="2800" spc="-100" dirty="0">
                <a:solidFill>
                  <a:srgbClr val="0C234B"/>
                </a:solidFill>
              </a:rPr>
              <a:t>Relationship </a:t>
            </a:r>
          </a:p>
          <a:p>
            <a:pPr marL="182880" indent="-182880">
              <a:lnSpc>
                <a:spcPts val="3000"/>
              </a:lnSpc>
              <a:spcAft>
                <a:spcPts val="600"/>
              </a:spcAft>
              <a:buFont typeface="Arial" panose="020B0604020202020204" pitchFamily="34" charset="0"/>
              <a:buChar char="•"/>
            </a:pPr>
            <a:r>
              <a:rPr lang="en-US" sz="2800" spc="-100" dirty="0">
                <a:solidFill>
                  <a:srgbClr val="0C234B"/>
                </a:solidFill>
              </a:rPr>
              <a:t>Community</a:t>
            </a:r>
          </a:p>
          <a:p>
            <a:pPr marL="182880" indent="-182880">
              <a:lnSpc>
                <a:spcPts val="3000"/>
              </a:lnSpc>
              <a:spcAft>
                <a:spcPts val="600"/>
              </a:spcAft>
              <a:buFont typeface="Arial" panose="020B0604020202020204" pitchFamily="34" charset="0"/>
              <a:buChar char="•"/>
            </a:pPr>
            <a:r>
              <a:rPr lang="en-US" sz="2800" spc="-100" dirty="0">
                <a:solidFill>
                  <a:srgbClr val="0C234B"/>
                </a:solidFill>
              </a:rPr>
              <a:t>Societal</a:t>
            </a:r>
          </a:p>
          <a:p>
            <a:pPr marL="182880" indent="-182880">
              <a:lnSpc>
                <a:spcPts val="3000"/>
              </a:lnSpc>
              <a:spcAft>
                <a:spcPts val="600"/>
              </a:spcAft>
              <a:buFont typeface="Arial" panose="020B0604020202020204" pitchFamily="34" charset="0"/>
              <a:buChar char="•"/>
            </a:pPr>
            <a:r>
              <a:rPr lang="en-US" sz="2800" spc="-100" dirty="0">
                <a:solidFill>
                  <a:srgbClr val="0C234B"/>
                </a:solidFill>
              </a:rPr>
              <a:t>Environmental </a:t>
            </a:r>
          </a:p>
          <a:p>
            <a:pPr marL="182880" indent="-182880">
              <a:lnSpc>
                <a:spcPts val="3000"/>
              </a:lnSpc>
              <a:spcAft>
                <a:spcPts val="600"/>
              </a:spcAft>
              <a:buFont typeface="Arial" panose="020B0604020202020204" pitchFamily="34" charset="0"/>
              <a:buChar char="•"/>
            </a:pPr>
            <a:r>
              <a:rPr lang="en-US" sz="2800" spc="-100" dirty="0">
                <a:solidFill>
                  <a:srgbClr val="0C234B"/>
                </a:solidFill>
              </a:rPr>
              <a:t>Policies</a:t>
            </a:r>
          </a:p>
        </p:txBody>
      </p:sp>
      <p:pic>
        <p:nvPicPr>
          <p:cNvPr id="88" name="Graphic 87" descr="Lights On with solid fill">
            <a:extLst>
              <a:ext uri="{FF2B5EF4-FFF2-40B4-BE49-F238E27FC236}">
                <a16:creationId xmlns:a16="http://schemas.microsoft.com/office/drawing/2014/main" xmlns="" id="{8B667491-B67C-0C0A-1A31-529E1298069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228288" y="3055620"/>
            <a:ext cx="1280160" cy="1280160"/>
          </a:xfrm>
          <a:prstGeom prst="rect">
            <a:avLst/>
          </a:prstGeom>
        </p:spPr>
      </p:pic>
      <p:sp>
        <p:nvSpPr>
          <p:cNvPr id="89" name="Freeform 22">
            <a:extLst>
              <a:ext uri="{FF2B5EF4-FFF2-40B4-BE49-F238E27FC236}">
                <a16:creationId xmlns:a16="http://schemas.microsoft.com/office/drawing/2014/main" xmlns="" id="{6E5F2D98-BE0B-5DB4-3946-21E32D44F0BF}"/>
              </a:ext>
            </a:extLst>
          </p:cNvPr>
          <p:cNvSpPr>
            <a:spLocks noChangeAspect="1"/>
          </p:cNvSpPr>
          <p:nvPr/>
        </p:nvSpPr>
        <p:spPr>
          <a:xfrm>
            <a:off x="5537784" y="3055620"/>
            <a:ext cx="1196950" cy="1280160"/>
          </a:xfrm>
          <a:custGeom>
            <a:avLst/>
            <a:gdLst/>
            <a:ahLst/>
            <a:cxnLst/>
            <a:rect l="l" t="t" r="r" b="b"/>
            <a:pathLst>
              <a:path w="1974363" h="2111618">
                <a:moveTo>
                  <a:pt x="0" y="0"/>
                </a:moveTo>
                <a:lnTo>
                  <a:pt x="1974363" y="0"/>
                </a:lnTo>
                <a:lnTo>
                  <a:pt x="1974363" y="2111618"/>
                </a:lnTo>
                <a:lnTo>
                  <a:pt x="0" y="211161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90" name="Freeform 22">
            <a:extLst>
              <a:ext uri="{FF2B5EF4-FFF2-40B4-BE49-F238E27FC236}">
                <a16:creationId xmlns:a16="http://schemas.microsoft.com/office/drawing/2014/main" xmlns="" id="{52F7C20B-8CA4-D88B-4BCE-12C01E20DDA2}"/>
              </a:ext>
            </a:extLst>
          </p:cNvPr>
          <p:cNvSpPr>
            <a:spLocks noChangeAspect="1"/>
          </p:cNvSpPr>
          <p:nvPr/>
        </p:nvSpPr>
        <p:spPr>
          <a:xfrm>
            <a:off x="8763000" y="3086100"/>
            <a:ext cx="1143000" cy="1143000"/>
          </a:xfrm>
          <a:custGeom>
            <a:avLst/>
            <a:gdLst/>
            <a:ahLst/>
            <a:cxnLst/>
            <a:rect l="l" t="t" r="r" b="b"/>
            <a:pathLst>
              <a:path w="1820912" h="1820912">
                <a:moveTo>
                  <a:pt x="0" y="0"/>
                </a:moveTo>
                <a:lnTo>
                  <a:pt x="1820912" y="0"/>
                </a:lnTo>
                <a:lnTo>
                  <a:pt x="1820912" y="1820912"/>
                </a:lnTo>
                <a:lnTo>
                  <a:pt x="0" y="1820912"/>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91" name="Freeform 22">
            <a:extLst>
              <a:ext uri="{FF2B5EF4-FFF2-40B4-BE49-F238E27FC236}">
                <a16:creationId xmlns:a16="http://schemas.microsoft.com/office/drawing/2014/main" xmlns="" id="{B9EF4A62-053C-4DCC-1180-A5C50FF8EE70}"/>
              </a:ext>
            </a:extLst>
          </p:cNvPr>
          <p:cNvSpPr>
            <a:spLocks noChangeAspect="1"/>
          </p:cNvSpPr>
          <p:nvPr/>
        </p:nvSpPr>
        <p:spPr>
          <a:xfrm>
            <a:off x="11852347" y="3240063"/>
            <a:ext cx="1554480" cy="989037"/>
          </a:xfrm>
          <a:custGeom>
            <a:avLst/>
            <a:gdLst/>
            <a:ahLst/>
            <a:cxnLst/>
            <a:rect l="l" t="t" r="r" b="b"/>
            <a:pathLst>
              <a:path w="2298405" h="1462360">
                <a:moveTo>
                  <a:pt x="0" y="0"/>
                </a:moveTo>
                <a:lnTo>
                  <a:pt x="2298405" y="0"/>
                </a:lnTo>
                <a:lnTo>
                  <a:pt x="2298405" y="1462361"/>
                </a:lnTo>
                <a:lnTo>
                  <a:pt x="0" y="1462361"/>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a:blipFill>
        </p:spPr>
        <p:txBody>
          <a:bodyPr/>
          <a:lstStyle/>
          <a:p>
            <a:endParaRPr lang="en-US"/>
          </a:p>
        </p:txBody>
      </p:sp>
      <p:sp>
        <p:nvSpPr>
          <p:cNvPr id="94" name="Freeform 22">
            <a:extLst>
              <a:ext uri="{FF2B5EF4-FFF2-40B4-BE49-F238E27FC236}">
                <a16:creationId xmlns:a16="http://schemas.microsoft.com/office/drawing/2014/main" xmlns="" id="{2CA68643-F837-A51B-BB70-004487812265}"/>
              </a:ext>
            </a:extLst>
          </p:cNvPr>
          <p:cNvSpPr>
            <a:spLocks noChangeAspect="1"/>
          </p:cNvSpPr>
          <p:nvPr/>
        </p:nvSpPr>
        <p:spPr>
          <a:xfrm>
            <a:off x="15316922" y="3074785"/>
            <a:ext cx="1087282" cy="1143000"/>
          </a:xfrm>
          <a:custGeom>
            <a:avLst/>
            <a:gdLst/>
            <a:ahLst/>
            <a:cxnLst/>
            <a:rect l="l" t="t" r="r" b="b"/>
            <a:pathLst>
              <a:path w="1387214" h="1458306">
                <a:moveTo>
                  <a:pt x="0" y="0"/>
                </a:moveTo>
                <a:lnTo>
                  <a:pt x="1387214" y="0"/>
                </a:lnTo>
                <a:lnTo>
                  <a:pt x="1387214" y="1458306"/>
                </a:lnTo>
                <a:lnTo>
                  <a:pt x="0" y="1458306"/>
                </a:lnTo>
                <a:lnTo>
                  <a:pt x="0" y="0"/>
                </a:lnTo>
                <a:close/>
              </a:path>
            </a:pathLst>
          </a:cu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a:blipFill>
        </p:spPr>
        <p:txBody>
          <a:bodyPr/>
          <a:lstStyle/>
          <a:p>
            <a:endParaRPr lang="en-US"/>
          </a:p>
        </p:txBody>
      </p:sp>
    </p:spTree>
    <p:extLst>
      <p:ext uri="{BB962C8B-B14F-4D97-AF65-F5344CB8AC3E}">
        <p14:creationId xmlns:p14="http://schemas.microsoft.com/office/powerpoint/2010/main" val="262190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675762" y="1009650"/>
            <a:ext cx="13618470" cy="1600200"/>
          </a:xfrm>
          <a:prstGeom prst="rect">
            <a:avLst/>
          </a:prstGeom>
        </p:spPr>
        <p:txBody>
          <a:bodyPr vert="horz" wrap="square" lIns="0" tIns="151130" rIns="0" bIns="0" rtlCol="0">
            <a:noAutofit/>
          </a:bodyPr>
          <a:lstStyle/>
          <a:p>
            <a:pPr marL="12700" marR="5080">
              <a:lnSpc>
                <a:spcPts val="10410"/>
              </a:lnSpc>
              <a:spcBef>
                <a:spcPts val="1190"/>
              </a:spcBef>
            </a:pPr>
            <a:r>
              <a:rPr lang="en-US" sz="6000" dirty="0">
                <a:solidFill>
                  <a:srgbClr val="0C234B"/>
                </a:solidFill>
                <a:latin typeface="Times New Roman" panose="02020603050405020304" pitchFamily="18" charset="0"/>
                <a:cs typeface="Times New Roman" panose="02020603050405020304" pitchFamily="18" charset="0"/>
              </a:rPr>
              <a:t>Methodology</a:t>
            </a:r>
          </a:p>
        </p:txBody>
      </p:sp>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graphicFrame>
        <p:nvGraphicFramePr>
          <p:cNvPr id="3" name="Diagram 2">
            <a:extLst>
              <a:ext uri="{FF2B5EF4-FFF2-40B4-BE49-F238E27FC236}">
                <a16:creationId xmlns:a16="http://schemas.microsoft.com/office/drawing/2014/main" xmlns="" id="{1075377C-021A-2D76-82DD-FD6C66BEC8EA}"/>
              </a:ext>
            </a:extLst>
          </p:cNvPr>
          <p:cNvGraphicFramePr/>
          <p:nvPr>
            <p:extLst>
              <p:ext uri="{D42A27DB-BD31-4B8C-83A1-F6EECF244321}">
                <p14:modId xmlns:p14="http://schemas.microsoft.com/office/powerpoint/2010/main" val="1139483493"/>
              </p:ext>
            </p:extLst>
          </p:nvPr>
        </p:nvGraphicFramePr>
        <p:xfrm>
          <a:off x="3367794" y="2933700"/>
          <a:ext cx="13926438" cy="5387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685800" y="3467100"/>
            <a:ext cx="11328400" cy="4227513"/>
          </a:xfrm>
          <a:prstGeom prst="rect">
            <a:avLst/>
          </a:prstGeom>
        </p:spPr>
        <p:txBody>
          <a:bodyPr vert="horz" wrap="square" lIns="0" tIns="168275" rIns="0" bIns="0" rtlCol="0" anchor="b">
            <a:noAutofit/>
          </a:bodyPr>
          <a:lstStyle/>
          <a:p>
            <a:pPr marL="12700" marR="5080">
              <a:lnSpc>
                <a:spcPts val="14960"/>
              </a:lnSpc>
              <a:spcBef>
                <a:spcPts val="1325"/>
              </a:spcBef>
            </a:pPr>
            <a:r>
              <a:rPr lang="en-US" sz="13400" b="0" dirty="0">
                <a:solidFill>
                  <a:srgbClr val="0C234B"/>
                </a:solidFill>
                <a:latin typeface="Times New Roman" panose="02020603050405020304" pitchFamily="18" charset="0"/>
                <a:cs typeface="Times New Roman" panose="02020603050405020304" pitchFamily="18" charset="0"/>
              </a:rPr>
              <a:t>Findings</a:t>
            </a:r>
          </a:p>
        </p:txBody>
      </p:sp>
    </p:spTree>
    <p:extLst>
      <p:ext uri="{BB962C8B-B14F-4D97-AF65-F5344CB8AC3E}">
        <p14:creationId xmlns:p14="http://schemas.microsoft.com/office/powerpoint/2010/main" val="174884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667000" y="560730"/>
            <a:ext cx="13618470" cy="1295400"/>
          </a:xfrm>
          <a:prstGeom prst="rect">
            <a:avLst/>
          </a:prstGeom>
        </p:spPr>
        <p:txBody>
          <a:bodyPr vert="horz" wrap="square" lIns="0" tIns="151130" rIns="0" bIns="0" rtlCol="0">
            <a:noAutofit/>
          </a:bodyPr>
          <a:lstStyle/>
          <a:p>
            <a:pPr marL="12700" marR="5080">
              <a:lnSpc>
                <a:spcPts val="8000"/>
              </a:lnSpc>
            </a:pPr>
            <a:r>
              <a:rPr lang="en-US" sz="6000" dirty="0">
                <a:solidFill>
                  <a:srgbClr val="0C234B"/>
                </a:solidFill>
                <a:latin typeface="Times New Roman" panose="02020603050405020304" pitchFamily="18" charset="0"/>
                <a:cs typeface="Times New Roman" panose="02020603050405020304" pitchFamily="18" charset="0"/>
              </a:rPr>
              <a:t>Demography</a:t>
            </a:r>
          </a:p>
        </p:txBody>
      </p:sp>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graphicFrame>
        <p:nvGraphicFramePr>
          <p:cNvPr id="3" name="Table 2">
            <a:extLst>
              <a:ext uri="{FF2B5EF4-FFF2-40B4-BE49-F238E27FC236}">
                <a16:creationId xmlns:a16="http://schemas.microsoft.com/office/drawing/2014/main" xmlns="" id="{05836585-A87B-E6C9-B9AD-ED0BE7123D70}"/>
              </a:ext>
            </a:extLst>
          </p:cNvPr>
          <p:cNvGraphicFramePr>
            <a:graphicFrameLocks noGrp="1"/>
          </p:cNvGraphicFramePr>
          <p:nvPr>
            <p:extLst>
              <p:ext uri="{D42A27DB-BD31-4B8C-83A1-F6EECF244321}">
                <p14:modId xmlns:p14="http://schemas.microsoft.com/office/powerpoint/2010/main" val="4085451311"/>
              </p:ext>
            </p:extLst>
          </p:nvPr>
        </p:nvGraphicFramePr>
        <p:xfrm>
          <a:off x="2362200" y="1903070"/>
          <a:ext cx="15697200" cy="8100976"/>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62332523"/>
                    </a:ext>
                  </a:extLst>
                </a:gridCol>
                <a:gridCol w="11887200">
                  <a:extLst>
                    <a:ext uri="{9D8B030D-6E8A-4147-A177-3AD203B41FA5}">
                      <a16:colId xmlns:a16="http://schemas.microsoft.com/office/drawing/2014/main" xmlns="" val="1977233110"/>
                    </a:ext>
                  </a:extLst>
                </a:gridCol>
              </a:tblGrid>
              <a:tr h="447624">
                <a:tc>
                  <a:txBody>
                    <a:bodyPr/>
                    <a:lstStyle/>
                    <a:p>
                      <a:pPr algn="ctr"/>
                      <a:r>
                        <a:rPr lang="en-US" sz="2800" dirty="0">
                          <a:latin typeface="Times New Roman" panose="02020603050405020304" pitchFamily="18" charset="0"/>
                          <a:cs typeface="Times New Roman" panose="02020603050405020304" pitchFamily="18" charset="0"/>
                        </a:rPr>
                        <a:t>Parameter</a:t>
                      </a: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51730949"/>
                  </a:ext>
                </a:extLst>
              </a:tr>
              <a:tr h="816256">
                <a:tc>
                  <a:txBody>
                    <a:bodyPr/>
                    <a:lstStyle/>
                    <a:p>
                      <a:r>
                        <a:rPr lang="en-US" sz="2800" b="1" dirty="0">
                          <a:latin typeface="Times New Roman" panose="02020603050405020304" pitchFamily="18" charset="0"/>
                          <a:cs typeface="Times New Roman" panose="02020603050405020304" pitchFamily="18" charset="0"/>
                        </a:rPr>
                        <a:t>Participants</a:t>
                      </a:r>
                    </a:p>
                  </a:txBody>
                  <a:tcPr/>
                </a:tc>
                <a:tc>
                  <a:txBody>
                    <a:bodyPr/>
                    <a:lstStyle/>
                    <a:p>
                      <a:pPr algn="l"/>
                      <a:r>
                        <a:rPr lang="en-US" sz="2800" dirty="0">
                          <a:latin typeface="Times New Roman" panose="02020603050405020304" pitchFamily="18" charset="0"/>
                          <a:cs typeface="Times New Roman" panose="02020603050405020304" pitchFamily="18" charset="0"/>
                        </a:rPr>
                        <a:t>15  participants  with Target populations: school-aged children,  college students, community members. </a:t>
                      </a:r>
                    </a:p>
                  </a:txBody>
                  <a:tcPr/>
                </a:tc>
                <a:extLst>
                  <a:ext uri="{0D108BD9-81ED-4DB2-BD59-A6C34878D82A}">
                    <a16:rowId xmlns:a16="http://schemas.microsoft.com/office/drawing/2014/main" xmlns="" val="3034386523"/>
                  </a:ext>
                </a:extLst>
              </a:tr>
              <a:tr h="1922151">
                <a:tc>
                  <a:txBody>
                    <a:bodyPr/>
                    <a:lstStyle/>
                    <a:p>
                      <a:r>
                        <a:rPr lang="en-US" sz="2800" b="1" dirty="0">
                          <a:latin typeface="Times New Roman" panose="02020603050405020304" pitchFamily="18" charset="0"/>
                          <a:cs typeface="Times New Roman" panose="02020603050405020304" pitchFamily="18" charset="0"/>
                        </a:rPr>
                        <a:t>Organizations </a:t>
                      </a:r>
                    </a:p>
                  </a:txBody>
                  <a:tcPr/>
                </a:tc>
                <a:tc>
                  <a:txBody>
                    <a:bodyPr/>
                    <a:lstStyle/>
                    <a:p>
                      <a:pPr algn="l"/>
                      <a:r>
                        <a:rPr lang="en-US" sz="2800" dirty="0">
                          <a:latin typeface="Times New Roman" panose="02020603050405020304" pitchFamily="18" charset="0"/>
                          <a:cs typeface="Times New Roman" panose="02020603050405020304" pitchFamily="18" charset="0"/>
                        </a:rPr>
                        <a:t> Six</a:t>
                      </a:r>
                    </a:p>
                    <a:p>
                      <a:pPr algn="l"/>
                      <a:r>
                        <a:rPr lang="en-US" sz="2800" dirty="0">
                          <a:latin typeface="Times New Roman" panose="02020603050405020304" pitchFamily="18" charset="0"/>
                          <a:cs typeface="Times New Roman" panose="02020603050405020304" pitchFamily="18" charset="0"/>
                        </a:rPr>
                        <a:t>1 Higher Institution</a:t>
                      </a:r>
                    </a:p>
                    <a:p>
                      <a:pPr lvl="0" algn="l">
                        <a:buNone/>
                      </a:pPr>
                      <a:r>
                        <a:rPr lang="en-US" sz="2800" dirty="0">
                          <a:latin typeface="Times New Roman" panose="02020603050405020304" pitchFamily="18" charset="0"/>
                          <a:cs typeface="Times New Roman" panose="02020603050405020304" pitchFamily="18" charset="0"/>
                        </a:rPr>
                        <a:t>1 County Office</a:t>
                      </a:r>
                    </a:p>
                    <a:p>
                      <a:pPr lvl="0" algn="l">
                        <a:buNone/>
                      </a:pPr>
                      <a:r>
                        <a:rPr lang="en-US" sz="2800" dirty="0">
                          <a:latin typeface="Times New Roman" panose="02020603050405020304" pitchFamily="18" charset="0"/>
                          <a:cs typeface="Times New Roman" panose="02020603050405020304" pitchFamily="18" charset="0"/>
                        </a:rPr>
                        <a:t>1 Coalition organization</a:t>
                      </a:r>
                    </a:p>
                    <a:p>
                      <a:pPr lvl="0" algn="l">
                        <a:buNone/>
                      </a:pPr>
                      <a:r>
                        <a:rPr lang="en-US" sz="2800" dirty="0">
                          <a:latin typeface="Times New Roman" panose="02020603050405020304" pitchFamily="18" charset="0"/>
                          <a:cs typeface="Times New Roman" panose="02020603050405020304" pitchFamily="18" charset="0"/>
                        </a:rPr>
                        <a:t>3 NGOs</a:t>
                      </a:r>
                    </a:p>
                  </a:txBody>
                  <a:tcPr/>
                </a:tc>
                <a:extLst>
                  <a:ext uri="{0D108BD9-81ED-4DB2-BD59-A6C34878D82A}">
                    <a16:rowId xmlns:a16="http://schemas.microsoft.com/office/drawing/2014/main" xmlns="" val="802705243"/>
                  </a:ext>
                </a:extLst>
              </a:tr>
              <a:tr h="816256">
                <a:tc>
                  <a:txBody>
                    <a:bodyPr/>
                    <a:lstStyle/>
                    <a:p>
                      <a:r>
                        <a:rPr lang="en-US" sz="2800" b="1" dirty="0">
                          <a:latin typeface="Times New Roman" panose="02020603050405020304" pitchFamily="18" charset="0"/>
                          <a:cs typeface="Times New Roman" panose="02020603050405020304" pitchFamily="18" charset="0"/>
                        </a:rPr>
                        <a:t>Range of Staff  Size</a:t>
                      </a:r>
                    </a:p>
                  </a:txBody>
                  <a:tcPr/>
                </a:tc>
                <a:tc>
                  <a:txBody>
                    <a:bodyPr/>
                    <a:lstStyle/>
                    <a:p>
                      <a:pPr algn="l"/>
                      <a:r>
                        <a:rPr lang="en-US" sz="2800" dirty="0">
                          <a:latin typeface="Times New Roman" panose="02020603050405020304" pitchFamily="18" charset="0"/>
                          <a:cs typeface="Times New Roman" panose="02020603050405020304" pitchFamily="18" charset="0"/>
                        </a:rPr>
                        <a:t>2- 27 per organization</a:t>
                      </a:r>
                    </a:p>
                  </a:txBody>
                  <a:tcPr/>
                </a:tc>
                <a:extLst>
                  <a:ext uri="{0D108BD9-81ED-4DB2-BD59-A6C34878D82A}">
                    <a16:rowId xmlns:a16="http://schemas.microsoft.com/office/drawing/2014/main" xmlns="" val="889930415"/>
                  </a:ext>
                </a:extLst>
              </a:tr>
              <a:tr h="1184888">
                <a:tc>
                  <a:txBody>
                    <a:bodyPr/>
                    <a:lstStyle/>
                    <a:p>
                      <a:r>
                        <a:rPr lang="en-US" sz="2800" b="1" dirty="0">
                          <a:latin typeface="Times New Roman" panose="02020603050405020304" pitchFamily="18" charset="0"/>
                          <a:cs typeface="Times New Roman" panose="02020603050405020304" pitchFamily="18" charset="0"/>
                        </a:rPr>
                        <a:t>Types of Organizations</a:t>
                      </a:r>
                    </a:p>
                  </a:txBody>
                  <a:tcPr/>
                </a:tc>
                <a:tc>
                  <a:txBody>
                    <a:bodyPr/>
                    <a:lstStyle/>
                    <a:p>
                      <a:pPr lvl="0">
                        <a:buNone/>
                      </a:pPr>
                      <a:r>
                        <a:rPr lang="en-US" sz="2800" b="0" i="0" u="none" strike="noStrike" noProof="0" dirty="0">
                          <a:latin typeface="Times New Roman" panose="02020603050405020304" pitchFamily="18" charset="0"/>
                          <a:cs typeface="Times New Roman" panose="02020603050405020304" pitchFamily="18" charset="0"/>
                        </a:rPr>
                        <a:t>University centers, Non-profit Organizations, Coalitions and Foundations Arizona State University, </a:t>
                      </a:r>
                      <a:r>
                        <a:rPr lang="en-US" sz="2800" dirty="0">
                          <a:latin typeface="Times New Roman" panose="02020603050405020304" pitchFamily="18" charset="0"/>
                          <a:cs typeface="Times New Roman" panose="02020603050405020304" pitchFamily="18" charset="0"/>
                        </a:rPr>
                        <a:t>Yavapai County Community Health Services, ACESDV, Peer Solutions, Northland Family Help Center, Southern Arizona AIDS Foundation.</a:t>
                      </a:r>
                    </a:p>
                  </a:txBody>
                  <a:tcPr/>
                </a:tc>
                <a:extLst>
                  <a:ext uri="{0D108BD9-81ED-4DB2-BD59-A6C34878D82A}">
                    <a16:rowId xmlns:a16="http://schemas.microsoft.com/office/drawing/2014/main" xmlns="" val="3637921308"/>
                  </a:ext>
                </a:extLst>
              </a:tr>
              <a:tr h="1922151">
                <a:tc>
                  <a:txBody>
                    <a:bodyPr/>
                    <a:lstStyle/>
                    <a:p>
                      <a:r>
                        <a:rPr lang="en-US" sz="2800" b="1" dirty="0">
                          <a:latin typeface="Times New Roman" panose="02020603050405020304" pitchFamily="18" charset="0"/>
                          <a:cs typeface="Times New Roman" panose="02020603050405020304" pitchFamily="18" charset="0"/>
                        </a:rPr>
                        <a:t>Focus Population</a:t>
                      </a:r>
                    </a:p>
                  </a:txBody>
                  <a:tcPr/>
                </a:tc>
                <a:tc>
                  <a:txBody>
                    <a:bodyPr/>
                    <a:lstStyle/>
                    <a:p>
                      <a:r>
                        <a:rPr lang="en-US" sz="2800" dirty="0">
                          <a:latin typeface="Times New Roman" panose="02020603050405020304" pitchFamily="18" charset="0"/>
                          <a:cs typeface="Times New Roman" panose="02020603050405020304" pitchFamily="18" charset="0"/>
                        </a:rPr>
                        <a:t>Middle, high school, and college students</a:t>
                      </a:r>
                    </a:p>
                    <a:p>
                      <a:r>
                        <a:rPr lang="en-US" sz="2800" dirty="0">
                          <a:latin typeface="Times New Roman" panose="02020603050405020304" pitchFamily="18" charset="0"/>
                          <a:cs typeface="Times New Roman" panose="02020603050405020304" pitchFamily="18" charset="0"/>
                        </a:rPr>
                        <a:t>Native Americans in Northern Arizona</a:t>
                      </a:r>
                    </a:p>
                    <a:p>
                      <a:r>
                        <a:rPr lang="en-US" sz="2800" dirty="0">
                          <a:latin typeface="Times New Roman" panose="02020603050405020304" pitchFamily="18" charset="0"/>
                          <a:cs typeface="Times New Roman" panose="02020603050405020304" pitchFamily="18" charset="0"/>
                        </a:rPr>
                        <a:t>LGBTQIS+ students for college-based programs</a:t>
                      </a:r>
                    </a:p>
                    <a:p>
                      <a:r>
                        <a:rPr lang="en-US" sz="2800" dirty="0">
                          <a:latin typeface="Times New Roman" panose="02020603050405020304" pitchFamily="18" charset="0"/>
                          <a:cs typeface="Times New Roman" panose="02020603050405020304" pitchFamily="18" charset="0"/>
                        </a:rPr>
                        <a:t>Racial minorities (Latinx, African-American) for organizations that work in urban areas in Arizona.</a:t>
                      </a:r>
                    </a:p>
                  </a:txBody>
                  <a:tcPr/>
                </a:tc>
                <a:extLst>
                  <a:ext uri="{0D108BD9-81ED-4DB2-BD59-A6C34878D82A}">
                    <a16:rowId xmlns:a16="http://schemas.microsoft.com/office/drawing/2014/main" xmlns="" val="1910917601"/>
                  </a:ext>
                </a:extLst>
              </a:tr>
            </a:tbl>
          </a:graphicData>
        </a:graphic>
      </p:graphicFrame>
    </p:spTree>
    <p:extLst>
      <p:ext uri="{BB962C8B-B14F-4D97-AF65-F5344CB8AC3E}">
        <p14:creationId xmlns:p14="http://schemas.microsoft.com/office/powerpoint/2010/main" val="52178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38">
            <a:extLst>
              <a:ext uri="{FF2B5EF4-FFF2-40B4-BE49-F238E27FC236}">
                <a16:creationId xmlns:a16="http://schemas.microsoft.com/office/drawing/2014/main" xmlns="" id="{80414498-49B2-AA20-1284-DF4441123A47}"/>
              </a:ext>
            </a:extLst>
          </p:cNvPr>
          <p:cNvSpPr>
            <a:spLocks noChangeAspect="1"/>
          </p:cNvSpPr>
          <p:nvPr/>
        </p:nvSpPr>
        <p:spPr>
          <a:xfrm>
            <a:off x="1752600" y="1323474"/>
            <a:ext cx="4495800" cy="4495800"/>
          </a:xfrm>
          <a:prstGeom prst="ellipse">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object 6">
            <a:extLst>
              <a:ext uri="{FF2B5EF4-FFF2-40B4-BE49-F238E27FC236}">
                <a16:creationId xmlns:a16="http://schemas.microsoft.com/office/drawing/2014/main" xmlns="" id="{004AF2CE-C55A-9F2B-BFB6-240709DF479F}"/>
              </a:ext>
            </a:extLst>
          </p:cNvPr>
          <p:cNvSpPr txBox="1">
            <a:spLocks/>
          </p:cNvSpPr>
          <p:nvPr/>
        </p:nvSpPr>
        <p:spPr>
          <a:xfrm>
            <a:off x="7261058" y="3087809"/>
            <a:ext cx="9306426"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Organizational Capacity</a:t>
            </a:r>
          </a:p>
        </p:txBody>
      </p:sp>
      <p:sp>
        <p:nvSpPr>
          <p:cNvPr id="5" name="Freeform 5">
            <a:extLst>
              <a:ext uri="{FF2B5EF4-FFF2-40B4-BE49-F238E27FC236}">
                <a16:creationId xmlns:a16="http://schemas.microsoft.com/office/drawing/2014/main" xmlns="" id="{5C826872-95A3-1D9A-4F1C-94DFEA2B8516}"/>
              </a:ext>
            </a:extLst>
          </p:cNvPr>
          <p:cNvSpPr>
            <a:spLocks noChangeAspect="1"/>
          </p:cNvSpPr>
          <p:nvPr/>
        </p:nvSpPr>
        <p:spPr>
          <a:xfrm>
            <a:off x="3200400" y="3086277"/>
            <a:ext cx="1508760" cy="859916"/>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157806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3" name="Oval 2">
            <a:extLst>
              <a:ext uri="{FF2B5EF4-FFF2-40B4-BE49-F238E27FC236}">
                <a16:creationId xmlns:a16="http://schemas.microsoft.com/office/drawing/2014/main" xmlns="" id="{B709A22E-8496-73AE-6454-5F84219AF001}"/>
              </a:ext>
            </a:extLst>
          </p:cNvPr>
          <p:cNvSpPr>
            <a:spLocks noChangeAspect="1"/>
          </p:cNvSpPr>
          <p:nvPr/>
        </p:nvSpPr>
        <p:spPr>
          <a:xfrm>
            <a:off x="-651393" y="525281"/>
            <a:ext cx="1302785" cy="1310828"/>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709863" y="2766779"/>
            <a:ext cx="8001000" cy="4544672"/>
          </a:xfrm>
          <a:prstGeom prst="rect">
            <a:avLst/>
          </a:prstGeom>
        </p:spPr>
        <p:txBody>
          <a:bodyPr vert="horz" wrap="square" lIns="0" tIns="57785" rIns="0" bIns="0" rtlCol="0">
            <a:noAutofit/>
          </a:bodyPr>
          <a:lstStyle/>
          <a:p>
            <a:pPr>
              <a:spcAft>
                <a:spcPts val="1200"/>
              </a:spcAft>
            </a:pPr>
            <a:r>
              <a:rPr lang="en-US" sz="5400" dirty="0">
                <a:solidFill>
                  <a:srgbClr val="0C234B"/>
                </a:solidFill>
              </a:rPr>
              <a:t>Staff knowledge and skills</a:t>
            </a:r>
          </a:p>
          <a:p>
            <a:pPr marL="571500" indent="-571500">
              <a:buFont typeface="Arial" panose="020B0604020202020204" pitchFamily="34" charset="0"/>
              <a:buChar char="•"/>
            </a:pPr>
            <a:r>
              <a:rPr lang="en-US" sz="3600" dirty="0">
                <a:solidFill>
                  <a:srgbClr val="0F2B5D"/>
                </a:solidFill>
                <a:latin typeface="Times New Roman" panose="02020603050405020304" pitchFamily="18" charset="0"/>
                <a:cs typeface="Times New Roman" panose="02020603050405020304" pitchFamily="18" charset="0"/>
              </a:rPr>
              <a:t>Diversity in the staff and people who implement SVPEP programs in AZ</a:t>
            </a:r>
          </a:p>
          <a:p>
            <a:pPr marL="571500" indent="-571500">
              <a:buFont typeface="Arial" panose="020B0604020202020204" pitchFamily="34" charset="0"/>
              <a:buChar char="•"/>
            </a:pPr>
            <a:r>
              <a:rPr lang="en-US" sz="3600" dirty="0">
                <a:solidFill>
                  <a:srgbClr val="0F2B5D"/>
                </a:solidFill>
                <a:latin typeface="Times New Roman" panose="02020603050405020304" pitchFamily="18" charset="0"/>
                <a:cs typeface="Times New Roman" panose="02020603050405020304" pitchFamily="18" charset="0"/>
              </a:rPr>
              <a:t>Participants were knowledgeable and understood the overlap between health equity and SVPEP. </a:t>
            </a:r>
          </a:p>
          <a:p>
            <a:pPr>
              <a:spcAft>
                <a:spcPts val="1200"/>
              </a:spcAft>
            </a:pPr>
            <a:endParaRPr lang="en-US" sz="5400" dirty="0">
              <a:solidFill>
                <a:srgbClr val="0C234B"/>
              </a:solidFill>
            </a:endParaRPr>
          </a:p>
          <a:p>
            <a:pPr>
              <a:spcAft>
                <a:spcPts val="1200"/>
              </a:spcAft>
            </a:pPr>
            <a:endParaRPr lang="en-US" sz="5400" dirty="0">
              <a:solidFill>
                <a:srgbClr val="0C234B"/>
              </a:solidFill>
            </a:endParaRPr>
          </a:p>
        </p:txBody>
      </p:sp>
      <p:sp>
        <p:nvSpPr>
          <p:cNvPr id="4" name="TextBox 3">
            <a:extLst>
              <a:ext uri="{FF2B5EF4-FFF2-40B4-BE49-F238E27FC236}">
                <a16:creationId xmlns:a16="http://schemas.microsoft.com/office/drawing/2014/main" xmlns="" id="{216B511C-BBDA-AAC2-961C-FF7D122F00EF}"/>
              </a:ext>
            </a:extLst>
          </p:cNvPr>
          <p:cNvSpPr txBox="1"/>
          <p:nvPr/>
        </p:nvSpPr>
        <p:spPr>
          <a:xfrm>
            <a:off x="9982200" y="3799522"/>
            <a:ext cx="7620000" cy="4154984"/>
          </a:xfrm>
          <a:prstGeom prst="rect">
            <a:avLst/>
          </a:prstGeom>
          <a:noFill/>
        </p:spPr>
        <p:txBody>
          <a:bodyPr wrap="square">
            <a:spAutoFit/>
          </a:bodyPr>
          <a:lstStyle/>
          <a:p>
            <a:r>
              <a:rPr lang="en-US" sz="4400" i="1" dirty="0">
                <a:solidFill>
                  <a:schemeClr val="accent1"/>
                </a:solidFill>
              </a:rPr>
              <a:t>“Health equity in SVPEP assures equal access to prevention and care services irrespective of individual or group identities–sexual, gender, racial, residential…”</a:t>
            </a:r>
            <a:endParaRPr lang="en-US" sz="4400" i="1" dirty="0"/>
          </a:p>
        </p:txBody>
      </p:sp>
      <p:sp>
        <p:nvSpPr>
          <p:cNvPr id="2" name="object 6">
            <a:extLst>
              <a:ext uri="{FF2B5EF4-FFF2-40B4-BE49-F238E27FC236}">
                <a16:creationId xmlns:a16="http://schemas.microsoft.com/office/drawing/2014/main" xmlns="" id="{5F6ACE8E-9B49-5149-1F22-6B216AC3631B}"/>
              </a:ext>
            </a:extLst>
          </p:cNvPr>
          <p:cNvSpPr txBox="1">
            <a:spLocks/>
          </p:cNvSpPr>
          <p:nvPr/>
        </p:nvSpPr>
        <p:spPr>
          <a:xfrm>
            <a:off x="771416" y="697130"/>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Organizational capacity to integrate health equity into SVPEP</a:t>
            </a:r>
          </a:p>
        </p:txBody>
      </p:sp>
      <p:sp>
        <p:nvSpPr>
          <p:cNvPr id="5" name="Freeform 5">
            <a:extLst>
              <a:ext uri="{FF2B5EF4-FFF2-40B4-BE49-F238E27FC236}">
                <a16:creationId xmlns:a16="http://schemas.microsoft.com/office/drawing/2014/main" xmlns="" id="{AF79DB3D-1152-0B56-5123-DAD911CA3B0C}"/>
              </a:ext>
            </a:extLst>
          </p:cNvPr>
          <p:cNvSpPr>
            <a:spLocks noChangeAspect="1"/>
          </p:cNvSpPr>
          <p:nvPr/>
        </p:nvSpPr>
        <p:spPr>
          <a:xfrm>
            <a:off x="-531369" y="826904"/>
            <a:ext cx="1068031" cy="761122"/>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60453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138871" y="2638514"/>
            <a:ext cx="8680276" cy="6477000"/>
          </a:xfrm>
          <a:prstGeom prst="rect">
            <a:avLst/>
          </a:prstGeom>
        </p:spPr>
        <p:txBody>
          <a:bodyPr vert="horz" wrap="square" lIns="0" tIns="57785" rIns="0" bIns="0" rtlCol="0">
            <a:noAutofit/>
          </a:bodyPr>
          <a:lstStyle/>
          <a:p>
            <a:pPr>
              <a:spcAft>
                <a:spcPts val="1200"/>
              </a:spcAft>
            </a:pPr>
            <a:r>
              <a:rPr lang="en-US" sz="4000" dirty="0">
                <a:solidFill>
                  <a:srgbClr val="0C234B"/>
                </a:solidFill>
              </a:rPr>
              <a:t>Link between health equity and SVPEP?</a:t>
            </a:r>
          </a:p>
          <a:p>
            <a:pPr marL="914400" lvl="1" indent="-457200">
              <a:buFont typeface="Arial" panose="020B0604020202020204" pitchFamily="34" charset="0"/>
              <a:buChar char="•"/>
            </a:pPr>
            <a:r>
              <a:rPr lang="en-US" sz="3600" dirty="0">
                <a:solidFill>
                  <a:srgbClr val="0C234B"/>
                </a:solidFill>
              </a:rPr>
              <a:t>Embedding health equity within the training curriculum to increase knowledge</a:t>
            </a:r>
          </a:p>
          <a:p>
            <a:pPr marL="914400" lvl="1" indent="-457200">
              <a:buFont typeface="Arial" panose="020B0604020202020204" pitchFamily="34" charset="0"/>
              <a:buChar char="•"/>
            </a:pPr>
            <a:r>
              <a:rPr lang="en-US" sz="3600" dirty="0">
                <a:solidFill>
                  <a:srgbClr val="0C234B"/>
                </a:solidFill>
              </a:rPr>
              <a:t>Identifying and addressing the root causes of inequities that lead to sexual violence.</a:t>
            </a:r>
            <a:endParaRPr lang="en-US" sz="3600" dirty="0">
              <a:solidFill>
                <a:srgbClr val="0C234B"/>
              </a:solidFill>
              <a:cs typeface="Calibri"/>
            </a:endParaRPr>
          </a:p>
          <a:p>
            <a:pPr marL="914400" lvl="1" indent="-457200">
              <a:buFont typeface="Arial" panose="020B0604020202020204" pitchFamily="34" charset="0"/>
              <a:buChar char="•"/>
            </a:pPr>
            <a:r>
              <a:rPr lang="en-US" sz="3600" dirty="0">
                <a:solidFill>
                  <a:srgbClr val="0C234B"/>
                </a:solidFill>
              </a:rPr>
              <a:t>Targeted support for groups at higher risk of sexual violence.</a:t>
            </a:r>
          </a:p>
          <a:p>
            <a:pPr marL="914400" lvl="1" indent="-457200">
              <a:buFont typeface="Arial" panose="020B0604020202020204" pitchFamily="34" charset="0"/>
              <a:buChar char="•"/>
            </a:pPr>
            <a:r>
              <a:rPr lang="en-US" sz="3600" dirty="0">
                <a:solidFill>
                  <a:srgbClr val="0C234B"/>
                </a:solidFill>
                <a:cs typeface="Calibri" panose="020F0502020204030204"/>
              </a:rPr>
              <a:t>Increasing diversity of program beneficiaries</a:t>
            </a:r>
            <a:r>
              <a:rPr lang="en-US" sz="3200" dirty="0">
                <a:solidFill>
                  <a:srgbClr val="0C234B"/>
                </a:solidFill>
                <a:cs typeface="Calibri" panose="020F0502020204030204"/>
              </a:rPr>
              <a:t>.</a:t>
            </a:r>
          </a:p>
          <a:p>
            <a:endParaRPr lang="en-US" sz="3600" dirty="0">
              <a:solidFill>
                <a:srgbClr val="0F2B5D"/>
              </a:solidFill>
              <a:latin typeface="Times New Roman" panose="02020603050405020304" pitchFamily="18" charset="0"/>
              <a:cs typeface="Times New Roman" panose="02020603050405020304" pitchFamily="18" charset="0"/>
            </a:endParaRPr>
          </a:p>
          <a:p>
            <a:pPr>
              <a:spcAft>
                <a:spcPts val="1200"/>
              </a:spcAft>
            </a:pPr>
            <a:endParaRPr lang="en-US" sz="5400" dirty="0">
              <a:solidFill>
                <a:srgbClr val="0C234B"/>
              </a:solidFill>
            </a:endParaRPr>
          </a:p>
          <a:p>
            <a:pPr>
              <a:spcAft>
                <a:spcPts val="1200"/>
              </a:spcAft>
            </a:pPr>
            <a:endParaRPr lang="en-US" sz="5400" dirty="0">
              <a:solidFill>
                <a:srgbClr val="0C234B"/>
              </a:solidFill>
            </a:endParaRP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907639" y="664592"/>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Organizational capacity to integrate health equity into SVPEP</a:t>
            </a:r>
          </a:p>
        </p:txBody>
      </p:sp>
      <p:sp>
        <p:nvSpPr>
          <p:cNvPr id="4" name="TextBox 3">
            <a:extLst>
              <a:ext uri="{FF2B5EF4-FFF2-40B4-BE49-F238E27FC236}">
                <a16:creationId xmlns:a16="http://schemas.microsoft.com/office/drawing/2014/main" xmlns="" id="{216B511C-BBDA-AAC2-961C-FF7D122F00EF}"/>
              </a:ext>
            </a:extLst>
          </p:cNvPr>
          <p:cNvSpPr txBox="1"/>
          <p:nvPr/>
        </p:nvSpPr>
        <p:spPr>
          <a:xfrm>
            <a:off x="9265067" y="2933700"/>
            <a:ext cx="8514345" cy="5016758"/>
          </a:xfrm>
          <a:prstGeom prst="rect">
            <a:avLst/>
          </a:prstGeom>
          <a:noFill/>
        </p:spPr>
        <p:txBody>
          <a:bodyPr wrap="square">
            <a:spAutoFit/>
          </a:bodyPr>
          <a:lstStyle/>
          <a:p>
            <a:pPr marL="457200" lvl="1" indent="0" algn="r">
              <a:buNone/>
            </a:pPr>
            <a:r>
              <a:rPr lang="en-US" sz="4000" i="1" dirty="0">
                <a:solidFill>
                  <a:schemeClr val="accent1"/>
                </a:solidFill>
              </a:rPr>
              <a:t>“Health equity affects SV just like every other health-related issue like mental health...”</a:t>
            </a:r>
          </a:p>
          <a:p>
            <a:pPr marL="457200" lvl="1" indent="0" algn="r">
              <a:buNone/>
            </a:pPr>
            <a:endParaRPr lang="en-US" sz="4000" i="1" dirty="0">
              <a:solidFill>
                <a:schemeClr val="accent1"/>
              </a:solidFill>
            </a:endParaRPr>
          </a:p>
          <a:p>
            <a:pPr algn="r"/>
            <a:r>
              <a:rPr lang="en-US" sz="4000" i="1" dirty="0">
                <a:solidFill>
                  <a:schemeClr val="accent1"/>
                </a:solidFill>
              </a:rPr>
              <a:t>“…, we can’t get to the root cause of preventing all forms of sexual violence if we're not also addressing inequities related to health …”</a:t>
            </a:r>
            <a:endParaRPr lang="en-US" sz="4000" i="1" dirty="0"/>
          </a:p>
        </p:txBody>
      </p:sp>
      <p:sp>
        <p:nvSpPr>
          <p:cNvPr id="5" name="Oval 4">
            <a:extLst>
              <a:ext uri="{FF2B5EF4-FFF2-40B4-BE49-F238E27FC236}">
                <a16:creationId xmlns:a16="http://schemas.microsoft.com/office/drawing/2014/main" xmlns="" id="{A0462EC5-2BBD-7ACB-D610-841C4E72FF9F}"/>
              </a:ext>
            </a:extLst>
          </p:cNvPr>
          <p:cNvSpPr>
            <a:spLocks noChangeAspect="1"/>
          </p:cNvSpPr>
          <p:nvPr/>
        </p:nvSpPr>
        <p:spPr>
          <a:xfrm>
            <a:off x="-512522" y="520093"/>
            <a:ext cx="1302785" cy="1302785"/>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7" name="Freeform 5">
            <a:extLst>
              <a:ext uri="{FF2B5EF4-FFF2-40B4-BE49-F238E27FC236}">
                <a16:creationId xmlns:a16="http://schemas.microsoft.com/office/drawing/2014/main" xmlns="" id="{1B051409-783C-4C21-0293-BD7FB6845927}"/>
              </a:ext>
            </a:extLst>
          </p:cNvPr>
          <p:cNvSpPr>
            <a:spLocks noChangeAspect="1"/>
          </p:cNvSpPr>
          <p:nvPr/>
        </p:nvSpPr>
        <p:spPr>
          <a:xfrm>
            <a:off x="-395146" y="790924"/>
            <a:ext cx="1068031" cy="761122"/>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217074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1430567" y="3314700"/>
            <a:ext cx="14415330" cy="1590586"/>
          </a:xfrm>
          <a:prstGeom prst="rect">
            <a:avLst/>
          </a:prstGeom>
        </p:spPr>
        <p:txBody>
          <a:bodyPr vert="horz" wrap="square" lIns="0" tIns="57785" rIns="0" bIns="0" rtlCol="0">
            <a:noAutofit/>
          </a:bodyPr>
          <a:lstStyle/>
          <a:p>
            <a:pPr>
              <a:spcAft>
                <a:spcPts val="1200"/>
              </a:spcAft>
            </a:pPr>
            <a:r>
              <a:rPr lang="en-US" sz="5400" dirty="0">
                <a:solidFill>
                  <a:srgbClr val="0C234B"/>
                </a:solidFill>
              </a:rPr>
              <a:t>Factors that reduce organizational capacity</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71416" y="668488"/>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Organizational capacity to integrate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914400" y="5143500"/>
            <a:ext cx="16913138" cy="3170099"/>
          </a:xfrm>
          <a:prstGeom prst="rect">
            <a:avLst/>
          </a:prstGeom>
          <a:noFill/>
        </p:spPr>
        <p:txBody>
          <a:bodyPr wrap="square">
            <a:spAutoFit/>
          </a:bodyPr>
          <a:lstStyle/>
          <a:p>
            <a:pPr marL="457200" lvl="1" indent="0" algn="r">
              <a:buNone/>
            </a:pPr>
            <a:r>
              <a:rPr lang="en-US" sz="4000" i="1" dirty="0">
                <a:solidFill>
                  <a:schemeClr val="accent1"/>
                </a:solidFill>
              </a:rPr>
              <a:t>“Absence of health equity topics in the training curriculum.”</a:t>
            </a:r>
          </a:p>
          <a:p>
            <a:pPr marL="457200" lvl="1" indent="0" algn="r">
              <a:buNone/>
            </a:pPr>
            <a:r>
              <a:rPr lang="en-US" sz="4000" i="1" dirty="0">
                <a:solidFill>
                  <a:schemeClr val="accent1"/>
                </a:solidFill>
              </a:rPr>
              <a:t>“Funding and grants are not always guaranteed.”</a:t>
            </a:r>
          </a:p>
          <a:p>
            <a:pPr marL="457200" lvl="1" indent="0" algn="r">
              <a:buNone/>
            </a:pPr>
            <a:r>
              <a:rPr lang="en-US" sz="4000" i="1" dirty="0">
                <a:solidFill>
                  <a:schemeClr val="accent1"/>
                </a:solidFill>
              </a:rPr>
              <a:t>“Lack of consistent communication and collaboration between vertical programs (SVPEP and other social programs).”</a:t>
            </a:r>
            <a:endParaRPr lang="en-US" sz="4000" i="1" dirty="0">
              <a:solidFill>
                <a:schemeClr val="accent1"/>
              </a:solidFill>
              <a:cs typeface="Calibri" panose="020F0502020204030204"/>
            </a:endParaRPr>
          </a:p>
          <a:p>
            <a:pPr marL="457200" lvl="1" indent="0" algn="r">
              <a:buNone/>
            </a:pPr>
            <a:r>
              <a:rPr lang="en-US" sz="4000" i="1" dirty="0">
                <a:solidFill>
                  <a:schemeClr val="accent1"/>
                </a:solidFill>
                <a:cs typeface="Calibri" panose="020F0502020204030204"/>
              </a:rPr>
              <a:t>“Structural and cultural barriers, especially in school-based programs.”</a:t>
            </a:r>
          </a:p>
        </p:txBody>
      </p:sp>
      <p:sp>
        <p:nvSpPr>
          <p:cNvPr id="5" name="Oval 4">
            <a:extLst>
              <a:ext uri="{FF2B5EF4-FFF2-40B4-BE49-F238E27FC236}">
                <a16:creationId xmlns:a16="http://schemas.microsoft.com/office/drawing/2014/main" xmlns="" id="{1A7136BA-38DD-6DA8-48A9-7DA7619B2CA3}"/>
              </a:ext>
            </a:extLst>
          </p:cNvPr>
          <p:cNvSpPr>
            <a:spLocks noChangeAspect="1"/>
          </p:cNvSpPr>
          <p:nvPr/>
        </p:nvSpPr>
        <p:spPr>
          <a:xfrm>
            <a:off x="-641721" y="556072"/>
            <a:ext cx="1302785" cy="1302785"/>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7" name="Freeform 5">
            <a:extLst>
              <a:ext uri="{FF2B5EF4-FFF2-40B4-BE49-F238E27FC236}">
                <a16:creationId xmlns:a16="http://schemas.microsoft.com/office/drawing/2014/main" xmlns="" id="{3C894E8E-0CE6-CB61-1414-BB5DF8B19187}"/>
              </a:ext>
            </a:extLst>
          </p:cNvPr>
          <p:cNvSpPr>
            <a:spLocks noChangeAspect="1"/>
          </p:cNvSpPr>
          <p:nvPr/>
        </p:nvSpPr>
        <p:spPr>
          <a:xfrm>
            <a:off x="-531369" y="826904"/>
            <a:ext cx="1068031" cy="761122"/>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249699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681322" y="1714500"/>
            <a:ext cx="10352088" cy="936625"/>
          </a:xfrm>
          <a:prstGeom prst="rect">
            <a:avLst/>
          </a:prstGeom>
        </p:spPr>
        <p:txBody>
          <a:bodyPr vert="horz" wrap="square" lIns="0" tIns="12700" rIns="0" bIns="0" rtlCol="0">
            <a:noAutofit/>
          </a:bodyPr>
          <a:lstStyle/>
          <a:p>
            <a:pPr marL="12700">
              <a:lnSpc>
                <a:spcPct val="100000"/>
              </a:lnSpc>
              <a:spcBef>
                <a:spcPts val="100"/>
              </a:spcBef>
            </a:pPr>
            <a:r>
              <a:rPr lang="en-US" sz="6000" b="0" dirty="0">
                <a:solidFill>
                  <a:srgbClr val="0C234B"/>
                </a:solidFill>
                <a:latin typeface="Times New Roman" panose="02020603050405020304" pitchFamily="18" charset="0"/>
                <a:cs typeface="Times New Roman" panose="02020603050405020304" pitchFamily="18" charset="0"/>
              </a:rPr>
              <a:t>Our Team</a:t>
            </a:r>
            <a:endParaRPr sz="6000" b="0" dirty="0">
              <a:solidFill>
                <a:srgbClr val="0C234B"/>
              </a:solidFill>
              <a:latin typeface="Times New Roman" panose="02020603050405020304" pitchFamily="18" charset="0"/>
              <a:cs typeface="Times New Roman" panose="02020603050405020304" pitchFamily="18" charset="0"/>
            </a:endParaRPr>
          </a:p>
        </p:txBody>
      </p:sp>
      <p:pic>
        <p:nvPicPr>
          <p:cNvPr id="8" name="Picture 7" descr="A person wearing glasses and a suit&#10;&#10;Description automatically generated">
            <a:extLst>
              <a:ext uri="{FF2B5EF4-FFF2-40B4-BE49-F238E27FC236}">
                <a16:creationId xmlns:a16="http://schemas.microsoft.com/office/drawing/2014/main" xmlns="" id="{2D5330AC-2DE0-48BF-8932-7AC3455B4C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4077" y="3032075"/>
            <a:ext cx="3355848" cy="3355848"/>
          </a:xfrm>
          <a:prstGeom prst="rect">
            <a:avLst/>
          </a:prstGeom>
        </p:spPr>
      </p:pic>
      <p:pic>
        <p:nvPicPr>
          <p:cNvPr id="13" name="Picture 12" descr="A person wearing red glasses&#10;&#10;Description automatically generated">
            <a:extLst>
              <a:ext uri="{FF2B5EF4-FFF2-40B4-BE49-F238E27FC236}">
                <a16:creationId xmlns:a16="http://schemas.microsoft.com/office/drawing/2014/main" xmlns="" id="{887150EC-C2F2-6F56-0D1E-8940A1A3FC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55760" y="3143672"/>
            <a:ext cx="3355848" cy="3355848"/>
          </a:xfrm>
          <a:prstGeom prst="rect">
            <a:avLst/>
          </a:prstGeom>
        </p:spPr>
      </p:pic>
      <p:pic>
        <p:nvPicPr>
          <p:cNvPr id="16" name="Picture 15" descr="A person in a suit and tie&#10;&#10;Description automatically generated">
            <a:extLst>
              <a:ext uri="{FF2B5EF4-FFF2-40B4-BE49-F238E27FC236}">
                <a16:creationId xmlns:a16="http://schemas.microsoft.com/office/drawing/2014/main" xmlns="" id="{7A44813B-2F72-095D-27AB-3E9AE6CD76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16000" y="3165730"/>
            <a:ext cx="3355848" cy="3355848"/>
          </a:xfrm>
          <a:prstGeom prst="rect">
            <a:avLst/>
          </a:prstGeom>
        </p:spPr>
      </p:pic>
      <p:sp>
        <p:nvSpPr>
          <p:cNvPr id="17" name="object 3">
            <a:extLst>
              <a:ext uri="{FF2B5EF4-FFF2-40B4-BE49-F238E27FC236}">
                <a16:creationId xmlns:a16="http://schemas.microsoft.com/office/drawing/2014/main" xmlns="" id="{9C430EBB-ACB5-81F5-9BBF-CBCDFCA1BFF7}"/>
              </a:ext>
            </a:extLst>
          </p:cNvPr>
          <p:cNvSpPr txBox="1"/>
          <p:nvPr/>
        </p:nvSpPr>
        <p:spPr>
          <a:xfrm>
            <a:off x="2521317" y="6752724"/>
            <a:ext cx="4495800" cy="482600"/>
          </a:xfrm>
          <a:prstGeom prst="rect">
            <a:avLst/>
          </a:prstGeom>
        </p:spPr>
        <p:txBody>
          <a:bodyPr vert="horz" wrap="square" lIns="0" tIns="12700" rIns="0" bIns="0" rtlCol="0">
            <a:noAutofit/>
          </a:bodyPr>
          <a:lstStyle/>
          <a:p>
            <a:pPr marL="12700" algn="ctr">
              <a:lnSpc>
                <a:spcPct val="100000"/>
              </a:lnSpc>
              <a:spcBef>
                <a:spcPts val="100"/>
              </a:spcBef>
            </a:pPr>
            <a:r>
              <a:rPr lang="en-US" sz="3200" dirty="0">
                <a:solidFill>
                  <a:srgbClr val="0C234A"/>
                </a:solidFill>
                <a:latin typeface="Times New Roman"/>
                <a:cs typeface="Times New Roman"/>
              </a:rPr>
              <a:t>John </a:t>
            </a:r>
            <a:r>
              <a:rPr lang="en-US" sz="3200" dirty="0" err="1">
                <a:solidFill>
                  <a:srgbClr val="0C234A"/>
                </a:solidFill>
                <a:latin typeface="Times New Roman"/>
                <a:cs typeface="Times New Roman"/>
              </a:rPr>
              <a:t>Ehiri</a:t>
            </a:r>
            <a:r>
              <a:rPr lang="en-US" sz="3200" dirty="0">
                <a:solidFill>
                  <a:srgbClr val="0C234A"/>
                </a:solidFill>
                <a:latin typeface="Times New Roman"/>
                <a:cs typeface="Times New Roman"/>
              </a:rPr>
              <a:t>, Ph.D.</a:t>
            </a:r>
          </a:p>
        </p:txBody>
      </p:sp>
      <p:sp>
        <p:nvSpPr>
          <p:cNvPr id="19" name="object 3">
            <a:extLst>
              <a:ext uri="{FF2B5EF4-FFF2-40B4-BE49-F238E27FC236}">
                <a16:creationId xmlns:a16="http://schemas.microsoft.com/office/drawing/2014/main" xmlns="" id="{5928E16E-05A4-21A2-F90C-B61EA7642BC4}"/>
              </a:ext>
            </a:extLst>
          </p:cNvPr>
          <p:cNvSpPr txBox="1"/>
          <p:nvPr/>
        </p:nvSpPr>
        <p:spPr>
          <a:xfrm>
            <a:off x="7239000" y="6768874"/>
            <a:ext cx="5791198" cy="578351"/>
          </a:xfrm>
          <a:prstGeom prst="rect">
            <a:avLst/>
          </a:prstGeom>
        </p:spPr>
        <p:txBody>
          <a:bodyPr vert="horz" wrap="square" lIns="0" tIns="12700" rIns="0" bIns="0" rtlCol="0">
            <a:noAutofit/>
          </a:bodyPr>
          <a:lstStyle/>
          <a:p>
            <a:pPr marL="12700" algn="ctr">
              <a:lnSpc>
                <a:spcPct val="100000"/>
              </a:lnSpc>
              <a:spcBef>
                <a:spcPts val="100"/>
              </a:spcBef>
            </a:pPr>
            <a:r>
              <a:rPr lang="en-US" sz="3200" dirty="0">
                <a:solidFill>
                  <a:srgbClr val="0C234A"/>
                </a:solidFill>
                <a:latin typeface="Times New Roman"/>
                <a:cs typeface="Times New Roman"/>
              </a:rPr>
              <a:t>Abidemi Okechukwu, MD, DrPH</a:t>
            </a:r>
            <a:endParaRPr lang="en-US" sz="3200" b="1" dirty="0">
              <a:solidFill>
                <a:srgbClr val="0C234A"/>
              </a:solidFill>
              <a:latin typeface="Times New Roman"/>
              <a:cs typeface="Times New Roman"/>
            </a:endParaRPr>
          </a:p>
        </p:txBody>
      </p:sp>
      <p:sp>
        <p:nvSpPr>
          <p:cNvPr id="21" name="object 3">
            <a:extLst>
              <a:ext uri="{FF2B5EF4-FFF2-40B4-BE49-F238E27FC236}">
                <a16:creationId xmlns:a16="http://schemas.microsoft.com/office/drawing/2014/main" xmlns="" id="{E51E7054-A760-FF88-6C11-4D83D846F700}"/>
              </a:ext>
            </a:extLst>
          </p:cNvPr>
          <p:cNvSpPr txBox="1"/>
          <p:nvPr/>
        </p:nvSpPr>
        <p:spPr>
          <a:xfrm>
            <a:off x="13716000" y="6752724"/>
            <a:ext cx="4167278" cy="482600"/>
          </a:xfrm>
          <a:prstGeom prst="rect">
            <a:avLst/>
          </a:prstGeom>
        </p:spPr>
        <p:txBody>
          <a:bodyPr vert="horz" wrap="square" lIns="0" tIns="12700" rIns="0" bIns="0" rtlCol="0">
            <a:noAutofit/>
          </a:bodyPr>
          <a:lstStyle/>
          <a:p>
            <a:pPr marL="12700" algn="ctr">
              <a:lnSpc>
                <a:spcPct val="100000"/>
              </a:lnSpc>
              <a:spcBef>
                <a:spcPts val="100"/>
              </a:spcBef>
            </a:pPr>
            <a:r>
              <a:rPr lang="en-US" sz="3200" dirty="0">
                <a:solidFill>
                  <a:srgbClr val="0C234A"/>
                </a:solidFill>
                <a:latin typeface="Times New Roman"/>
                <a:cs typeface="Times New Roman"/>
              </a:rPr>
              <a:t>Yemisi Ayoade, MD</a:t>
            </a:r>
          </a:p>
        </p:txBody>
      </p:sp>
    </p:spTree>
    <p:extLst>
      <p:ext uri="{BB962C8B-B14F-4D97-AF65-F5344CB8AC3E}">
        <p14:creationId xmlns:p14="http://schemas.microsoft.com/office/powerpoint/2010/main" val="270723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2723032"/>
            <a:ext cx="16290759" cy="1590586"/>
          </a:xfrm>
          <a:prstGeom prst="rect">
            <a:avLst/>
          </a:prstGeom>
        </p:spPr>
        <p:txBody>
          <a:bodyPr vert="horz" wrap="square" lIns="0" tIns="57785" rIns="0" bIns="0" rtlCol="0">
            <a:noAutofit/>
          </a:bodyPr>
          <a:lstStyle/>
          <a:p>
            <a:pPr>
              <a:spcAft>
                <a:spcPts val="1200"/>
              </a:spcAft>
            </a:pPr>
            <a:r>
              <a:rPr lang="en-US" sz="5400" dirty="0">
                <a:solidFill>
                  <a:srgbClr val="0C234B"/>
                </a:solidFill>
              </a:rPr>
              <a:t>What strategies are in place to advance health equity in SVPEP?</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830178" y="664477"/>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Organizational capacity to integrate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762000" y="5381715"/>
            <a:ext cx="16443159" cy="3170099"/>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17375E"/>
                </a:solidFill>
              </a:rPr>
              <a:t>Training on cultural humility, trauma-informed programming &amp; DEI. </a:t>
            </a:r>
            <a:endParaRPr lang="en-US" sz="4000" dirty="0">
              <a:solidFill>
                <a:srgbClr val="17375E"/>
              </a:solidFill>
              <a:cs typeface="Calibri"/>
            </a:endParaRPr>
          </a:p>
          <a:p>
            <a:pPr marL="571500" indent="-571500">
              <a:buFont typeface="Arial" panose="020B0604020202020204" pitchFamily="34" charset="0"/>
              <a:buChar char="•"/>
            </a:pPr>
            <a:r>
              <a:rPr lang="en-US" sz="4000" dirty="0">
                <a:solidFill>
                  <a:srgbClr val="17375E"/>
                </a:solidFill>
              </a:rPr>
              <a:t>Providing cash gifts to alleviate housing and transportation challenges.</a:t>
            </a:r>
          </a:p>
          <a:p>
            <a:pPr marL="571500" indent="-571500">
              <a:buFont typeface="Arial" panose="020B0604020202020204" pitchFamily="34" charset="0"/>
              <a:buChar char="•"/>
            </a:pPr>
            <a:r>
              <a:rPr lang="en-US" sz="4000" dirty="0">
                <a:solidFill>
                  <a:srgbClr val="17375E"/>
                </a:solidFill>
              </a:rPr>
              <a:t>Increasing outreach and collaboration with direct service providers</a:t>
            </a:r>
          </a:p>
          <a:p>
            <a:pPr marL="571500" indent="-571500">
              <a:buFont typeface="Arial" panose="020B0604020202020204" pitchFamily="34" charset="0"/>
              <a:buChar char="•"/>
            </a:pPr>
            <a:r>
              <a:rPr lang="en-US" sz="4000" dirty="0">
                <a:solidFill>
                  <a:srgbClr val="17375E"/>
                </a:solidFill>
                <a:cs typeface="Calibri" panose="020F0502020204030204"/>
              </a:rPr>
              <a:t>Focus on minority groups: LGBTQI+, people living with HIV, and American Indian communities.</a:t>
            </a:r>
          </a:p>
        </p:txBody>
      </p:sp>
      <p:sp>
        <p:nvSpPr>
          <p:cNvPr id="2" name="Oval 1">
            <a:extLst>
              <a:ext uri="{FF2B5EF4-FFF2-40B4-BE49-F238E27FC236}">
                <a16:creationId xmlns:a16="http://schemas.microsoft.com/office/drawing/2014/main" xmlns="" id="{4174D741-1F5A-BB8C-70A3-B7A6E2486FB2}"/>
              </a:ext>
            </a:extLst>
          </p:cNvPr>
          <p:cNvSpPr>
            <a:spLocks noChangeAspect="1"/>
          </p:cNvSpPr>
          <p:nvPr/>
        </p:nvSpPr>
        <p:spPr>
          <a:xfrm>
            <a:off x="-540785" y="556072"/>
            <a:ext cx="1302785" cy="1302785"/>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5" name="Freeform 5">
            <a:extLst>
              <a:ext uri="{FF2B5EF4-FFF2-40B4-BE49-F238E27FC236}">
                <a16:creationId xmlns:a16="http://schemas.microsoft.com/office/drawing/2014/main" xmlns="" id="{326D1961-C165-B18B-1156-1CD521ECCA6F}"/>
              </a:ext>
            </a:extLst>
          </p:cNvPr>
          <p:cNvSpPr>
            <a:spLocks noChangeAspect="1"/>
          </p:cNvSpPr>
          <p:nvPr/>
        </p:nvSpPr>
        <p:spPr>
          <a:xfrm>
            <a:off x="-531369" y="826904"/>
            <a:ext cx="1068031" cy="761122"/>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361381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3314699"/>
            <a:ext cx="16290759" cy="1590586"/>
          </a:xfrm>
          <a:prstGeom prst="rect">
            <a:avLst/>
          </a:prstGeom>
        </p:spPr>
        <p:txBody>
          <a:bodyPr vert="horz" wrap="square" lIns="0" tIns="57785" rIns="0" bIns="0" rtlCol="0">
            <a:noAutofit/>
          </a:bodyPr>
          <a:lstStyle/>
          <a:p>
            <a:pPr>
              <a:spcAft>
                <a:spcPts val="1200"/>
              </a:spcAft>
            </a:pPr>
            <a:r>
              <a:rPr lang="en-US" sz="5400" dirty="0">
                <a:solidFill>
                  <a:srgbClr val="0C234B"/>
                </a:solidFill>
              </a:rPr>
              <a:t>What should be done differently?</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45958" y="620896"/>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Organizational capacity to integrate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762000" y="5381715"/>
            <a:ext cx="16443159" cy="2769989"/>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Using the health equity language in work planning and budgets.</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Encouraging collaborative approaches in SVPEP programming.</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Using statewide assessment results to address gaps.</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Explicit discourse and training on equity in SVPEP</a:t>
            </a:r>
            <a:r>
              <a:rPr lang="en-US" sz="5400" dirty="0"/>
              <a:t>.</a:t>
            </a: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529302"/>
            <a:ext cx="1302785" cy="1302785"/>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5" name="Freeform 5">
            <a:extLst>
              <a:ext uri="{FF2B5EF4-FFF2-40B4-BE49-F238E27FC236}">
                <a16:creationId xmlns:a16="http://schemas.microsoft.com/office/drawing/2014/main" xmlns="" id="{C7A4D4EA-C2EB-BDCA-6BDE-E3421141A291}"/>
              </a:ext>
            </a:extLst>
          </p:cNvPr>
          <p:cNvSpPr>
            <a:spLocks noChangeAspect="1"/>
          </p:cNvSpPr>
          <p:nvPr/>
        </p:nvSpPr>
        <p:spPr>
          <a:xfrm>
            <a:off x="-531369" y="826904"/>
            <a:ext cx="1068031" cy="761122"/>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141686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2723032"/>
            <a:ext cx="16290759" cy="1590586"/>
          </a:xfrm>
          <a:prstGeom prst="rect">
            <a:avLst/>
          </a:prstGeom>
        </p:spPr>
        <p:txBody>
          <a:bodyPr vert="horz" wrap="square" lIns="0" tIns="57785" rIns="0" bIns="0" rtlCol="0">
            <a:noAutofit/>
          </a:bodyPr>
          <a:lstStyle/>
          <a:p>
            <a:pPr>
              <a:spcAft>
                <a:spcPts val="1200"/>
              </a:spcAft>
            </a:pPr>
            <a:r>
              <a:rPr lang="en-US" sz="5400" dirty="0">
                <a:solidFill>
                  <a:srgbClr val="0C234B"/>
                </a:solidFill>
              </a:rPr>
              <a:t>What are the barriers to addressing racism and other forms of oppression in organizations?</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32601" y="579076"/>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Organizational capacity to integrate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453938" y="4991100"/>
            <a:ext cx="17453062" cy="2554545"/>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Work plans and scope of work are often limited to training and specific SVPEP interventions and do not specify addressing all forms of oppression.</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High workload on SVPEP and limited available time.</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Limited data or strategic intelligence on the needs.</a:t>
            </a: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529302"/>
            <a:ext cx="1302785" cy="1302785"/>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5" name="Freeform 5">
            <a:extLst>
              <a:ext uri="{FF2B5EF4-FFF2-40B4-BE49-F238E27FC236}">
                <a16:creationId xmlns:a16="http://schemas.microsoft.com/office/drawing/2014/main" xmlns="" id="{EBA15339-B7DC-4F0F-4773-9437B464A79B}"/>
              </a:ext>
            </a:extLst>
          </p:cNvPr>
          <p:cNvSpPr>
            <a:spLocks noChangeAspect="1"/>
          </p:cNvSpPr>
          <p:nvPr/>
        </p:nvSpPr>
        <p:spPr>
          <a:xfrm>
            <a:off x="-531369" y="826904"/>
            <a:ext cx="1068031" cy="761122"/>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204362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xmlns="" id="{004AF2CE-C55A-9F2B-BFB6-240709DF479F}"/>
              </a:ext>
            </a:extLst>
          </p:cNvPr>
          <p:cNvSpPr txBox="1">
            <a:spLocks/>
          </p:cNvSpPr>
          <p:nvPr/>
        </p:nvSpPr>
        <p:spPr>
          <a:xfrm>
            <a:off x="6279480" y="3086100"/>
            <a:ext cx="10850479"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Data Availability, Use and Needs</a:t>
            </a:r>
          </a:p>
        </p:txBody>
      </p:sp>
      <p:sp>
        <p:nvSpPr>
          <p:cNvPr id="5" name="Freeform 22">
            <a:extLst>
              <a:ext uri="{FF2B5EF4-FFF2-40B4-BE49-F238E27FC236}">
                <a16:creationId xmlns:a16="http://schemas.microsoft.com/office/drawing/2014/main" xmlns="" id="{5F5A3DAB-6F84-0FC2-5982-75C34F5275E7}"/>
              </a:ext>
            </a:extLst>
          </p:cNvPr>
          <p:cNvSpPr>
            <a:spLocks noChangeAspect="1"/>
          </p:cNvSpPr>
          <p:nvPr/>
        </p:nvSpPr>
        <p:spPr>
          <a:xfrm>
            <a:off x="2777490" y="2503162"/>
            <a:ext cx="2137410" cy="2286000"/>
          </a:xfrm>
          <a:custGeom>
            <a:avLst/>
            <a:gdLst/>
            <a:ahLst/>
            <a:cxnLst/>
            <a:rect l="l" t="t" r="r" b="b"/>
            <a:pathLst>
              <a:path w="1974363" h="2111618">
                <a:moveTo>
                  <a:pt x="0" y="0"/>
                </a:moveTo>
                <a:lnTo>
                  <a:pt x="1974363" y="0"/>
                </a:lnTo>
                <a:lnTo>
                  <a:pt x="1974363" y="2111618"/>
                </a:lnTo>
                <a:lnTo>
                  <a:pt x="0" y="21116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Oval 2">
            <a:extLst>
              <a:ext uri="{FF2B5EF4-FFF2-40B4-BE49-F238E27FC236}">
                <a16:creationId xmlns:a16="http://schemas.microsoft.com/office/drawing/2014/main" xmlns="" id="{2D77B293-63EC-8E7D-0CAA-D3EAA61F472D}"/>
              </a:ext>
            </a:extLst>
          </p:cNvPr>
          <p:cNvSpPr>
            <a:spLocks noChangeAspect="1"/>
          </p:cNvSpPr>
          <p:nvPr/>
        </p:nvSpPr>
        <p:spPr>
          <a:xfrm>
            <a:off x="1981200" y="2247900"/>
            <a:ext cx="3200400" cy="3200400"/>
          </a:xfrm>
          <a:prstGeom prst="ellipse">
            <a:avLst/>
          </a:prstGeom>
          <a:solidFill>
            <a:srgbClr val="1E528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pic>
        <p:nvPicPr>
          <p:cNvPr id="6" name="Picture 5">
            <a:extLst>
              <a:ext uri="{FF2B5EF4-FFF2-40B4-BE49-F238E27FC236}">
                <a16:creationId xmlns:a16="http://schemas.microsoft.com/office/drawing/2014/main" xmlns="" id="{75379E3E-CDC5-655D-5003-EC77CEC94C2C}"/>
              </a:ext>
            </a:extLst>
          </p:cNvPr>
          <p:cNvPicPr>
            <a:picLocks noChangeAspect="1"/>
          </p:cNvPicPr>
          <p:nvPr/>
        </p:nvPicPr>
        <p:blipFill>
          <a:blip r:embed="rId4"/>
          <a:stretch>
            <a:fillRect/>
          </a:stretch>
        </p:blipFill>
        <p:spPr>
          <a:xfrm>
            <a:off x="2621197" y="2897260"/>
            <a:ext cx="1920406" cy="1920406"/>
          </a:xfrm>
          <a:prstGeom prst="rect">
            <a:avLst/>
          </a:prstGeom>
        </p:spPr>
      </p:pic>
    </p:spTree>
    <p:extLst>
      <p:ext uri="{BB962C8B-B14F-4D97-AF65-F5344CB8AC3E}">
        <p14:creationId xmlns:p14="http://schemas.microsoft.com/office/powerpoint/2010/main" val="79200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B2E65E4-D9D6-BD4A-5F8F-25F45CD53E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973" y="482825"/>
            <a:ext cx="1578092" cy="1451209"/>
          </a:xfrm>
          <a:prstGeom prst="rect">
            <a:avLst/>
          </a:prstGeom>
        </p:spPr>
      </p:pic>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381000" y="3924300"/>
            <a:ext cx="16840200" cy="4592653"/>
          </a:xfrm>
          <a:prstGeom prst="rect">
            <a:avLst/>
          </a:prstGeom>
        </p:spPr>
        <p:txBody>
          <a:bodyPr vert="horz" wrap="square" lIns="0" tIns="57785" rIns="0" bIns="0" rtlCol="0">
            <a:noAutofit/>
          </a:bodyPr>
          <a:lstStyle/>
          <a:p>
            <a:pPr marL="571500" indent="-5715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Programs within academic institutions use survey data to identify groups most vulnerable to sexual violence.</a:t>
            </a:r>
          </a:p>
          <a:p>
            <a:pPr marL="571500" indent="-5715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Other organizations use the data collected from training, performance monitoring, funding, and grant applications.</a:t>
            </a:r>
          </a:p>
          <a:p>
            <a:endParaRPr lang="en-US" sz="4000" dirty="0">
              <a:solidFill>
                <a:srgbClr val="0C234B"/>
              </a:solidFill>
              <a:latin typeface="Times New Roman" panose="02020603050405020304" pitchFamily="18" charset="0"/>
              <a:cs typeface="Times New Roman" panose="02020603050405020304" pitchFamily="18" charset="0"/>
            </a:endParaRPr>
          </a:p>
          <a:p>
            <a:r>
              <a:rPr lang="en-US" sz="4000" i="1" dirty="0">
                <a:solidFill>
                  <a:schemeClr val="accent1"/>
                </a:solidFill>
              </a:rPr>
              <a:t>“We use data about inequities to implement and write priority curriculum and to provide relevant information to our stakeholders and trainees.”</a:t>
            </a:r>
          </a:p>
          <a:p>
            <a:pPr marL="571500" indent="-571500">
              <a:buFont typeface="Arial" panose="020B0604020202020204" pitchFamily="34" charset="0"/>
              <a:buChar char="•"/>
            </a:pPr>
            <a:endParaRPr lang="en-US" sz="4000" dirty="0">
              <a:solidFill>
                <a:srgbClr val="0C234B"/>
              </a:solidFill>
              <a:latin typeface="Times New Roman" panose="02020603050405020304" pitchFamily="18" charset="0"/>
              <a:cs typeface="Times New Roman" panose="02020603050405020304" pitchFamily="18" charset="0"/>
            </a:endParaRP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65119" y="509405"/>
            <a:ext cx="16124360" cy="1608799"/>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Data availability, use and needs to integrate health equity into SVPEP</a:t>
            </a:r>
          </a:p>
        </p:txBody>
      </p:sp>
      <p:sp>
        <p:nvSpPr>
          <p:cNvPr id="2" name="object 12">
            <a:extLst>
              <a:ext uri="{FF2B5EF4-FFF2-40B4-BE49-F238E27FC236}">
                <a16:creationId xmlns:a16="http://schemas.microsoft.com/office/drawing/2014/main" xmlns="" id="{C0E7E0E2-D471-04ED-C821-7353CC48C922}"/>
              </a:ext>
            </a:extLst>
          </p:cNvPr>
          <p:cNvSpPr txBox="1"/>
          <p:nvPr/>
        </p:nvSpPr>
        <p:spPr>
          <a:xfrm>
            <a:off x="442925" y="2587808"/>
            <a:ext cx="17526000" cy="1520662"/>
          </a:xfrm>
          <a:prstGeom prst="rect">
            <a:avLst/>
          </a:prstGeom>
        </p:spPr>
        <p:txBody>
          <a:bodyPr vert="horz" wrap="square" lIns="0" tIns="57785" rIns="0" bIns="0" rtlCol="0">
            <a:noAutofit/>
          </a:bodyPr>
          <a:lstStyle/>
          <a:p>
            <a:pPr>
              <a:spcAft>
                <a:spcPts val="1200"/>
              </a:spcAft>
            </a:pPr>
            <a:r>
              <a:rPr lang="en-US" sz="5400" dirty="0">
                <a:solidFill>
                  <a:srgbClr val="0C234B"/>
                </a:solidFill>
              </a:rPr>
              <a:t>What data are used to identify inequities or disparities? </a:t>
            </a:r>
          </a:p>
        </p:txBody>
      </p:sp>
      <p:pic>
        <p:nvPicPr>
          <p:cNvPr id="5" name="Picture 4">
            <a:extLst>
              <a:ext uri="{FF2B5EF4-FFF2-40B4-BE49-F238E27FC236}">
                <a16:creationId xmlns:a16="http://schemas.microsoft.com/office/drawing/2014/main" xmlns="" id="{9608D7B8-D038-9201-57EC-F16387534D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790" y="705615"/>
            <a:ext cx="941726" cy="941726"/>
          </a:xfrm>
          <a:prstGeom prst="rect">
            <a:avLst/>
          </a:prstGeom>
        </p:spPr>
      </p:pic>
    </p:spTree>
    <p:extLst>
      <p:ext uri="{BB962C8B-B14F-4D97-AF65-F5344CB8AC3E}">
        <p14:creationId xmlns:p14="http://schemas.microsoft.com/office/powerpoint/2010/main" val="893411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894647" y="4085761"/>
            <a:ext cx="16661811" cy="4832116"/>
          </a:xfrm>
          <a:prstGeom prst="rect">
            <a:avLst/>
          </a:prstGeom>
        </p:spPr>
        <p:txBody>
          <a:bodyPr vert="horz" wrap="square" lIns="0" tIns="57785" rIns="0" bIns="0" rtlCol="0">
            <a:noAutofit/>
          </a:bodyPr>
          <a:lstStyle/>
          <a:p>
            <a:pPr marL="571500" indent="-5715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Collaborative group learning and surveys.</a:t>
            </a:r>
          </a:p>
          <a:p>
            <a:pPr marL="571500" indent="-5715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The majority do not give feedback to beneficiaries or stakeholders. </a:t>
            </a:r>
          </a:p>
          <a:p>
            <a:endParaRPr lang="en-US" sz="4000" dirty="0">
              <a:solidFill>
                <a:srgbClr val="0C234B"/>
              </a:solidFill>
              <a:latin typeface="Times New Roman" panose="02020603050405020304" pitchFamily="18" charset="0"/>
              <a:cs typeface="Times New Roman" panose="02020603050405020304" pitchFamily="18" charset="0"/>
            </a:endParaRPr>
          </a:p>
          <a:p>
            <a:endParaRPr lang="en-US" sz="4000" dirty="0">
              <a:solidFill>
                <a:srgbClr val="0C234B"/>
              </a:solidFill>
              <a:latin typeface="Times New Roman" panose="02020603050405020304" pitchFamily="18" charset="0"/>
              <a:cs typeface="Times New Roman" panose="02020603050405020304" pitchFamily="18" charset="0"/>
            </a:endParaRPr>
          </a:p>
          <a:p>
            <a:pPr marL="457200" lvl="1" indent="0">
              <a:buNone/>
            </a:pPr>
            <a:r>
              <a:rPr lang="en-US" sz="4000" i="1" dirty="0">
                <a:solidFill>
                  <a:schemeClr val="accent1"/>
                </a:solidFill>
              </a:rPr>
              <a:t>“Data SV is grey, and its impact is not well understood. Only 1 in 6 people who experience sexual assault are reported, so we don’t get enough data and make many assumptions to make decisions.”</a:t>
            </a:r>
          </a:p>
          <a:p>
            <a:pPr marL="571500" indent="-571500">
              <a:buFont typeface="Arial" panose="020B0604020202020204" pitchFamily="34" charset="0"/>
              <a:buChar char="•"/>
            </a:pPr>
            <a:endParaRPr lang="en-US" sz="4000" dirty="0">
              <a:solidFill>
                <a:srgbClr val="0C234B"/>
              </a:solidFill>
              <a:latin typeface="Times New Roman" panose="02020603050405020304" pitchFamily="18" charset="0"/>
              <a:cs typeface="Times New Roman" panose="02020603050405020304" pitchFamily="18" charset="0"/>
            </a:endParaRP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894648" y="525964"/>
            <a:ext cx="16124360" cy="1608799"/>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Data availability, use and needs to integrate health equity into SVPEP</a:t>
            </a:r>
          </a:p>
        </p:txBody>
      </p:sp>
      <p:sp>
        <p:nvSpPr>
          <p:cNvPr id="2" name="object 12">
            <a:extLst>
              <a:ext uri="{FF2B5EF4-FFF2-40B4-BE49-F238E27FC236}">
                <a16:creationId xmlns:a16="http://schemas.microsoft.com/office/drawing/2014/main" xmlns="" id="{C0E7E0E2-D471-04ED-C821-7353CC48C922}"/>
              </a:ext>
            </a:extLst>
          </p:cNvPr>
          <p:cNvSpPr txBox="1"/>
          <p:nvPr/>
        </p:nvSpPr>
        <p:spPr>
          <a:xfrm>
            <a:off x="635589" y="2310474"/>
            <a:ext cx="16661811" cy="1520662"/>
          </a:xfrm>
          <a:prstGeom prst="rect">
            <a:avLst/>
          </a:prstGeom>
        </p:spPr>
        <p:txBody>
          <a:bodyPr vert="horz" wrap="square" lIns="0" tIns="57785" rIns="0" bIns="0" rtlCol="0">
            <a:noAutofit/>
          </a:bodyPr>
          <a:lstStyle/>
          <a:p>
            <a:pPr>
              <a:spcAft>
                <a:spcPts val="1200"/>
              </a:spcAft>
            </a:pPr>
            <a:r>
              <a:rPr lang="en-US" sz="4400" dirty="0">
                <a:solidFill>
                  <a:srgbClr val="0C234B"/>
                </a:solidFill>
              </a:rPr>
              <a:t>How does your organization engage with beneficiaries to understand inequities based on data collected? </a:t>
            </a:r>
          </a:p>
        </p:txBody>
      </p:sp>
      <p:pic>
        <p:nvPicPr>
          <p:cNvPr id="5" name="Picture 4">
            <a:extLst>
              <a:ext uri="{FF2B5EF4-FFF2-40B4-BE49-F238E27FC236}">
                <a16:creationId xmlns:a16="http://schemas.microsoft.com/office/drawing/2014/main" xmlns="" id="{751DF64C-F373-1B83-3335-CC0EA6700B42}"/>
              </a:ext>
            </a:extLst>
          </p:cNvPr>
          <p:cNvPicPr>
            <a:picLocks noChangeAspect="1"/>
          </p:cNvPicPr>
          <p:nvPr/>
        </p:nvPicPr>
        <p:blipFill>
          <a:blip r:embed="rId2"/>
          <a:stretch>
            <a:fillRect/>
          </a:stretch>
        </p:blipFill>
        <p:spPr>
          <a:xfrm>
            <a:off x="-684353" y="604876"/>
            <a:ext cx="1579001" cy="1450974"/>
          </a:xfrm>
          <a:prstGeom prst="rect">
            <a:avLst/>
          </a:prstGeom>
        </p:spPr>
      </p:pic>
      <p:pic>
        <p:nvPicPr>
          <p:cNvPr id="6" name="Picture 5">
            <a:extLst>
              <a:ext uri="{FF2B5EF4-FFF2-40B4-BE49-F238E27FC236}">
                <a16:creationId xmlns:a16="http://schemas.microsoft.com/office/drawing/2014/main" xmlns="" id="{2A709C64-AB1F-97BE-E6CB-E9D24DDCA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37" y="859500"/>
            <a:ext cx="941726" cy="941726"/>
          </a:xfrm>
          <a:prstGeom prst="rect">
            <a:avLst/>
          </a:prstGeom>
        </p:spPr>
      </p:pic>
    </p:spTree>
    <p:extLst>
      <p:ext uri="{BB962C8B-B14F-4D97-AF65-F5344CB8AC3E}">
        <p14:creationId xmlns:p14="http://schemas.microsoft.com/office/powerpoint/2010/main" val="2387390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38">
            <a:extLst>
              <a:ext uri="{FF2B5EF4-FFF2-40B4-BE49-F238E27FC236}">
                <a16:creationId xmlns:a16="http://schemas.microsoft.com/office/drawing/2014/main" xmlns="" id="{80414498-49B2-AA20-1284-DF4441123A47}"/>
              </a:ext>
            </a:extLst>
          </p:cNvPr>
          <p:cNvSpPr>
            <a:spLocks noChangeAspect="1"/>
          </p:cNvSpPr>
          <p:nvPr/>
        </p:nvSpPr>
        <p:spPr>
          <a:xfrm>
            <a:off x="1524000" y="1562100"/>
            <a:ext cx="3745238" cy="3745238"/>
          </a:xfrm>
          <a:prstGeom prst="ellipse">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object 6">
            <a:extLst>
              <a:ext uri="{FF2B5EF4-FFF2-40B4-BE49-F238E27FC236}">
                <a16:creationId xmlns:a16="http://schemas.microsoft.com/office/drawing/2014/main" xmlns="" id="{004AF2CE-C55A-9F2B-BFB6-240709DF479F}"/>
              </a:ext>
            </a:extLst>
          </p:cNvPr>
          <p:cNvSpPr txBox="1">
            <a:spLocks/>
          </p:cNvSpPr>
          <p:nvPr/>
        </p:nvSpPr>
        <p:spPr>
          <a:xfrm>
            <a:off x="6279480" y="3086100"/>
            <a:ext cx="10850479"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Training and Technical Assistance</a:t>
            </a:r>
          </a:p>
        </p:txBody>
      </p:sp>
      <p:sp>
        <p:nvSpPr>
          <p:cNvPr id="5" name="Freeform 22">
            <a:extLst>
              <a:ext uri="{FF2B5EF4-FFF2-40B4-BE49-F238E27FC236}">
                <a16:creationId xmlns:a16="http://schemas.microsoft.com/office/drawing/2014/main" xmlns="" id="{5F5A3DAB-6F84-0FC2-5982-75C34F5275E7}"/>
              </a:ext>
            </a:extLst>
          </p:cNvPr>
          <p:cNvSpPr>
            <a:spLocks noChangeAspect="1"/>
          </p:cNvSpPr>
          <p:nvPr/>
        </p:nvSpPr>
        <p:spPr>
          <a:xfrm>
            <a:off x="2327914" y="2291719"/>
            <a:ext cx="2137410" cy="2286000"/>
          </a:xfrm>
          <a:custGeom>
            <a:avLst/>
            <a:gdLst/>
            <a:ahLst/>
            <a:cxnLst/>
            <a:rect l="l" t="t" r="r" b="b"/>
            <a:pathLst>
              <a:path w="1974363" h="2111618">
                <a:moveTo>
                  <a:pt x="0" y="0"/>
                </a:moveTo>
                <a:lnTo>
                  <a:pt x="1974363" y="0"/>
                </a:lnTo>
                <a:lnTo>
                  <a:pt x="1974363" y="2111618"/>
                </a:lnTo>
                <a:lnTo>
                  <a:pt x="0" y="21116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dirty="0"/>
          </a:p>
        </p:txBody>
      </p:sp>
    </p:spTree>
    <p:extLst>
      <p:ext uri="{BB962C8B-B14F-4D97-AF65-F5344CB8AC3E}">
        <p14:creationId xmlns:p14="http://schemas.microsoft.com/office/powerpoint/2010/main" val="180690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2723032"/>
            <a:ext cx="16290759" cy="1590586"/>
          </a:xfrm>
          <a:prstGeom prst="rect">
            <a:avLst/>
          </a:prstGeom>
        </p:spPr>
        <p:txBody>
          <a:bodyPr vert="horz" wrap="square" lIns="0" tIns="57785" rIns="0" bIns="0" rtlCol="0">
            <a:noAutofit/>
          </a:bodyPr>
          <a:lstStyle/>
          <a:p>
            <a:pPr>
              <a:spcAft>
                <a:spcPts val="1200"/>
              </a:spcAft>
            </a:pPr>
            <a:r>
              <a:rPr lang="en-US" sz="5400" dirty="0">
                <a:solidFill>
                  <a:srgbClr val="0C234B"/>
                </a:solidFill>
              </a:rPr>
              <a:t>What resources are needed for capacity building?</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54725" y="626745"/>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Training and TA to integrate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1256042" y="4838700"/>
            <a:ext cx="14593558" cy="3170099"/>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Funding for training</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Training on systematic methods or evidence-based programs to guide implementation. </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Training on data collection and analysis to highlight health equity needs in programs. </a:t>
            </a: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612708"/>
            <a:ext cx="1302785" cy="1302785"/>
          </a:xfrm>
          <a:prstGeom prst="ellipse">
            <a:avLst/>
          </a:prstGeom>
          <a:solidFill>
            <a:srgbClr val="0F2B5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4" name="Freeform 22">
            <a:extLst>
              <a:ext uri="{FF2B5EF4-FFF2-40B4-BE49-F238E27FC236}">
                <a16:creationId xmlns:a16="http://schemas.microsoft.com/office/drawing/2014/main" xmlns="" id="{2BC9CA80-9A67-5BE8-6F32-F1FF80799638}"/>
              </a:ext>
            </a:extLst>
          </p:cNvPr>
          <p:cNvSpPr>
            <a:spLocks noChangeAspect="1"/>
          </p:cNvSpPr>
          <p:nvPr/>
        </p:nvSpPr>
        <p:spPr>
          <a:xfrm>
            <a:off x="-399179" y="837172"/>
            <a:ext cx="798357" cy="853858"/>
          </a:xfrm>
          <a:custGeom>
            <a:avLst/>
            <a:gdLst/>
            <a:ahLst/>
            <a:cxnLst/>
            <a:rect l="l" t="t" r="r" b="b"/>
            <a:pathLst>
              <a:path w="1974363" h="2111618">
                <a:moveTo>
                  <a:pt x="0" y="0"/>
                </a:moveTo>
                <a:lnTo>
                  <a:pt x="1974363" y="0"/>
                </a:lnTo>
                <a:lnTo>
                  <a:pt x="1974363" y="2111618"/>
                </a:lnTo>
                <a:lnTo>
                  <a:pt x="0" y="211161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dirty="0"/>
          </a:p>
        </p:txBody>
      </p:sp>
    </p:spTree>
    <p:extLst>
      <p:ext uri="{BB962C8B-B14F-4D97-AF65-F5344CB8AC3E}">
        <p14:creationId xmlns:p14="http://schemas.microsoft.com/office/powerpoint/2010/main" val="195212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582030A8-AB12-D9ED-3788-716F78BC028E}"/>
              </a:ext>
            </a:extLst>
          </p:cNvPr>
          <p:cNvSpPr>
            <a:spLocks noChangeAspect="1"/>
          </p:cNvSpPr>
          <p:nvPr/>
        </p:nvSpPr>
        <p:spPr>
          <a:xfrm>
            <a:off x="1447800" y="2453030"/>
            <a:ext cx="3200400" cy="3200400"/>
          </a:xfrm>
          <a:prstGeom prst="ellipse">
            <a:avLst/>
          </a:prstGeom>
          <a:solidFill>
            <a:srgbClr val="378DB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4" name="object 6">
            <a:extLst>
              <a:ext uri="{FF2B5EF4-FFF2-40B4-BE49-F238E27FC236}">
                <a16:creationId xmlns:a16="http://schemas.microsoft.com/office/drawing/2014/main" xmlns="" id="{004AF2CE-C55A-9F2B-BFB6-240709DF479F}"/>
              </a:ext>
            </a:extLst>
          </p:cNvPr>
          <p:cNvSpPr txBox="1">
            <a:spLocks/>
          </p:cNvSpPr>
          <p:nvPr/>
        </p:nvSpPr>
        <p:spPr>
          <a:xfrm>
            <a:off x="6279481" y="3086100"/>
            <a:ext cx="7360320"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Partnerships</a:t>
            </a:r>
          </a:p>
        </p:txBody>
      </p:sp>
      <p:sp>
        <p:nvSpPr>
          <p:cNvPr id="3" name="Freeform 22">
            <a:extLst>
              <a:ext uri="{FF2B5EF4-FFF2-40B4-BE49-F238E27FC236}">
                <a16:creationId xmlns:a16="http://schemas.microsoft.com/office/drawing/2014/main" xmlns="" id="{E08439BB-E2F8-35DC-A848-E4D251CDC603}"/>
              </a:ext>
            </a:extLst>
          </p:cNvPr>
          <p:cNvSpPr/>
          <p:nvPr/>
        </p:nvSpPr>
        <p:spPr>
          <a:xfrm>
            <a:off x="1822597" y="3322050"/>
            <a:ext cx="2298405" cy="1462360"/>
          </a:xfrm>
          <a:custGeom>
            <a:avLst/>
            <a:gdLst/>
            <a:ahLst/>
            <a:cxnLst/>
            <a:rect l="l" t="t" r="r" b="b"/>
            <a:pathLst>
              <a:path w="2298405" h="1462360">
                <a:moveTo>
                  <a:pt x="0" y="0"/>
                </a:moveTo>
                <a:lnTo>
                  <a:pt x="2298405" y="0"/>
                </a:lnTo>
                <a:lnTo>
                  <a:pt x="2298405" y="1462361"/>
                </a:lnTo>
                <a:lnTo>
                  <a:pt x="0" y="146236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dirty="0"/>
          </a:p>
        </p:txBody>
      </p:sp>
    </p:spTree>
    <p:extLst>
      <p:ext uri="{BB962C8B-B14F-4D97-AF65-F5344CB8AC3E}">
        <p14:creationId xmlns:p14="http://schemas.microsoft.com/office/powerpoint/2010/main" val="117309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2723032"/>
            <a:ext cx="16290759" cy="1590586"/>
          </a:xfrm>
          <a:prstGeom prst="rect">
            <a:avLst/>
          </a:prstGeom>
        </p:spPr>
        <p:txBody>
          <a:bodyPr vert="horz" wrap="square" lIns="0" tIns="57785" rIns="0" bIns="0" rtlCol="0">
            <a:noAutofit/>
          </a:bodyPr>
          <a:lstStyle/>
          <a:p>
            <a:pPr>
              <a:spcAft>
                <a:spcPts val="1200"/>
              </a:spcAft>
            </a:pPr>
            <a:r>
              <a:rPr lang="en-US" sz="5400" dirty="0">
                <a:solidFill>
                  <a:srgbClr val="0C234B"/>
                </a:solidFill>
              </a:rPr>
              <a:t>What is the readiness for diverse and inclusive engagement to improve health equity?</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675092" y="724865"/>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Partnerships that enable the integration of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2247900" y="5345620"/>
            <a:ext cx="13792200" cy="2554545"/>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 The majority of organizations have partners who share similar goals.</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Organizations are ready to collaborate to improve health equity in programs but have no clear engagement strategy.</a:t>
            </a: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612708"/>
            <a:ext cx="1302785" cy="1302785"/>
          </a:xfrm>
          <a:prstGeom prst="ellipse">
            <a:avLst/>
          </a:prstGeom>
          <a:solidFill>
            <a:srgbClr val="378DB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5" name="Freeform 22">
            <a:extLst>
              <a:ext uri="{FF2B5EF4-FFF2-40B4-BE49-F238E27FC236}">
                <a16:creationId xmlns:a16="http://schemas.microsoft.com/office/drawing/2014/main" xmlns="" id="{956AE0FF-D7C9-A6AC-0891-8B751733FC97}"/>
              </a:ext>
            </a:extLst>
          </p:cNvPr>
          <p:cNvSpPr/>
          <p:nvPr/>
        </p:nvSpPr>
        <p:spPr>
          <a:xfrm>
            <a:off x="-378930" y="901185"/>
            <a:ext cx="757857" cy="725830"/>
          </a:xfrm>
          <a:custGeom>
            <a:avLst/>
            <a:gdLst/>
            <a:ahLst/>
            <a:cxnLst/>
            <a:rect l="l" t="t" r="r" b="b"/>
            <a:pathLst>
              <a:path w="2298405" h="1462360">
                <a:moveTo>
                  <a:pt x="0" y="0"/>
                </a:moveTo>
                <a:lnTo>
                  <a:pt x="2298405" y="0"/>
                </a:lnTo>
                <a:lnTo>
                  <a:pt x="2298405" y="1462361"/>
                </a:lnTo>
                <a:lnTo>
                  <a:pt x="0" y="146236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dirty="0"/>
          </a:p>
        </p:txBody>
      </p:sp>
    </p:spTree>
    <p:extLst>
      <p:ext uri="{BB962C8B-B14F-4D97-AF65-F5344CB8AC3E}">
        <p14:creationId xmlns:p14="http://schemas.microsoft.com/office/powerpoint/2010/main" val="59282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805740" y="1943100"/>
            <a:ext cx="8458197" cy="6019800"/>
          </a:xfrm>
          <a:prstGeom prst="rect">
            <a:avLst/>
          </a:prstGeom>
        </p:spPr>
        <p:txBody>
          <a:bodyPr vert="horz" wrap="square" lIns="0" tIns="12700" rIns="0" bIns="0" rtlCol="0">
            <a:noAutofit/>
          </a:bodyPr>
          <a:lstStyle/>
          <a:p>
            <a:pPr marL="742950" indent="-742950">
              <a:lnSpc>
                <a:spcPct val="150000"/>
              </a:lnSpc>
              <a:buFont typeface="+mj-lt"/>
              <a:buAutoNum type="arabicPeriod"/>
            </a:pPr>
            <a:r>
              <a:rPr lang="en-US" sz="4400" dirty="0">
                <a:solidFill>
                  <a:srgbClr val="17375E"/>
                </a:solidFill>
                <a:latin typeface="Times New Roman" panose="02020603050405020304" pitchFamily="18" charset="0"/>
                <a:cs typeface="Times New Roman" panose="02020603050405020304" pitchFamily="18" charset="0"/>
              </a:rPr>
              <a:t>Executive Summary</a:t>
            </a:r>
          </a:p>
          <a:p>
            <a:pPr marL="742950" indent="-742950">
              <a:lnSpc>
                <a:spcPct val="150000"/>
              </a:lnSpc>
              <a:buFont typeface="+mj-lt"/>
              <a:buAutoNum type="arabicPeriod"/>
            </a:pPr>
            <a:r>
              <a:rPr lang="en-US" sz="4400" dirty="0">
                <a:solidFill>
                  <a:srgbClr val="17375E"/>
                </a:solidFill>
                <a:latin typeface="Times New Roman" panose="02020603050405020304" pitchFamily="18" charset="0"/>
                <a:cs typeface="Times New Roman" panose="02020603050405020304" pitchFamily="18" charset="0"/>
              </a:rPr>
              <a:t>Background &amp; Objectives</a:t>
            </a:r>
          </a:p>
          <a:p>
            <a:pPr marL="742950" indent="-742950">
              <a:lnSpc>
                <a:spcPct val="150000"/>
              </a:lnSpc>
              <a:buFont typeface="+mj-lt"/>
              <a:buAutoNum type="arabicPeriod"/>
            </a:pPr>
            <a:r>
              <a:rPr lang="en-US" sz="4400" dirty="0">
                <a:solidFill>
                  <a:srgbClr val="17375E"/>
                </a:solidFill>
                <a:latin typeface="Times New Roman" panose="02020603050405020304" pitchFamily="18" charset="0"/>
                <a:cs typeface="Times New Roman" panose="02020603050405020304" pitchFamily="18" charset="0"/>
              </a:rPr>
              <a:t>Approach &amp; Methodology</a:t>
            </a:r>
          </a:p>
          <a:p>
            <a:pPr marL="742950" indent="-742950">
              <a:lnSpc>
                <a:spcPct val="150000"/>
              </a:lnSpc>
              <a:buFont typeface="+mj-lt"/>
              <a:buAutoNum type="arabicPeriod"/>
            </a:pPr>
            <a:r>
              <a:rPr lang="en-US" sz="4400" dirty="0">
                <a:solidFill>
                  <a:srgbClr val="17375E"/>
                </a:solidFill>
                <a:latin typeface="Times New Roman" panose="02020603050405020304" pitchFamily="18" charset="0"/>
                <a:cs typeface="Times New Roman" panose="02020603050405020304" pitchFamily="18" charset="0"/>
              </a:rPr>
              <a:t>Findings </a:t>
            </a:r>
          </a:p>
          <a:p>
            <a:pPr marL="742950" indent="-742950">
              <a:lnSpc>
                <a:spcPct val="150000"/>
              </a:lnSpc>
              <a:buFont typeface="+mj-lt"/>
              <a:buAutoNum type="arabicPeriod"/>
            </a:pPr>
            <a:r>
              <a:rPr lang="en-US" sz="4400" dirty="0">
                <a:solidFill>
                  <a:srgbClr val="17375E"/>
                </a:solidFill>
                <a:latin typeface="Times New Roman" panose="02020603050405020304" pitchFamily="18" charset="0"/>
                <a:cs typeface="Times New Roman" panose="02020603050405020304" pitchFamily="18" charset="0"/>
              </a:rPr>
              <a:t>Acknowledgment</a:t>
            </a:r>
          </a:p>
          <a:p>
            <a:pPr marL="742950" indent="-742950">
              <a:lnSpc>
                <a:spcPct val="150000"/>
              </a:lnSpc>
              <a:buFont typeface="+mj-lt"/>
              <a:buAutoNum type="arabicPeriod"/>
            </a:pPr>
            <a:r>
              <a:rPr lang="en-US" sz="4400" dirty="0">
                <a:solidFill>
                  <a:srgbClr val="17375E"/>
                </a:solidFill>
                <a:latin typeface="Times New Roman" panose="02020603050405020304" pitchFamily="18" charset="0"/>
                <a:cs typeface="Times New Roman" panose="02020603050405020304" pitchFamily="18" charset="0"/>
              </a:rPr>
              <a:t>Plenary: Recommendations </a:t>
            </a:r>
          </a:p>
        </p:txBody>
      </p:sp>
      <p:sp>
        <p:nvSpPr>
          <p:cNvPr id="6" name="object 6"/>
          <p:cNvSpPr txBox="1"/>
          <p:nvPr/>
        </p:nvSpPr>
        <p:spPr>
          <a:xfrm>
            <a:off x="44115" y="3162300"/>
            <a:ext cx="8871285" cy="2820003"/>
          </a:xfrm>
          <a:prstGeom prst="rect">
            <a:avLst/>
          </a:prstGeom>
        </p:spPr>
        <p:txBody>
          <a:bodyPr vert="horz" wrap="square" lIns="0" tIns="151130" rIns="0" bIns="0" rtlCol="0" anchor="ctr">
            <a:noAutofit/>
          </a:bodyPr>
          <a:lstStyle/>
          <a:p>
            <a:pPr marL="12700" marR="5080" algn="ctr">
              <a:lnSpc>
                <a:spcPts val="10410"/>
              </a:lnSpc>
              <a:spcBef>
                <a:spcPts val="1190"/>
              </a:spcBef>
            </a:pPr>
            <a:r>
              <a:rPr lang="en-US" sz="8000" dirty="0">
                <a:solidFill>
                  <a:srgbClr val="0C234A"/>
                </a:solidFill>
                <a:latin typeface="Times New Roman"/>
                <a:cs typeface="Times New Roman"/>
              </a:rPr>
              <a:t>Presentation Outline</a:t>
            </a:r>
            <a:endParaRPr sz="8000" dirty="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3543300"/>
            <a:ext cx="16290759" cy="967130"/>
          </a:xfrm>
          <a:prstGeom prst="rect">
            <a:avLst/>
          </a:prstGeom>
        </p:spPr>
        <p:txBody>
          <a:bodyPr vert="horz" wrap="square" lIns="0" tIns="57785" rIns="0" bIns="0" rtlCol="0">
            <a:noAutofit/>
          </a:bodyPr>
          <a:lstStyle/>
          <a:p>
            <a:pPr>
              <a:spcAft>
                <a:spcPts val="1200"/>
              </a:spcAft>
            </a:pPr>
            <a:r>
              <a:rPr lang="en-US" sz="5400" dirty="0">
                <a:solidFill>
                  <a:srgbClr val="0C234B"/>
                </a:solidFill>
              </a:rPr>
              <a:t>How do organizations engage and collaborate?</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74164" y="710685"/>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Partnerships that enable the integration of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998620" y="4838700"/>
            <a:ext cx="13936580" cy="2554545"/>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Organizations leverage partners’ expertise and resources through collaborations for grant application and service delivery.</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State-level coalition for SVPEP provides critical support that allows organizations to leverage resources and expertise.</a:t>
            </a: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612708"/>
            <a:ext cx="1302785" cy="1302785"/>
          </a:xfrm>
          <a:prstGeom prst="ellipse">
            <a:avLst/>
          </a:prstGeom>
          <a:solidFill>
            <a:srgbClr val="378DB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5" name="Freeform 22">
            <a:extLst>
              <a:ext uri="{FF2B5EF4-FFF2-40B4-BE49-F238E27FC236}">
                <a16:creationId xmlns:a16="http://schemas.microsoft.com/office/drawing/2014/main" xmlns="" id="{956AE0FF-D7C9-A6AC-0891-8B751733FC97}"/>
              </a:ext>
            </a:extLst>
          </p:cNvPr>
          <p:cNvSpPr/>
          <p:nvPr/>
        </p:nvSpPr>
        <p:spPr>
          <a:xfrm>
            <a:off x="-378930" y="901185"/>
            <a:ext cx="757857" cy="725830"/>
          </a:xfrm>
          <a:custGeom>
            <a:avLst/>
            <a:gdLst/>
            <a:ahLst/>
            <a:cxnLst/>
            <a:rect l="l" t="t" r="r" b="b"/>
            <a:pathLst>
              <a:path w="2298405" h="1462360">
                <a:moveTo>
                  <a:pt x="0" y="0"/>
                </a:moveTo>
                <a:lnTo>
                  <a:pt x="2298405" y="0"/>
                </a:lnTo>
                <a:lnTo>
                  <a:pt x="2298405" y="1462361"/>
                </a:lnTo>
                <a:lnTo>
                  <a:pt x="0" y="146236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dirty="0"/>
          </a:p>
        </p:txBody>
      </p:sp>
    </p:spTree>
    <p:extLst>
      <p:ext uri="{BB962C8B-B14F-4D97-AF65-F5344CB8AC3E}">
        <p14:creationId xmlns:p14="http://schemas.microsoft.com/office/powerpoint/2010/main" val="260659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xmlns="" id="{004AF2CE-C55A-9F2B-BFB6-240709DF479F}"/>
              </a:ext>
            </a:extLst>
          </p:cNvPr>
          <p:cNvSpPr txBox="1">
            <a:spLocks/>
          </p:cNvSpPr>
          <p:nvPr/>
        </p:nvSpPr>
        <p:spPr>
          <a:xfrm>
            <a:off x="4800600" y="1943100"/>
            <a:ext cx="12496800" cy="236220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Program Focus within the </a:t>
            </a:r>
          </a:p>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Socioecological Model (SEM)</a:t>
            </a:r>
          </a:p>
        </p:txBody>
      </p:sp>
      <p:sp>
        <p:nvSpPr>
          <p:cNvPr id="2" name="Oval 1">
            <a:extLst>
              <a:ext uri="{FF2B5EF4-FFF2-40B4-BE49-F238E27FC236}">
                <a16:creationId xmlns:a16="http://schemas.microsoft.com/office/drawing/2014/main" xmlns="" id="{6181B13E-7EC4-5C94-2451-4CADF735D5CC}"/>
              </a:ext>
            </a:extLst>
          </p:cNvPr>
          <p:cNvSpPr>
            <a:spLocks noChangeAspect="1"/>
          </p:cNvSpPr>
          <p:nvPr/>
        </p:nvSpPr>
        <p:spPr>
          <a:xfrm>
            <a:off x="1447800" y="2171700"/>
            <a:ext cx="3200400" cy="3200400"/>
          </a:xfrm>
          <a:prstGeom prst="ellipse">
            <a:avLst/>
          </a:prstGeom>
          <a:solidFill>
            <a:srgbClr val="00B2D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pic>
        <p:nvPicPr>
          <p:cNvPr id="5" name="Picture 4">
            <a:extLst>
              <a:ext uri="{FF2B5EF4-FFF2-40B4-BE49-F238E27FC236}">
                <a16:creationId xmlns:a16="http://schemas.microsoft.com/office/drawing/2014/main" xmlns="" id="{A80AF0A1-42C9-55C4-4F9A-46C7C6832657}"/>
              </a:ext>
            </a:extLst>
          </p:cNvPr>
          <p:cNvPicPr>
            <a:picLocks noChangeAspect="1"/>
          </p:cNvPicPr>
          <p:nvPr/>
        </p:nvPicPr>
        <p:blipFill>
          <a:blip r:embed="rId2"/>
          <a:stretch>
            <a:fillRect/>
          </a:stretch>
        </p:blipFill>
        <p:spPr>
          <a:xfrm>
            <a:off x="2176196" y="2705100"/>
            <a:ext cx="1743607" cy="1828959"/>
          </a:xfrm>
          <a:prstGeom prst="rect">
            <a:avLst/>
          </a:prstGeom>
        </p:spPr>
      </p:pic>
    </p:spTree>
    <p:extLst>
      <p:ext uri="{BB962C8B-B14F-4D97-AF65-F5344CB8AC3E}">
        <p14:creationId xmlns:p14="http://schemas.microsoft.com/office/powerpoint/2010/main" val="375094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2933700"/>
            <a:ext cx="16603580" cy="1524000"/>
          </a:xfrm>
          <a:prstGeom prst="rect">
            <a:avLst/>
          </a:prstGeom>
        </p:spPr>
        <p:txBody>
          <a:bodyPr vert="horz" wrap="square" lIns="0" tIns="57785" rIns="0" bIns="0" rtlCol="0">
            <a:noAutofit/>
          </a:bodyPr>
          <a:lstStyle/>
          <a:p>
            <a:pPr>
              <a:spcAft>
                <a:spcPts val="1200"/>
              </a:spcAft>
            </a:pPr>
            <a:r>
              <a:rPr lang="en-US" sz="5400" dirty="0">
                <a:solidFill>
                  <a:srgbClr val="0C234B"/>
                </a:solidFill>
              </a:rPr>
              <a:t>Do current activities focus on social and environmental aspects within the SEM?</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675092" y="641567"/>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Focus within the SEM that integrates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1125632" y="4914900"/>
            <a:ext cx="14419167" cy="3170099"/>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Current approaches include destigmatizing, changing social and environmental factors, promoting trauma-informed practices, training on bystander intervention, and providing safe spaces.</a:t>
            </a:r>
          </a:p>
          <a:p>
            <a:endParaRPr lang="en-US" sz="4000" dirty="0">
              <a:solidFill>
                <a:srgbClr val="0F2B5D"/>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Only a few organizations work at the systems/policy level.</a:t>
            </a: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612708"/>
            <a:ext cx="1302785" cy="1302785"/>
          </a:xfrm>
          <a:prstGeom prst="ellipse">
            <a:avLst/>
          </a:prstGeom>
          <a:solidFill>
            <a:srgbClr val="00B2D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pic>
        <p:nvPicPr>
          <p:cNvPr id="4" name="Picture 3">
            <a:extLst>
              <a:ext uri="{FF2B5EF4-FFF2-40B4-BE49-F238E27FC236}">
                <a16:creationId xmlns:a16="http://schemas.microsoft.com/office/drawing/2014/main" xmlns="" id="{77B6736B-E853-CE38-24CA-F2FEE4730C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340" y="863045"/>
            <a:ext cx="764677" cy="802109"/>
          </a:xfrm>
          <a:prstGeom prst="rect">
            <a:avLst/>
          </a:prstGeom>
        </p:spPr>
      </p:pic>
    </p:spTree>
    <p:extLst>
      <p:ext uri="{BB962C8B-B14F-4D97-AF65-F5344CB8AC3E}">
        <p14:creationId xmlns:p14="http://schemas.microsoft.com/office/powerpoint/2010/main" val="3748462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8" name="object 12">
            <a:extLst>
              <a:ext uri="{FF2B5EF4-FFF2-40B4-BE49-F238E27FC236}">
                <a16:creationId xmlns:a16="http://schemas.microsoft.com/office/drawing/2014/main" xmlns="" id="{8C43BA6A-ED88-26F3-DE99-00D29F5E061B}"/>
              </a:ext>
            </a:extLst>
          </p:cNvPr>
          <p:cNvSpPr txBox="1"/>
          <p:nvPr/>
        </p:nvSpPr>
        <p:spPr>
          <a:xfrm>
            <a:off x="998620" y="2933700"/>
            <a:ext cx="16603580" cy="1524000"/>
          </a:xfrm>
          <a:prstGeom prst="rect">
            <a:avLst/>
          </a:prstGeom>
        </p:spPr>
        <p:txBody>
          <a:bodyPr vert="horz" wrap="square" lIns="0" tIns="57785" rIns="0" bIns="0" rtlCol="0">
            <a:noAutofit/>
          </a:bodyPr>
          <a:lstStyle/>
          <a:p>
            <a:pPr>
              <a:spcAft>
                <a:spcPts val="1200"/>
              </a:spcAft>
            </a:pPr>
            <a:r>
              <a:rPr lang="en-US" sz="5400" dirty="0">
                <a:solidFill>
                  <a:srgbClr val="0C234B"/>
                </a:solidFill>
              </a:rPr>
              <a:t>What could enhance work on social and environmental aspects within the SEM in SVPEP?</a:t>
            </a:r>
          </a:p>
        </p:txBody>
      </p:sp>
      <p:sp>
        <p:nvSpPr>
          <p:cNvPr id="9" name="object 6">
            <a:extLst>
              <a:ext uri="{FF2B5EF4-FFF2-40B4-BE49-F238E27FC236}">
                <a16:creationId xmlns:a16="http://schemas.microsoft.com/office/drawing/2014/main" xmlns="" id="{AA2AA705-186D-0026-4038-78D3D80E03FA}"/>
              </a:ext>
            </a:extLst>
          </p:cNvPr>
          <p:cNvSpPr txBox="1">
            <a:spLocks/>
          </p:cNvSpPr>
          <p:nvPr/>
        </p:nvSpPr>
        <p:spPr>
          <a:xfrm>
            <a:off x="762000" y="723900"/>
            <a:ext cx="16459201" cy="967130"/>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4800" kern="0" dirty="0">
                <a:solidFill>
                  <a:srgbClr val="0C234B"/>
                </a:solidFill>
                <a:latin typeface="Times New Roman" panose="02020603050405020304" pitchFamily="18" charset="0"/>
                <a:cs typeface="Times New Roman" panose="02020603050405020304" pitchFamily="18" charset="0"/>
              </a:rPr>
              <a:t>Focus within the SEM that integrates health equity into SVPEP</a:t>
            </a:r>
          </a:p>
        </p:txBody>
      </p:sp>
      <p:sp>
        <p:nvSpPr>
          <p:cNvPr id="3" name="TextBox 2">
            <a:extLst>
              <a:ext uri="{FF2B5EF4-FFF2-40B4-BE49-F238E27FC236}">
                <a16:creationId xmlns:a16="http://schemas.microsoft.com/office/drawing/2014/main" xmlns="" id="{A8404AA5-6251-5654-3095-0E9B9F82DAD0}"/>
              </a:ext>
            </a:extLst>
          </p:cNvPr>
          <p:cNvSpPr txBox="1"/>
          <p:nvPr/>
        </p:nvSpPr>
        <p:spPr>
          <a:xfrm>
            <a:off x="651392" y="4914900"/>
            <a:ext cx="16324168" cy="4401205"/>
          </a:xfrm>
          <a:prstGeom prst="rect">
            <a:avLst/>
          </a:prstGeom>
          <a:noFill/>
        </p:spPr>
        <p:txBody>
          <a:bodyPr wrap="square">
            <a:spAutoFit/>
          </a:bodyPr>
          <a:lstStyle/>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Additional funding and training to improve outreach.</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Incorporating research, data, and best practices to improve actions on health equity</a:t>
            </a:r>
          </a:p>
          <a:p>
            <a:r>
              <a:rPr lang="en-US" sz="4000" dirty="0">
                <a:solidFill>
                  <a:srgbClr val="0F2B5D"/>
                </a:solidFill>
                <a:latin typeface="Times New Roman" panose="02020603050405020304" pitchFamily="18" charset="0"/>
                <a:cs typeface="Times New Roman" panose="02020603050405020304" pitchFamily="18" charset="0"/>
              </a:rPr>
              <a:t>     -ADHS could activate specific research work to improve local evidence.</a:t>
            </a:r>
          </a:p>
          <a:p>
            <a:pPr marL="571500" indent="-571500">
              <a:buFont typeface="Arial" panose="020B0604020202020204" pitchFamily="34" charset="0"/>
              <a:buChar char="•"/>
            </a:pPr>
            <a:r>
              <a:rPr lang="en-US" sz="4000" dirty="0">
                <a:solidFill>
                  <a:srgbClr val="0F2B5D"/>
                </a:solidFill>
                <a:latin typeface="Times New Roman" panose="02020603050405020304" pitchFamily="18" charset="0"/>
                <a:cs typeface="Times New Roman" panose="02020603050405020304" pitchFamily="18" charset="0"/>
              </a:rPr>
              <a:t>Include health equity-specific training and nomenclature in SVPEP programs.</a:t>
            </a:r>
          </a:p>
          <a:p>
            <a:pPr marL="571500" indent="-571500">
              <a:buFont typeface="Arial" panose="020B0604020202020204" pitchFamily="34" charset="0"/>
              <a:buChar char="•"/>
            </a:pPr>
            <a:endParaRPr lang="en-US" sz="4000" dirty="0">
              <a:solidFill>
                <a:srgbClr val="0F2B5D"/>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56A3E2CD-F05C-F943-63B6-F9D546A13687}"/>
              </a:ext>
            </a:extLst>
          </p:cNvPr>
          <p:cNvSpPr>
            <a:spLocks noChangeAspect="1"/>
          </p:cNvSpPr>
          <p:nvPr/>
        </p:nvSpPr>
        <p:spPr>
          <a:xfrm>
            <a:off x="-651393" y="612708"/>
            <a:ext cx="1302785" cy="1302785"/>
          </a:xfrm>
          <a:prstGeom prst="ellipse">
            <a:avLst/>
          </a:prstGeom>
          <a:solidFill>
            <a:srgbClr val="00B2D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pic>
        <p:nvPicPr>
          <p:cNvPr id="4" name="Picture 3">
            <a:extLst>
              <a:ext uri="{FF2B5EF4-FFF2-40B4-BE49-F238E27FC236}">
                <a16:creationId xmlns:a16="http://schemas.microsoft.com/office/drawing/2014/main" xmlns="" id="{77B6736B-E853-CE38-24CA-F2FEE4730C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340" y="863045"/>
            <a:ext cx="764677" cy="802109"/>
          </a:xfrm>
          <a:prstGeom prst="rect">
            <a:avLst/>
          </a:prstGeom>
        </p:spPr>
      </p:pic>
    </p:spTree>
    <p:extLst>
      <p:ext uri="{BB962C8B-B14F-4D97-AF65-F5344CB8AC3E}">
        <p14:creationId xmlns:p14="http://schemas.microsoft.com/office/powerpoint/2010/main" val="2599828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idx="4294967295"/>
          </p:nvPr>
        </p:nvSpPr>
        <p:spPr>
          <a:xfrm>
            <a:off x="1295399" y="461706"/>
            <a:ext cx="15697200" cy="1981200"/>
          </a:xfrm>
          <a:prstGeom prst="rect">
            <a:avLst/>
          </a:prstGeom>
        </p:spPr>
        <p:txBody>
          <a:bodyPr vert="horz" wrap="square" lIns="0" tIns="151130" rIns="0" bIns="0" rtlCol="0">
            <a:noAutofit/>
          </a:bodyPr>
          <a:lstStyle/>
          <a:p>
            <a:pPr marL="12700" marR="5080">
              <a:spcBef>
                <a:spcPts val="1190"/>
              </a:spcBef>
            </a:pPr>
            <a:r>
              <a:rPr lang="en-US" sz="8800" dirty="0">
                <a:solidFill>
                  <a:srgbClr val="0C234B"/>
                </a:solidFill>
                <a:latin typeface="Times New Roman" panose="02020603050405020304" pitchFamily="18" charset="0"/>
                <a:cs typeface="Times New Roman" panose="02020603050405020304" pitchFamily="18" charset="0"/>
              </a:rPr>
              <a:t>Summary of Findings</a:t>
            </a:r>
          </a:p>
        </p:txBody>
      </p:sp>
      <p:sp>
        <p:nvSpPr>
          <p:cNvPr id="11" name="object 11"/>
          <p:cNvSpPr txBox="1"/>
          <p:nvPr/>
        </p:nvSpPr>
        <p:spPr>
          <a:xfrm>
            <a:off x="5257800" y="3917042"/>
            <a:ext cx="5431529" cy="406400"/>
          </a:xfrm>
          <a:prstGeom prst="rect">
            <a:avLst/>
          </a:prstGeom>
        </p:spPr>
        <p:txBody>
          <a:bodyPr vert="horz" wrap="square" lIns="0" tIns="12700" rIns="0" bIns="0" rtlCol="0" anchor="b">
            <a:noAutofit/>
          </a:bodyPr>
          <a:lstStyle/>
          <a:p>
            <a:pPr marL="12700" algn="ctr">
              <a:lnSpc>
                <a:spcPct val="100000"/>
              </a:lnSpc>
              <a:spcBef>
                <a:spcPts val="100"/>
              </a:spcBef>
            </a:pPr>
            <a:r>
              <a:rPr lang="en-US" sz="3200" b="1" dirty="0">
                <a:solidFill>
                  <a:srgbClr val="0C234A"/>
                </a:solidFill>
                <a:latin typeface="Calibri" panose="020F0502020204030204" pitchFamily="34" charset="0"/>
                <a:cs typeface="Calibri" panose="020F0502020204030204" pitchFamily="34" charset="0"/>
              </a:rPr>
              <a:t>ORGANIZATIONAL  CAPACITY </a:t>
            </a:r>
            <a:endParaRPr sz="3200" b="1" dirty="0">
              <a:latin typeface="Calibri" panose="020F0502020204030204" pitchFamily="34" charset="0"/>
              <a:cs typeface="Calibri" panose="020F0502020204030204" pitchFamily="34" charset="0"/>
            </a:endParaRPr>
          </a:p>
        </p:txBody>
      </p:sp>
      <p:sp>
        <p:nvSpPr>
          <p:cNvPr id="12" name="object 12"/>
          <p:cNvSpPr txBox="1"/>
          <p:nvPr/>
        </p:nvSpPr>
        <p:spPr>
          <a:xfrm>
            <a:off x="1328119" y="4586220"/>
            <a:ext cx="15881685" cy="4516917"/>
          </a:xfrm>
          <a:prstGeom prst="rect">
            <a:avLst/>
          </a:prstGeom>
        </p:spPr>
        <p:txBody>
          <a:bodyPr vert="horz" wrap="square" lIns="0" tIns="57785" rIns="0" bIns="0" rtlCol="0">
            <a:noAutofit/>
          </a:bodyPr>
          <a:lstStyle/>
          <a:p>
            <a:pPr marL="457200" indent="-4572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Knowledge and understanding of health equity and its relationship with SV prevention is moderate to high across participating organizations.</a:t>
            </a:r>
          </a:p>
          <a:p>
            <a:pPr marL="457200" indent="-4572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No evidence of strategic planning that explicitly mentions health equity interventions in SVPEP programs.</a:t>
            </a:r>
          </a:p>
          <a:p>
            <a:pPr marL="457200" indent="-457200">
              <a:buFont typeface="Arial" panose="020B0604020202020204" pitchFamily="34" charset="0"/>
              <a:buChar char="•"/>
            </a:pPr>
            <a:r>
              <a:rPr lang="en-US" sz="4000" dirty="0">
                <a:solidFill>
                  <a:srgbClr val="0C234B"/>
                </a:solidFill>
                <a:latin typeface="Times New Roman" panose="02020603050405020304" pitchFamily="18" charset="0"/>
                <a:cs typeface="Times New Roman" panose="02020603050405020304" pitchFamily="18" charset="0"/>
              </a:rPr>
              <a:t>Health equity is not explicitly communicated or planned for in program implementation plans.</a:t>
            </a:r>
          </a:p>
          <a:p>
            <a:pPr marL="457200" indent="-457200">
              <a:buFont typeface="Arial" panose="020B0604020202020204" pitchFamily="34" charset="0"/>
              <a:buChar char="•"/>
            </a:pPr>
            <a:endParaRPr lang="en-US" sz="3200" dirty="0">
              <a:solidFill>
                <a:srgbClr val="0C234B"/>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C1C8B775-F8CA-5323-023C-AE368456B5C0}"/>
              </a:ext>
            </a:extLst>
          </p:cNvPr>
          <p:cNvSpPr>
            <a:spLocks noChangeAspect="1"/>
          </p:cNvSpPr>
          <p:nvPr/>
        </p:nvSpPr>
        <p:spPr>
          <a:xfrm>
            <a:off x="2971800" y="2562063"/>
            <a:ext cx="1905000" cy="1905000"/>
          </a:xfrm>
          <a:prstGeom prst="ellipse">
            <a:avLst/>
          </a:prstGeom>
          <a:solidFill>
            <a:srgbClr val="1E528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4" name="Freeform 5">
            <a:extLst>
              <a:ext uri="{FF2B5EF4-FFF2-40B4-BE49-F238E27FC236}">
                <a16:creationId xmlns:a16="http://schemas.microsoft.com/office/drawing/2014/main" xmlns="" id="{3EE5DE32-6CC0-F16D-C508-3B948837FB2C}"/>
              </a:ext>
            </a:extLst>
          </p:cNvPr>
          <p:cNvSpPr>
            <a:spLocks noChangeAspect="1"/>
          </p:cNvSpPr>
          <p:nvPr/>
        </p:nvSpPr>
        <p:spPr>
          <a:xfrm>
            <a:off x="3200400" y="3086277"/>
            <a:ext cx="1508760" cy="859916"/>
          </a:xfrm>
          <a:custGeom>
            <a:avLst/>
            <a:gdLst/>
            <a:ahLst/>
            <a:cxnLst/>
            <a:rect l="l" t="t" r="r" b="b"/>
            <a:pathLst>
              <a:path w="1581289" h="1021908">
                <a:moveTo>
                  <a:pt x="0" y="0"/>
                </a:moveTo>
                <a:lnTo>
                  <a:pt x="1581289" y="0"/>
                </a:lnTo>
                <a:lnTo>
                  <a:pt x="1581289" y="1021909"/>
                </a:lnTo>
                <a:lnTo>
                  <a:pt x="0" y="102190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15429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733CE957-B2A6-3AA8-038A-DB436A3643F5}"/>
              </a:ext>
            </a:extLst>
          </p:cNvPr>
          <p:cNvSpPr>
            <a:spLocks noChangeAspect="1"/>
          </p:cNvSpPr>
          <p:nvPr/>
        </p:nvSpPr>
        <p:spPr>
          <a:xfrm>
            <a:off x="10771828" y="3040380"/>
            <a:ext cx="2103120" cy="2103120"/>
          </a:xfrm>
          <a:prstGeom prst="ellipse">
            <a:avLst/>
          </a:prstGeom>
          <a:solidFill>
            <a:schemeClr val="tx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6" name="object 6"/>
          <p:cNvSpPr txBox="1">
            <a:spLocks noGrp="1"/>
          </p:cNvSpPr>
          <p:nvPr>
            <p:ph type="title" idx="4294967295"/>
          </p:nvPr>
        </p:nvSpPr>
        <p:spPr>
          <a:xfrm>
            <a:off x="1295399" y="461706"/>
            <a:ext cx="15697200" cy="1981200"/>
          </a:xfrm>
          <a:prstGeom prst="rect">
            <a:avLst/>
          </a:prstGeom>
        </p:spPr>
        <p:txBody>
          <a:bodyPr vert="horz" wrap="square" lIns="0" tIns="151130" rIns="0" bIns="0" rtlCol="0">
            <a:noAutofit/>
          </a:bodyPr>
          <a:lstStyle/>
          <a:p>
            <a:pPr marL="12700" marR="5080">
              <a:spcBef>
                <a:spcPts val="1190"/>
              </a:spcBef>
            </a:pPr>
            <a:r>
              <a:rPr lang="en-US" sz="7200" dirty="0">
                <a:solidFill>
                  <a:srgbClr val="0C234B"/>
                </a:solidFill>
                <a:latin typeface="Times New Roman" panose="02020603050405020304" pitchFamily="18" charset="0"/>
                <a:cs typeface="Times New Roman" panose="02020603050405020304" pitchFamily="18" charset="0"/>
              </a:rPr>
              <a:t>Summary of Findings</a:t>
            </a:r>
          </a:p>
        </p:txBody>
      </p:sp>
      <p:sp>
        <p:nvSpPr>
          <p:cNvPr id="11" name="object 11"/>
          <p:cNvSpPr txBox="1"/>
          <p:nvPr/>
        </p:nvSpPr>
        <p:spPr>
          <a:xfrm>
            <a:off x="3400187" y="5396206"/>
            <a:ext cx="3200400" cy="406400"/>
          </a:xfrm>
          <a:prstGeom prst="rect">
            <a:avLst/>
          </a:prstGeom>
        </p:spPr>
        <p:txBody>
          <a:bodyPr vert="horz" wrap="square" lIns="0" tIns="12700" rIns="0" bIns="0" rtlCol="0" anchor="b">
            <a:noAutofit/>
          </a:bodyPr>
          <a:lstStyle/>
          <a:p>
            <a:pPr marL="12700" algn="ctr">
              <a:lnSpc>
                <a:spcPct val="100000"/>
              </a:lnSpc>
              <a:spcBef>
                <a:spcPts val="100"/>
              </a:spcBef>
            </a:pPr>
            <a:r>
              <a:rPr lang="en-US" sz="3200" b="1" dirty="0">
                <a:solidFill>
                  <a:srgbClr val="0C234A"/>
                </a:solidFill>
                <a:latin typeface="Calibri" panose="020F0502020204030204" pitchFamily="34" charset="0"/>
                <a:cs typeface="Calibri" panose="020F0502020204030204" pitchFamily="34" charset="0"/>
              </a:rPr>
              <a:t>DATA  </a:t>
            </a:r>
            <a:endParaRPr sz="3200" b="1" dirty="0">
              <a:latin typeface="Calibri" panose="020F0502020204030204" pitchFamily="34" charset="0"/>
              <a:cs typeface="Calibri" panose="020F0502020204030204" pitchFamily="34" charset="0"/>
            </a:endParaRPr>
          </a:p>
        </p:txBody>
      </p:sp>
      <p:sp>
        <p:nvSpPr>
          <p:cNvPr id="12" name="object 12"/>
          <p:cNvSpPr txBox="1"/>
          <p:nvPr/>
        </p:nvSpPr>
        <p:spPr>
          <a:xfrm>
            <a:off x="3294391" y="5802606"/>
            <a:ext cx="5019664" cy="2541743"/>
          </a:xfrm>
          <a:prstGeom prst="rect">
            <a:avLst/>
          </a:prstGeom>
        </p:spPr>
        <p:txBody>
          <a:bodyPr vert="horz" wrap="square" lIns="0" tIns="57785" rIns="0" bIns="0" rtlCol="0">
            <a:noAutofit/>
          </a:bodyPr>
          <a:lstStyle/>
          <a:p>
            <a:r>
              <a:rPr lang="en-US" sz="3200" dirty="0">
                <a:solidFill>
                  <a:srgbClr val="0C234B"/>
                </a:solidFill>
              </a:rPr>
              <a:t>Need to increase capacity to collect, use, and analyze SVPEP program data to monitor health equity. </a:t>
            </a:r>
          </a:p>
        </p:txBody>
      </p:sp>
      <p:sp>
        <p:nvSpPr>
          <p:cNvPr id="23" name="object 23"/>
          <p:cNvSpPr txBox="1"/>
          <p:nvPr/>
        </p:nvSpPr>
        <p:spPr>
          <a:xfrm>
            <a:off x="10591800" y="5301119"/>
            <a:ext cx="3200400" cy="406400"/>
          </a:xfrm>
          <a:prstGeom prst="rect">
            <a:avLst/>
          </a:prstGeom>
        </p:spPr>
        <p:txBody>
          <a:bodyPr vert="horz" wrap="square" lIns="0" tIns="12700" rIns="0" bIns="0" rtlCol="0" anchor="b">
            <a:noAutofit/>
          </a:bodyPr>
          <a:lstStyle/>
          <a:p>
            <a:pPr marL="12700">
              <a:lnSpc>
                <a:spcPct val="100000"/>
              </a:lnSpc>
              <a:spcBef>
                <a:spcPts val="100"/>
              </a:spcBef>
            </a:pPr>
            <a:r>
              <a:rPr lang="en-US" sz="3200" b="1" dirty="0">
                <a:solidFill>
                  <a:srgbClr val="0C234A"/>
                </a:solidFill>
                <a:latin typeface="Calibri" panose="020F0502020204030204" pitchFamily="34" charset="0"/>
                <a:cs typeface="Calibri" panose="020F0502020204030204" pitchFamily="34" charset="0"/>
              </a:rPr>
              <a:t>TRAINING &amp; TA</a:t>
            </a:r>
          </a:p>
        </p:txBody>
      </p:sp>
      <p:sp>
        <p:nvSpPr>
          <p:cNvPr id="29" name="object 12">
            <a:extLst>
              <a:ext uri="{FF2B5EF4-FFF2-40B4-BE49-F238E27FC236}">
                <a16:creationId xmlns:a16="http://schemas.microsoft.com/office/drawing/2014/main" xmlns="" id="{10231093-2AAB-4240-80C5-7A2564271795}"/>
              </a:ext>
            </a:extLst>
          </p:cNvPr>
          <p:cNvSpPr txBox="1"/>
          <p:nvPr/>
        </p:nvSpPr>
        <p:spPr>
          <a:xfrm>
            <a:off x="9953895" y="5831049"/>
            <a:ext cx="4676506" cy="2445559"/>
          </a:xfrm>
          <a:prstGeom prst="rect">
            <a:avLst/>
          </a:prstGeom>
        </p:spPr>
        <p:txBody>
          <a:bodyPr vert="horz" wrap="square" lIns="0" tIns="57785" rIns="0" bIns="0" rtlCol="0">
            <a:noAutofit/>
          </a:bodyPr>
          <a:lstStyle/>
          <a:p>
            <a:r>
              <a:rPr lang="en-US" sz="3200" dirty="0">
                <a:solidFill>
                  <a:srgbClr val="0C234B"/>
                </a:solidFill>
              </a:rPr>
              <a:t>Training can be a strategic entry point to increase awareness and capacity for health equity initiatives.</a:t>
            </a:r>
          </a:p>
        </p:txBody>
      </p:sp>
      <p:sp>
        <p:nvSpPr>
          <p:cNvPr id="5" name="Oval 4">
            <a:extLst>
              <a:ext uri="{FF2B5EF4-FFF2-40B4-BE49-F238E27FC236}">
                <a16:creationId xmlns:a16="http://schemas.microsoft.com/office/drawing/2014/main" xmlns="" id="{C1C8B775-F8CA-5323-023C-AE368456B5C0}"/>
              </a:ext>
            </a:extLst>
          </p:cNvPr>
          <p:cNvSpPr>
            <a:spLocks noChangeAspect="1"/>
          </p:cNvSpPr>
          <p:nvPr/>
        </p:nvSpPr>
        <p:spPr>
          <a:xfrm>
            <a:off x="3971936" y="3071196"/>
            <a:ext cx="2103120" cy="2103120"/>
          </a:xfrm>
          <a:prstGeom prst="ellipse">
            <a:avLst/>
          </a:prstGeom>
          <a:solidFill>
            <a:srgbClr val="1E528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13" name="Freeform 22">
            <a:extLst>
              <a:ext uri="{FF2B5EF4-FFF2-40B4-BE49-F238E27FC236}">
                <a16:creationId xmlns:a16="http://schemas.microsoft.com/office/drawing/2014/main" xmlns="" id="{36059E8A-28B6-0B0C-8A83-81A9461717C1}"/>
              </a:ext>
            </a:extLst>
          </p:cNvPr>
          <p:cNvSpPr>
            <a:spLocks noChangeAspect="1"/>
          </p:cNvSpPr>
          <p:nvPr/>
        </p:nvSpPr>
        <p:spPr>
          <a:xfrm>
            <a:off x="11241416" y="3469510"/>
            <a:ext cx="1163944" cy="1244860"/>
          </a:xfrm>
          <a:custGeom>
            <a:avLst/>
            <a:gdLst/>
            <a:ahLst/>
            <a:cxnLst/>
            <a:rect l="l" t="t" r="r" b="b"/>
            <a:pathLst>
              <a:path w="1974363" h="2111618">
                <a:moveTo>
                  <a:pt x="0" y="0"/>
                </a:moveTo>
                <a:lnTo>
                  <a:pt x="1974363" y="0"/>
                </a:lnTo>
                <a:lnTo>
                  <a:pt x="1974363" y="2111618"/>
                </a:lnTo>
                <a:lnTo>
                  <a:pt x="0" y="211161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dirty="0"/>
          </a:p>
        </p:txBody>
      </p:sp>
      <p:pic>
        <p:nvPicPr>
          <p:cNvPr id="3" name="Picture 2">
            <a:extLst>
              <a:ext uri="{FF2B5EF4-FFF2-40B4-BE49-F238E27FC236}">
                <a16:creationId xmlns:a16="http://schemas.microsoft.com/office/drawing/2014/main" xmlns="" id="{06379944-A855-6AE2-6361-C681C268EF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2768" y="3415464"/>
            <a:ext cx="1561455" cy="1414870"/>
          </a:xfrm>
          <a:prstGeom prst="rect">
            <a:avLst/>
          </a:prstGeom>
        </p:spPr>
      </p:pic>
    </p:spTree>
    <p:extLst>
      <p:ext uri="{BB962C8B-B14F-4D97-AF65-F5344CB8AC3E}">
        <p14:creationId xmlns:p14="http://schemas.microsoft.com/office/powerpoint/2010/main" val="2467955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733CE957-B2A6-3AA8-038A-DB436A3643F5}"/>
              </a:ext>
            </a:extLst>
          </p:cNvPr>
          <p:cNvSpPr>
            <a:spLocks noChangeAspect="1"/>
          </p:cNvSpPr>
          <p:nvPr/>
        </p:nvSpPr>
        <p:spPr>
          <a:xfrm>
            <a:off x="10751452" y="2687578"/>
            <a:ext cx="2103120" cy="2103120"/>
          </a:xfrm>
          <a:prstGeom prst="ellipse">
            <a:avLst/>
          </a:prstGeom>
          <a:solidFill>
            <a:srgbClr val="00B2D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6" name="object 6"/>
          <p:cNvSpPr txBox="1">
            <a:spLocks noGrp="1"/>
          </p:cNvSpPr>
          <p:nvPr>
            <p:ph type="title" idx="4294967295"/>
          </p:nvPr>
        </p:nvSpPr>
        <p:spPr>
          <a:xfrm>
            <a:off x="1295399" y="461706"/>
            <a:ext cx="15697200" cy="1405194"/>
          </a:xfrm>
          <a:prstGeom prst="rect">
            <a:avLst/>
          </a:prstGeom>
        </p:spPr>
        <p:txBody>
          <a:bodyPr vert="horz" wrap="square" lIns="0" tIns="151130" rIns="0" bIns="0" rtlCol="0">
            <a:noAutofit/>
          </a:bodyPr>
          <a:lstStyle/>
          <a:p>
            <a:pPr marL="12700" marR="5080">
              <a:spcBef>
                <a:spcPts val="1190"/>
              </a:spcBef>
            </a:pPr>
            <a:r>
              <a:rPr lang="en-US" sz="7200" dirty="0">
                <a:solidFill>
                  <a:srgbClr val="0C234B"/>
                </a:solidFill>
                <a:latin typeface="Times New Roman" panose="02020603050405020304" pitchFamily="18" charset="0"/>
                <a:cs typeface="Times New Roman" panose="02020603050405020304" pitchFamily="18" charset="0"/>
              </a:rPr>
              <a:t>Summary of Findings</a:t>
            </a:r>
          </a:p>
        </p:txBody>
      </p:sp>
      <p:sp>
        <p:nvSpPr>
          <p:cNvPr id="17" name="object 17"/>
          <p:cNvSpPr txBox="1"/>
          <p:nvPr/>
        </p:nvSpPr>
        <p:spPr>
          <a:xfrm>
            <a:off x="3322319" y="5089891"/>
            <a:ext cx="3200400" cy="406400"/>
          </a:xfrm>
          <a:prstGeom prst="rect">
            <a:avLst/>
          </a:prstGeom>
        </p:spPr>
        <p:txBody>
          <a:bodyPr vert="horz" wrap="square" lIns="0" tIns="12700" rIns="0" bIns="0" rtlCol="0" anchor="b">
            <a:noAutofit/>
          </a:bodyPr>
          <a:lstStyle/>
          <a:p>
            <a:pPr marL="12700">
              <a:lnSpc>
                <a:spcPct val="100000"/>
              </a:lnSpc>
              <a:spcBef>
                <a:spcPts val="100"/>
              </a:spcBef>
            </a:pPr>
            <a:r>
              <a:rPr lang="en-US" sz="3200" b="1" dirty="0">
                <a:solidFill>
                  <a:srgbClr val="0C234A"/>
                </a:solidFill>
                <a:latin typeface="Calibri" panose="020F0502020204030204" pitchFamily="34" charset="0"/>
                <a:cs typeface="Calibri" panose="020F0502020204030204" pitchFamily="34" charset="0"/>
              </a:rPr>
              <a:t>PARTNERSHIPS</a:t>
            </a:r>
            <a:endParaRPr lang="en-US" sz="3200" b="1" dirty="0">
              <a:latin typeface="Calibri" panose="020F0502020204030204" pitchFamily="34" charset="0"/>
              <a:cs typeface="Calibri" panose="020F0502020204030204" pitchFamily="34" charset="0"/>
            </a:endParaRPr>
          </a:p>
        </p:txBody>
      </p:sp>
      <p:sp>
        <p:nvSpPr>
          <p:cNvPr id="23" name="object 23"/>
          <p:cNvSpPr txBox="1"/>
          <p:nvPr/>
        </p:nvSpPr>
        <p:spPr>
          <a:xfrm>
            <a:off x="10339416" y="5035370"/>
            <a:ext cx="3200400" cy="406400"/>
          </a:xfrm>
          <a:prstGeom prst="rect">
            <a:avLst/>
          </a:prstGeom>
        </p:spPr>
        <p:txBody>
          <a:bodyPr vert="horz" wrap="square" lIns="0" tIns="12700" rIns="0" bIns="0" rtlCol="0" anchor="b">
            <a:noAutofit/>
          </a:bodyPr>
          <a:lstStyle/>
          <a:p>
            <a:pPr marL="12700">
              <a:lnSpc>
                <a:spcPct val="100000"/>
              </a:lnSpc>
              <a:spcBef>
                <a:spcPts val="100"/>
              </a:spcBef>
            </a:pPr>
            <a:r>
              <a:rPr lang="en-US" sz="3200" b="1" dirty="0">
                <a:solidFill>
                  <a:srgbClr val="0C234A"/>
                </a:solidFill>
                <a:latin typeface="Calibri" panose="020F0502020204030204" pitchFamily="34" charset="0"/>
                <a:cs typeface="Calibri" panose="020F0502020204030204" pitchFamily="34" charset="0"/>
              </a:rPr>
              <a:t>FOCUS on SEM</a:t>
            </a:r>
          </a:p>
        </p:txBody>
      </p:sp>
      <p:sp>
        <p:nvSpPr>
          <p:cNvPr id="28" name="object 12">
            <a:extLst>
              <a:ext uri="{FF2B5EF4-FFF2-40B4-BE49-F238E27FC236}">
                <a16:creationId xmlns:a16="http://schemas.microsoft.com/office/drawing/2014/main" xmlns="" id="{8ADDBFFB-5FBF-2848-BC61-C93B5091D541}"/>
              </a:ext>
            </a:extLst>
          </p:cNvPr>
          <p:cNvSpPr txBox="1"/>
          <p:nvPr/>
        </p:nvSpPr>
        <p:spPr>
          <a:xfrm>
            <a:off x="2071571" y="5594564"/>
            <a:ext cx="5898617" cy="3505200"/>
          </a:xfrm>
          <a:prstGeom prst="rect">
            <a:avLst/>
          </a:prstGeom>
        </p:spPr>
        <p:txBody>
          <a:bodyPr vert="horz" wrap="square" lIns="0" tIns="57785" rIns="0" bIns="0" rtlCol="0">
            <a:noAutofit/>
          </a:bodyPr>
          <a:lstStyle/>
          <a:p>
            <a:r>
              <a:rPr lang="en-US" sz="3200" dirty="0">
                <a:solidFill>
                  <a:srgbClr val="0C234B"/>
                </a:solidFill>
              </a:rPr>
              <a:t>The state-level coalition for SVPEP allowed organizations to meet and leverage resources and expertise. Provides the opportunity to integrate health equity into SVPEP</a:t>
            </a:r>
          </a:p>
        </p:txBody>
      </p:sp>
      <p:sp>
        <p:nvSpPr>
          <p:cNvPr id="29" name="object 12">
            <a:extLst>
              <a:ext uri="{FF2B5EF4-FFF2-40B4-BE49-F238E27FC236}">
                <a16:creationId xmlns:a16="http://schemas.microsoft.com/office/drawing/2014/main" xmlns="" id="{10231093-2AAB-4240-80C5-7A2564271795}"/>
              </a:ext>
            </a:extLst>
          </p:cNvPr>
          <p:cNvSpPr txBox="1"/>
          <p:nvPr/>
        </p:nvSpPr>
        <p:spPr>
          <a:xfrm>
            <a:off x="9197709" y="5566465"/>
            <a:ext cx="5898617" cy="2445559"/>
          </a:xfrm>
          <a:prstGeom prst="rect">
            <a:avLst/>
          </a:prstGeom>
        </p:spPr>
        <p:txBody>
          <a:bodyPr vert="horz" wrap="square" lIns="0" tIns="57785" rIns="0" bIns="0" rtlCol="0">
            <a:noAutofit/>
          </a:bodyPr>
          <a:lstStyle/>
          <a:p>
            <a:r>
              <a:rPr lang="en-US" sz="3200" dirty="0">
                <a:solidFill>
                  <a:srgbClr val="0C234B"/>
                </a:solidFill>
              </a:rPr>
              <a:t>Although implicitly understood as a concept, it will be beneficial to explicitly include the SEM framework in funding proposal requests, strategic plans, and work plans. </a:t>
            </a:r>
          </a:p>
        </p:txBody>
      </p:sp>
      <p:sp>
        <p:nvSpPr>
          <p:cNvPr id="9" name="Oval 8">
            <a:extLst>
              <a:ext uri="{FF2B5EF4-FFF2-40B4-BE49-F238E27FC236}">
                <a16:creationId xmlns:a16="http://schemas.microsoft.com/office/drawing/2014/main" xmlns="" id="{2D6FE76D-70CB-0F28-F40A-FB9B2B8B2FDA}"/>
              </a:ext>
            </a:extLst>
          </p:cNvPr>
          <p:cNvSpPr>
            <a:spLocks noChangeAspect="1"/>
          </p:cNvSpPr>
          <p:nvPr/>
        </p:nvSpPr>
        <p:spPr>
          <a:xfrm>
            <a:off x="3322319" y="2641858"/>
            <a:ext cx="2194559" cy="2194559"/>
          </a:xfrm>
          <a:prstGeom prst="ellipse">
            <a:avLst/>
          </a:prstGeom>
          <a:solidFill>
            <a:srgbClr val="378DB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rgbClr val="1E5288"/>
              </a:solidFill>
            </a:endParaRPr>
          </a:p>
        </p:txBody>
      </p:sp>
      <p:sp>
        <p:nvSpPr>
          <p:cNvPr id="10" name="Freeform 22">
            <a:extLst>
              <a:ext uri="{FF2B5EF4-FFF2-40B4-BE49-F238E27FC236}">
                <a16:creationId xmlns:a16="http://schemas.microsoft.com/office/drawing/2014/main" xmlns="" id="{33FDAE4E-78D3-708D-9B76-87667E323F65}"/>
              </a:ext>
            </a:extLst>
          </p:cNvPr>
          <p:cNvSpPr/>
          <p:nvPr/>
        </p:nvSpPr>
        <p:spPr>
          <a:xfrm>
            <a:off x="3818316" y="3225253"/>
            <a:ext cx="1202564" cy="1027769"/>
          </a:xfrm>
          <a:custGeom>
            <a:avLst/>
            <a:gdLst/>
            <a:ahLst/>
            <a:cxnLst/>
            <a:rect l="l" t="t" r="r" b="b"/>
            <a:pathLst>
              <a:path w="2298405" h="1462360">
                <a:moveTo>
                  <a:pt x="0" y="0"/>
                </a:moveTo>
                <a:lnTo>
                  <a:pt x="2298405" y="0"/>
                </a:lnTo>
                <a:lnTo>
                  <a:pt x="2298405" y="1462361"/>
                </a:lnTo>
                <a:lnTo>
                  <a:pt x="0" y="146236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dirty="0"/>
          </a:p>
        </p:txBody>
      </p:sp>
      <p:pic>
        <p:nvPicPr>
          <p:cNvPr id="3" name="Picture 2">
            <a:extLst>
              <a:ext uri="{FF2B5EF4-FFF2-40B4-BE49-F238E27FC236}">
                <a16:creationId xmlns:a16="http://schemas.microsoft.com/office/drawing/2014/main" xmlns="" id="{2F6C2676-A69E-324A-5028-F2AF2F0425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1778" y="3169642"/>
            <a:ext cx="1015677" cy="1065396"/>
          </a:xfrm>
          <a:prstGeom prst="rect">
            <a:avLst/>
          </a:prstGeom>
        </p:spPr>
      </p:pic>
    </p:spTree>
    <p:extLst>
      <p:ext uri="{BB962C8B-B14F-4D97-AF65-F5344CB8AC3E}">
        <p14:creationId xmlns:p14="http://schemas.microsoft.com/office/powerpoint/2010/main" val="1509216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206ACF-C9C8-1356-AC83-1F9A0D1ADEEC}"/>
              </a:ext>
            </a:extLst>
          </p:cNvPr>
          <p:cNvPicPr>
            <a:picLocks noChangeAspect="1"/>
          </p:cNvPicPr>
          <p:nvPr/>
        </p:nvPicPr>
        <p:blipFill>
          <a:blip r:embed="rId3"/>
          <a:stretch>
            <a:fillRect/>
          </a:stretch>
        </p:blipFill>
        <p:spPr>
          <a:xfrm>
            <a:off x="10711985" y="4000500"/>
            <a:ext cx="3109109" cy="3124200"/>
          </a:xfrm>
          <a:prstGeom prst="rect">
            <a:avLst/>
          </a:prstGeom>
        </p:spPr>
      </p:pic>
      <p:pic>
        <p:nvPicPr>
          <p:cNvPr id="3" name="Picture 2">
            <a:extLst>
              <a:ext uri="{FF2B5EF4-FFF2-40B4-BE49-F238E27FC236}">
                <a16:creationId xmlns:a16="http://schemas.microsoft.com/office/drawing/2014/main" xmlns="" id="{C9390CE8-28B7-B975-9601-46A7259A0220}"/>
              </a:ext>
            </a:extLst>
          </p:cNvPr>
          <p:cNvPicPr>
            <a:picLocks noChangeAspect="1"/>
          </p:cNvPicPr>
          <p:nvPr/>
        </p:nvPicPr>
        <p:blipFill>
          <a:blip r:embed="rId4"/>
          <a:stretch>
            <a:fillRect/>
          </a:stretch>
        </p:blipFill>
        <p:spPr>
          <a:xfrm>
            <a:off x="14414514" y="4604310"/>
            <a:ext cx="3595074" cy="1981200"/>
          </a:xfrm>
          <a:prstGeom prst="rect">
            <a:avLst/>
          </a:prstGeom>
        </p:spPr>
      </p:pic>
      <p:pic>
        <p:nvPicPr>
          <p:cNvPr id="4" name="Picture 3">
            <a:extLst>
              <a:ext uri="{FF2B5EF4-FFF2-40B4-BE49-F238E27FC236}">
                <a16:creationId xmlns:a16="http://schemas.microsoft.com/office/drawing/2014/main" xmlns="" id="{0C5E82DB-C1F8-EF81-FB28-456500BA3B87}"/>
              </a:ext>
            </a:extLst>
          </p:cNvPr>
          <p:cNvPicPr>
            <a:picLocks noChangeAspect="1"/>
          </p:cNvPicPr>
          <p:nvPr/>
        </p:nvPicPr>
        <p:blipFill>
          <a:blip r:embed="rId5"/>
          <a:stretch>
            <a:fillRect/>
          </a:stretch>
        </p:blipFill>
        <p:spPr>
          <a:xfrm>
            <a:off x="2445175" y="4859204"/>
            <a:ext cx="3124200" cy="3124200"/>
          </a:xfrm>
          <a:prstGeom prst="rect">
            <a:avLst/>
          </a:prstGeom>
        </p:spPr>
      </p:pic>
      <p:pic>
        <p:nvPicPr>
          <p:cNvPr id="5" name="Picture 4">
            <a:extLst>
              <a:ext uri="{FF2B5EF4-FFF2-40B4-BE49-F238E27FC236}">
                <a16:creationId xmlns:a16="http://schemas.microsoft.com/office/drawing/2014/main" xmlns="" id="{AB73F2CD-B3BF-3F9E-9A41-E61F4CDD3C22}"/>
              </a:ext>
            </a:extLst>
          </p:cNvPr>
          <p:cNvPicPr>
            <a:picLocks noChangeAspect="1"/>
          </p:cNvPicPr>
          <p:nvPr/>
        </p:nvPicPr>
        <p:blipFill>
          <a:blip r:embed="rId6"/>
          <a:stretch>
            <a:fillRect/>
          </a:stretch>
        </p:blipFill>
        <p:spPr>
          <a:xfrm>
            <a:off x="7263070" y="4305300"/>
            <a:ext cx="2819400" cy="3124200"/>
          </a:xfrm>
          <a:prstGeom prst="rect">
            <a:avLst/>
          </a:prstGeom>
        </p:spPr>
      </p:pic>
      <p:pic>
        <p:nvPicPr>
          <p:cNvPr id="6" name="Picture 5">
            <a:extLst>
              <a:ext uri="{FF2B5EF4-FFF2-40B4-BE49-F238E27FC236}">
                <a16:creationId xmlns:a16="http://schemas.microsoft.com/office/drawing/2014/main" xmlns="" id="{2CA10F2B-EA84-D5CC-7C97-2A0CF33660C6}"/>
              </a:ext>
            </a:extLst>
          </p:cNvPr>
          <p:cNvPicPr>
            <a:picLocks noChangeAspect="1"/>
          </p:cNvPicPr>
          <p:nvPr/>
        </p:nvPicPr>
        <p:blipFill>
          <a:blip r:embed="rId7"/>
          <a:stretch>
            <a:fillRect/>
          </a:stretch>
        </p:blipFill>
        <p:spPr>
          <a:xfrm>
            <a:off x="14173200" y="1110916"/>
            <a:ext cx="3567000" cy="2438400"/>
          </a:xfrm>
          <a:prstGeom prst="rect">
            <a:avLst/>
          </a:prstGeom>
        </p:spPr>
      </p:pic>
      <p:pic>
        <p:nvPicPr>
          <p:cNvPr id="7" name="Picture 6">
            <a:extLst>
              <a:ext uri="{FF2B5EF4-FFF2-40B4-BE49-F238E27FC236}">
                <a16:creationId xmlns:a16="http://schemas.microsoft.com/office/drawing/2014/main" xmlns="" id="{9F1A170B-787A-FD9A-2ECE-01B76FF69382}"/>
              </a:ext>
            </a:extLst>
          </p:cNvPr>
          <p:cNvPicPr>
            <a:picLocks noChangeAspect="1"/>
          </p:cNvPicPr>
          <p:nvPr/>
        </p:nvPicPr>
        <p:blipFill>
          <a:blip r:embed="rId8"/>
          <a:stretch>
            <a:fillRect/>
          </a:stretch>
        </p:blipFill>
        <p:spPr>
          <a:xfrm>
            <a:off x="9144000" y="310816"/>
            <a:ext cx="3566999" cy="3276600"/>
          </a:xfrm>
          <a:prstGeom prst="rect">
            <a:avLst/>
          </a:prstGeom>
        </p:spPr>
      </p:pic>
      <p:pic>
        <p:nvPicPr>
          <p:cNvPr id="8" name="Picture 7">
            <a:extLst>
              <a:ext uri="{FF2B5EF4-FFF2-40B4-BE49-F238E27FC236}">
                <a16:creationId xmlns:a16="http://schemas.microsoft.com/office/drawing/2014/main" xmlns="" id="{61EF538A-B24F-9BA8-CB76-31266116B3F4}"/>
              </a:ext>
            </a:extLst>
          </p:cNvPr>
          <p:cNvPicPr>
            <a:picLocks noChangeAspect="1"/>
          </p:cNvPicPr>
          <p:nvPr/>
        </p:nvPicPr>
        <p:blipFill>
          <a:blip r:embed="rId9"/>
          <a:stretch>
            <a:fillRect/>
          </a:stretch>
        </p:blipFill>
        <p:spPr>
          <a:xfrm>
            <a:off x="547800" y="1911016"/>
            <a:ext cx="5701395" cy="2948188"/>
          </a:xfrm>
          <a:prstGeom prst="rect">
            <a:avLst/>
          </a:prstGeom>
        </p:spPr>
      </p:pic>
      <p:sp>
        <p:nvSpPr>
          <p:cNvPr id="10" name="object 6">
            <a:extLst>
              <a:ext uri="{FF2B5EF4-FFF2-40B4-BE49-F238E27FC236}">
                <a16:creationId xmlns:a16="http://schemas.microsoft.com/office/drawing/2014/main" xmlns="" id="{2C4C6FD9-19E1-8ACF-110A-F4B4F9B0084B}"/>
              </a:ext>
            </a:extLst>
          </p:cNvPr>
          <p:cNvSpPr txBox="1">
            <a:spLocks/>
          </p:cNvSpPr>
          <p:nvPr/>
        </p:nvSpPr>
        <p:spPr>
          <a:xfrm>
            <a:off x="1295399" y="461706"/>
            <a:ext cx="7467601" cy="1405194"/>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7200" kern="0" dirty="0">
                <a:solidFill>
                  <a:srgbClr val="0C234B"/>
                </a:solidFill>
                <a:latin typeface="Times New Roman" panose="02020603050405020304" pitchFamily="18" charset="0"/>
                <a:cs typeface="Times New Roman" panose="02020603050405020304" pitchFamily="18" charset="0"/>
              </a:rPr>
              <a:t>Acknowledgement</a:t>
            </a:r>
          </a:p>
        </p:txBody>
      </p:sp>
    </p:spTree>
    <p:extLst>
      <p:ext uri="{BB962C8B-B14F-4D97-AF65-F5344CB8AC3E}">
        <p14:creationId xmlns:p14="http://schemas.microsoft.com/office/powerpoint/2010/main" val="3819397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723900" y="917992"/>
            <a:ext cx="16840200" cy="4227513"/>
          </a:xfrm>
          <a:prstGeom prst="rect">
            <a:avLst/>
          </a:prstGeom>
        </p:spPr>
        <p:txBody>
          <a:bodyPr vert="horz" wrap="square" lIns="0" tIns="168275" rIns="0" bIns="0" rtlCol="0" anchor="b">
            <a:noAutofit/>
          </a:bodyPr>
          <a:lstStyle/>
          <a:p>
            <a:pPr marL="12700" marR="5080" algn="ctr">
              <a:lnSpc>
                <a:spcPts val="14960"/>
              </a:lnSpc>
              <a:spcBef>
                <a:spcPts val="1325"/>
              </a:spcBef>
            </a:pPr>
            <a:r>
              <a:rPr lang="en-US" sz="13400" dirty="0">
                <a:solidFill>
                  <a:srgbClr val="0C234B"/>
                </a:solidFill>
                <a:latin typeface="Times New Roman" panose="02020603050405020304" pitchFamily="18" charset="0"/>
                <a:cs typeface="Times New Roman" panose="02020603050405020304" pitchFamily="18" charset="0"/>
              </a:rPr>
              <a:t>Questions? </a:t>
            </a:r>
            <a:endParaRPr lang="en-US" sz="13400" b="0" dirty="0">
              <a:solidFill>
                <a:srgbClr val="0C234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669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685800" y="3467100"/>
            <a:ext cx="16840200" cy="4227513"/>
          </a:xfrm>
          <a:prstGeom prst="rect">
            <a:avLst/>
          </a:prstGeom>
        </p:spPr>
        <p:txBody>
          <a:bodyPr vert="horz" wrap="square" lIns="0" tIns="168275" rIns="0" bIns="0" rtlCol="0" anchor="b">
            <a:noAutofit/>
          </a:bodyPr>
          <a:lstStyle/>
          <a:p>
            <a:pPr marL="12700" marR="5080" algn="ctr">
              <a:lnSpc>
                <a:spcPts val="14960"/>
              </a:lnSpc>
              <a:spcBef>
                <a:spcPts val="1325"/>
              </a:spcBef>
            </a:pPr>
            <a:r>
              <a:rPr lang="en-US" sz="13400" dirty="0">
                <a:solidFill>
                  <a:srgbClr val="0C234B"/>
                </a:solidFill>
                <a:latin typeface="Times New Roman" panose="02020603050405020304" pitchFamily="18" charset="0"/>
                <a:cs typeface="Times New Roman" panose="02020603050405020304" pitchFamily="18" charset="0"/>
              </a:rPr>
              <a:t>Plenary Session </a:t>
            </a:r>
            <a:endParaRPr lang="en-US" sz="13400" b="0" dirty="0">
              <a:solidFill>
                <a:srgbClr val="0C234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02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685800" y="3467100"/>
            <a:ext cx="16306800" cy="4227513"/>
          </a:xfrm>
          <a:prstGeom prst="rect">
            <a:avLst/>
          </a:prstGeom>
        </p:spPr>
        <p:txBody>
          <a:bodyPr vert="horz" wrap="square" lIns="0" tIns="168275" rIns="0" bIns="0" rtlCol="0" anchor="b">
            <a:noAutofit/>
          </a:bodyPr>
          <a:lstStyle/>
          <a:p>
            <a:pPr marL="12700" marR="5080">
              <a:lnSpc>
                <a:spcPts val="14960"/>
              </a:lnSpc>
              <a:spcBef>
                <a:spcPts val="1325"/>
              </a:spcBef>
            </a:pPr>
            <a:r>
              <a:rPr lang="en-US" sz="9600" dirty="0">
                <a:solidFill>
                  <a:srgbClr val="0C234B"/>
                </a:solidFill>
                <a:latin typeface="Times New Roman" panose="02020603050405020304" pitchFamily="18" charset="0"/>
                <a:cs typeface="Times New Roman" panose="02020603050405020304" pitchFamily="18" charset="0"/>
              </a:rPr>
              <a:t>Executive Summary </a:t>
            </a:r>
            <a:endParaRPr lang="en-US" sz="9600" b="0" dirty="0">
              <a:solidFill>
                <a:srgbClr val="0C234B"/>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idx="4294967295"/>
          </p:nvPr>
        </p:nvSpPr>
        <p:spPr>
          <a:xfrm>
            <a:off x="4663438" y="668122"/>
            <a:ext cx="12938762" cy="1557337"/>
          </a:xfrm>
          <a:prstGeom prst="rect">
            <a:avLst/>
          </a:prstGeom>
        </p:spPr>
        <p:txBody>
          <a:bodyPr vert="horz" wrap="square" lIns="0" tIns="0" rIns="0" bIns="0" rtlCol="0">
            <a:noAutofit/>
          </a:bodyPr>
          <a:lstStyle/>
          <a:p>
            <a:pPr marL="12700" marR="5080" algn="ctr">
              <a:spcBef>
                <a:spcPts val="1190"/>
              </a:spcBef>
            </a:pPr>
            <a:r>
              <a:rPr lang="en-US" sz="8800" dirty="0">
                <a:solidFill>
                  <a:srgbClr val="0C234B"/>
                </a:solidFill>
                <a:latin typeface="Times New Roman" panose="02020603050405020304" pitchFamily="18" charset="0"/>
                <a:cs typeface="Times New Roman" panose="02020603050405020304" pitchFamily="18" charset="0"/>
              </a:rPr>
              <a:t>Recommendations </a:t>
            </a:r>
          </a:p>
        </p:txBody>
      </p:sp>
      <p:sp>
        <p:nvSpPr>
          <p:cNvPr id="5" name="Oval 4">
            <a:extLst>
              <a:ext uri="{FF2B5EF4-FFF2-40B4-BE49-F238E27FC236}">
                <a16:creationId xmlns:a16="http://schemas.microsoft.com/office/drawing/2014/main" xmlns="" id="{C1C8B775-F8CA-5323-023C-AE368456B5C0}"/>
              </a:ext>
            </a:extLst>
          </p:cNvPr>
          <p:cNvSpPr>
            <a:spLocks noChangeAspect="1"/>
          </p:cNvSpPr>
          <p:nvPr/>
        </p:nvSpPr>
        <p:spPr>
          <a:xfrm>
            <a:off x="685800" y="1143820"/>
            <a:ext cx="2103120" cy="2103120"/>
          </a:xfrm>
          <a:prstGeom prst="ellipse">
            <a:avLst/>
          </a:prstGeom>
          <a:solidFill>
            <a:srgbClr val="1E528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10" name="object 12">
            <a:extLst>
              <a:ext uri="{FF2B5EF4-FFF2-40B4-BE49-F238E27FC236}">
                <a16:creationId xmlns:a16="http://schemas.microsoft.com/office/drawing/2014/main" xmlns="" id="{907BA524-8035-6F91-892F-E79A27F4D278}"/>
              </a:ext>
            </a:extLst>
          </p:cNvPr>
          <p:cNvSpPr txBox="1"/>
          <p:nvPr/>
        </p:nvSpPr>
        <p:spPr>
          <a:xfrm>
            <a:off x="4343400" y="2590800"/>
            <a:ext cx="13248968" cy="6210300"/>
          </a:xfrm>
          <a:prstGeom prst="rect">
            <a:avLst/>
          </a:prstGeom>
        </p:spPr>
        <p:txBody>
          <a:bodyPr vert="horz" wrap="square" lIns="0" tIns="57785" rIns="0" bIns="0" rtlCol="0">
            <a:noAutofit/>
          </a:bodyPr>
          <a:lstStyle/>
          <a:p>
            <a:pPr marL="0" indent="0" algn="ctr">
              <a:buNone/>
            </a:pPr>
            <a:r>
              <a:rPr lang="en-US" sz="5400" b="1" dirty="0">
                <a:solidFill>
                  <a:srgbClr val="17375E"/>
                </a:solidFill>
                <a:latin typeface="Times New Roman" panose="02020603050405020304" pitchFamily="18" charset="0"/>
                <a:cs typeface="Times New Roman" panose="02020603050405020304" pitchFamily="18" charset="0"/>
              </a:rPr>
              <a:t>What should be done to improve health equity integration with SVPEP? </a:t>
            </a:r>
          </a:p>
          <a:p>
            <a:pPr marL="0" indent="0" algn="ctr">
              <a:buNone/>
            </a:pPr>
            <a:endParaRPr lang="en-US" sz="4000" b="1" dirty="0">
              <a:solidFill>
                <a:srgbClr val="17375E"/>
              </a:solidFill>
              <a:latin typeface="Times New Roman" panose="02020603050405020304" pitchFamily="18" charset="0"/>
              <a:cs typeface="Times New Roman" panose="02020603050405020304" pitchFamily="18" charset="0"/>
            </a:endParaRPr>
          </a:p>
          <a:p>
            <a:pPr marL="2400300" lvl="4" indent="-5715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Strategy and program planning</a:t>
            </a:r>
          </a:p>
          <a:p>
            <a:pPr marL="2400300" lvl="4" indent="-5715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Work and activity planning </a:t>
            </a:r>
          </a:p>
          <a:p>
            <a:pPr marL="2400300" lvl="4" indent="-5715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Research and evidence generation </a:t>
            </a:r>
          </a:p>
          <a:p>
            <a:pPr marL="2400300" lvl="4" indent="-5715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Funding</a:t>
            </a:r>
          </a:p>
          <a:p>
            <a:pPr marL="2400300" lvl="4" indent="-5715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Training and capacity building </a:t>
            </a:r>
          </a:p>
        </p:txBody>
      </p:sp>
      <p:sp>
        <p:nvSpPr>
          <p:cNvPr id="13" name="Oval 12">
            <a:extLst>
              <a:ext uri="{FF2B5EF4-FFF2-40B4-BE49-F238E27FC236}">
                <a16:creationId xmlns:a16="http://schemas.microsoft.com/office/drawing/2014/main" xmlns="" id="{F06D7065-D462-E69B-FF62-267DA98E088B}"/>
              </a:ext>
            </a:extLst>
          </p:cNvPr>
          <p:cNvSpPr>
            <a:spLocks noChangeAspect="1"/>
          </p:cNvSpPr>
          <p:nvPr/>
        </p:nvSpPr>
        <p:spPr>
          <a:xfrm>
            <a:off x="695632" y="4091940"/>
            <a:ext cx="2103120" cy="2103120"/>
          </a:xfrm>
          <a:prstGeom prst="ellipse">
            <a:avLst/>
          </a:prstGeom>
          <a:solidFill>
            <a:srgbClr val="1E528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14" name="Oval 13">
            <a:extLst>
              <a:ext uri="{FF2B5EF4-FFF2-40B4-BE49-F238E27FC236}">
                <a16:creationId xmlns:a16="http://schemas.microsoft.com/office/drawing/2014/main" xmlns="" id="{DBA04233-E01F-1BF1-6030-B1EF22C9CD87}"/>
              </a:ext>
            </a:extLst>
          </p:cNvPr>
          <p:cNvSpPr>
            <a:spLocks noChangeAspect="1"/>
          </p:cNvSpPr>
          <p:nvPr/>
        </p:nvSpPr>
        <p:spPr>
          <a:xfrm>
            <a:off x="685800" y="7040060"/>
            <a:ext cx="2103120" cy="2103120"/>
          </a:xfrm>
          <a:prstGeom prst="ellipse">
            <a:avLst/>
          </a:prstGeom>
          <a:solidFill>
            <a:srgbClr val="1E528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solidFill>
                <a:srgbClr val="1E5288"/>
              </a:solidFill>
            </a:endParaRPr>
          </a:p>
        </p:txBody>
      </p:sp>
      <p:sp>
        <p:nvSpPr>
          <p:cNvPr id="15" name="Freeform 17">
            <a:extLst>
              <a:ext uri="{FF2B5EF4-FFF2-40B4-BE49-F238E27FC236}">
                <a16:creationId xmlns:a16="http://schemas.microsoft.com/office/drawing/2014/main" xmlns="" id="{E0FD1075-C122-A553-7762-ABB581298B19}"/>
              </a:ext>
            </a:extLst>
          </p:cNvPr>
          <p:cNvSpPr>
            <a:spLocks noChangeAspect="1"/>
          </p:cNvSpPr>
          <p:nvPr/>
        </p:nvSpPr>
        <p:spPr>
          <a:xfrm>
            <a:off x="1037070" y="7277100"/>
            <a:ext cx="1371600" cy="1371600"/>
          </a:xfrm>
          <a:custGeom>
            <a:avLst/>
            <a:gdLst/>
            <a:ahLst/>
            <a:cxnLst/>
            <a:rect l="l" t="t" r="r" b="b"/>
            <a:pathLst>
              <a:path w="2278591" h="2278591">
                <a:moveTo>
                  <a:pt x="0" y="0"/>
                </a:moveTo>
                <a:lnTo>
                  <a:pt x="2278591" y="0"/>
                </a:lnTo>
                <a:lnTo>
                  <a:pt x="2278591" y="2278590"/>
                </a:lnTo>
                <a:lnTo>
                  <a:pt x="0" y="227859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16" name="Freeform 18">
            <a:extLst>
              <a:ext uri="{FF2B5EF4-FFF2-40B4-BE49-F238E27FC236}">
                <a16:creationId xmlns:a16="http://schemas.microsoft.com/office/drawing/2014/main" xmlns="" id="{E6F1ECA5-C465-1B05-9309-0B4968BD717C}"/>
              </a:ext>
            </a:extLst>
          </p:cNvPr>
          <p:cNvSpPr>
            <a:spLocks noChangeAspect="1"/>
          </p:cNvSpPr>
          <p:nvPr/>
        </p:nvSpPr>
        <p:spPr>
          <a:xfrm>
            <a:off x="1063106" y="4457700"/>
            <a:ext cx="1368171" cy="1371600"/>
          </a:xfrm>
          <a:custGeom>
            <a:avLst/>
            <a:gdLst/>
            <a:ahLst/>
            <a:cxnLst/>
            <a:rect l="l" t="t" r="r" b="b"/>
            <a:pathLst>
              <a:path w="1781089" h="1785553">
                <a:moveTo>
                  <a:pt x="0" y="0"/>
                </a:moveTo>
                <a:lnTo>
                  <a:pt x="1781089" y="0"/>
                </a:lnTo>
                <a:lnTo>
                  <a:pt x="1781089" y="1785553"/>
                </a:lnTo>
                <a:lnTo>
                  <a:pt x="0" y="1785553"/>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9">
            <a:extLst>
              <a:ext uri="{FF2B5EF4-FFF2-40B4-BE49-F238E27FC236}">
                <a16:creationId xmlns:a16="http://schemas.microsoft.com/office/drawing/2014/main" xmlns="" id="{A59318EB-3DB2-54C5-87FC-1791BC8E065B}"/>
              </a:ext>
            </a:extLst>
          </p:cNvPr>
          <p:cNvSpPr>
            <a:spLocks noChangeAspect="1"/>
          </p:cNvSpPr>
          <p:nvPr/>
        </p:nvSpPr>
        <p:spPr>
          <a:xfrm>
            <a:off x="1005840" y="1446589"/>
            <a:ext cx="1371600" cy="1389282"/>
          </a:xfrm>
          <a:custGeom>
            <a:avLst/>
            <a:gdLst/>
            <a:ahLst/>
            <a:cxnLst/>
            <a:rect l="l" t="t" r="r" b="b"/>
            <a:pathLst>
              <a:path w="1670206" h="1691738">
                <a:moveTo>
                  <a:pt x="0" y="0"/>
                </a:moveTo>
                <a:lnTo>
                  <a:pt x="1670206" y="0"/>
                </a:lnTo>
                <a:lnTo>
                  <a:pt x="1670206" y="1691738"/>
                </a:lnTo>
                <a:lnTo>
                  <a:pt x="0" y="1691738"/>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115075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rotWithShape="1">
          <a:blip r:embed="rId3" cstate="screen">
            <a:extLst>
              <a:ext uri="{28A0092B-C50C-407E-A947-70E740481C1C}">
                <a14:useLocalDpi xmlns:a14="http://schemas.microsoft.com/office/drawing/2010/main"/>
              </a:ext>
            </a:extLst>
          </a:blip>
          <a:srcRect/>
          <a:stretch/>
        </p:blipFill>
        <p:spPr>
          <a:xfrm>
            <a:off x="3313159" y="1028701"/>
            <a:ext cx="4895850" cy="8173098"/>
          </a:xfrm>
          <a:prstGeom prst="rect">
            <a:avLst/>
          </a:prstGeom>
        </p:spPr>
      </p:pic>
      <p:sp>
        <p:nvSpPr>
          <p:cNvPr id="8" name="object 8"/>
          <p:cNvSpPr/>
          <p:nvPr/>
        </p:nvSpPr>
        <p:spPr>
          <a:xfrm>
            <a:off x="9621675" y="6125320"/>
            <a:ext cx="7343775" cy="28575"/>
          </a:xfrm>
          <a:custGeom>
            <a:avLst/>
            <a:gdLst/>
            <a:ahLst/>
            <a:cxnLst/>
            <a:rect l="l" t="t" r="r" b="b"/>
            <a:pathLst>
              <a:path w="7343775" h="28575">
                <a:moveTo>
                  <a:pt x="7343774" y="28574"/>
                </a:moveTo>
                <a:lnTo>
                  <a:pt x="0" y="28574"/>
                </a:lnTo>
                <a:lnTo>
                  <a:pt x="0" y="0"/>
                </a:lnTo>
                <a:lnTo>
                  <a:pt x="7343774" y="0"/>
                </a:lnTo>
                <a:lnTo>
                  <a:pt x="7343774" y="28574"/>
                </a:lnTo>
                <a:close/>
              </a:path>
            </a:pathLst>
          </a:custGeom>
          <a:solidFill>
            <a:srgbClr val="AB0420"/>
          </a:solidFill>
        </p:spPr>
        <p:txBody>
          <a:bodyPr wrap="square" lIns="0" tIns="0" rIns="0" bIns="0" rtlCol="0"/>
          <a:lstStyle/>
          <a:p>
            <a:endParaRPr/>
          </a:p>
        </p:txBody>
      </p:sp>
      <p:sp>
        <p:nvSpPr>
          <p:cNvPr id="9" name="object 9"/>
          <p:cNvSpPr txBox="1"/>
          <p:nvPr/>
        </p:nvSpPr>
        <p:spPr>
          <a:xfrm>
            <a:off x="9608975" y="2933561"/>
            <a:ext cx="7764625" cy="1486304"/>
          </a:xfrm>
          <a:prstGeom prst="rect">
            <a:avLst/>
          </a:prstGeom>
        </p:spPr>
        <p:txBody>
          <a:bodyPr vert="horz" wrap="square" lIns="0" tIns="151130" rIns="0" bIns="0" rtlCol="0">
            <a:noAutofit/>
          </a:bodyPr>
          <a:lstStyle/>
          <a:p>
            <a:pPr marL="12700" marR="5080">
              <a:lnSpc>
                <a:spcPts val="10410"/>
              </a:lnSpc>
              <a:spcBef>
                <a:spcPts val="1190"/>
              </a:spcBef>
            </a:pPr>
            <a:r>
              <a:rPr lang="en-US" sz="9500" dirty="0">
                <a:solidFill>
                  <a:srgbClr val="0C234A"/>
                </a:solidFill>
                <a:latin typeface="Times New Roman"/>
                <a:cs typeface="Times New Roman"/>
              </a:rPr>
              <a:t>Thank you</a:t>
            </a:r>
            <a:endParaRPr sz="9500" dirty="0">
              <a:latin typeface="Times New Roman"/>
              <a:cs typeface="Times New Roman"/>
            </a:endParaRPr>
          </a:p>
        </p:txBody>
      </p:sp>
      <p:sp>
        <p:nvSpPr>
          <p:cNvPr id="12" name="object 12">
            <a:extLst>
              <a:ext uri="{FF2B5EF4-FFF2-40B4-BE49-F238E27FC236}">
                <a16:creationId xmlns:a16="http://schemas.microsoft.com/office/drawing/2014/main" xmlns="" id="{7328A3D8-B123-4745-865D-BB10084B2FA1}"/>
              </a:ext>
            </a:extLst>
          </p:cNvPr>
          <p:cNvSpPr txBox="1"/>
          <p:nvPr/>
        </p:nvSpPr>
        <p:spPr>
          <a:xfrm>
            <a:off x="993768" y="3543301"/>
            <a:ext cx="246221" cy="5728166"/>
          </a:xfrm>
          <a:prstGeom prst="rect">
            <a:avLst/>
          </a:prstGeom>
        </p:spPr>
        <p:txBody>
          <a:bodyPr vert="vert270" wrap="square" lIns="0" tIns="8890" rIns="0" bIns="0" rtlCol="0">
            <a:noAutofit/>
          </a:bodyPr>
          <a:lstStyle/>
          <a:p>
            <a:pPr marL="12700">
              <a:lnSpc>
                <a:spcPct val="100000"/>
              </a:lnSpc>
              <a:spcBef>
                <a:spcPts val="70"/>
              </a:spcBef>
            </a:pPr>
            <a:r>
              <a:rPr lang="en-US" sz="1600" spc="-25" dirty="0">
                <a:solidFill>
                  <a:srgbClr val="0C234A"/>
                </a:solidFill>
                <a:cs typeface="Calibri" panose="020F0502020204030204" pitchFamily="34" charset="0"/>
              </a:rPr>
              <a:t>PRESENTATION  TITLE </a:t>
            </a:r>
            <a:r>
              <a:rPr sz="1600" spc="15" dirty="0">
                <a:solidFill>
                  <a:srgbClr val="0C234A"/>
                </a:solidFill>
                <a:cs typeface="Calibri" panose="020F0502020204030204" pitchFamily="34" charset="0"/>
              </a:rPr>
              <a:t>|</a:t>
            </a:r>
            <a:r>
              <a:rPr sz="1600" spc="5" dirty="0">
                <a:solidFill>
                  <a:srgbClr val="0C234A"/>
                </a:solidFill>
                <a:cs typeface="Calibri" panose="020F0502020204030204" pitchFamily="34" charset="0"/>
              </a:rPr>
              <a:t> </a:t>
            </a:r>
            <a:r>
              <a:rPr lang="en-US" sz="1600" spc="-55" dirty="0">
                <a:solidFill>
                  <a:srgbClr val="0C234A"/>
                </a:solidFill>
                <a:cs typeface="Calibri" panose="020F0502020204030204" pitchFamily="34" charset="0"/>
              </a:rPr>
              <a:t>THE UNIVERSITY OF ARIZONA</a:t>
            </a:r>
            <a:endParaRPr sz="1600" dirty="0">
              <a:cs typeface="Calibri" panose="020F0502020204030204" pitchFamily="34" charset="0"/>
            </a:endParaRPr>
          </a:p>
        </p:txBody>
      </p:sp>
      <p:sp>
        <p:nvSpPr>
          <p:cNvPr id="15" name="object 3">
            <a:extLst>
              <a:ext uri="{FF2B5EF4-FFF2-40B4-BE49-F238E27FC236}">
                <a16:creationId xmlns:a16="http://schemas.microsoft.com/office/drawing/2014/main" xmlns="" id="{51441BAE-B0CE-8D48-9EA3-9A2B99D4DB3B}"/>
              </a:ext>
            </a:extLst>
          </p:cNvPr>
          <p:cNvSpPr/>
          <p:nvPr/>
        </p:nvSpPr>
        <p:spPr>
          <a:xfrm>
            <a:off x="-454025" y="723900"/>
            <a:ext cx="908050" cy="908050"/>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a:p>
        </p:txBody>
      </p:sp>
    </p:spTree>
    <p:extLst>
      <p:ext uri="{BB962C8B-B14F-4D97-AF65-F5344CB8AC3E}">
        <p14:creationId xmlns:p14="http://schemas.microsoft.com/office/powerpoint/2010/main" val="286158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09800" y="522630"/>
            <a:ext cx="13618470" cy="1371600"/>
          </a:xfrm>
          <a:prstGeom prst="rect">
            <a:avLst/>
          </a:prstGeom>
        </p:spPr>
        <p:txBody>
          <a:bodyPr vert="horz" wrap="square" lIns="0" tIns="151130" rIns="0" bIns="0" rtlCol="0">
            <a:noAutofit/>
          </a:bodyPr>
          <a:lstStyle/>
          <a:p>
            <a:pPr marL="12700" marR="5080">
              <a:lnSpc>
                <a:spcPts val="8000"/>
              </a:lnSpc>
            </a:pPr>
            <a:r>
              <a:rPr lang="en-US" sz="7200" dirty="0">
                <a:solidFill>
                  <a:srgbClr val="0C234B"/>
                </a:solidFill>
                <a:latin typeface="Times New Roman" panose="02020603050405020304" pitchFamily="18" charset="0"/>
                <a:cs typeface="Times New Roman" panose="02020603050405020304" pitchFamily="18" charset="0"/>
              </a:rPr>
              <a:t>Executive Summary </a:t>
            </a:r>
          </a:p>
        </p:txBody>
      </p:sp>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34" name="object 12">
            <a:extLst>
              <a:ext uri="{FF2B5EF4-FFF2-40B4-BE49-F238E27FC236}">
                <a16:creationId xmlns:a16="http://schemas.microsoft.com/office/drawing/2014/main" xmlns="" id="{096554E7-615A-6740-8641-0045BB6FBC47}"/>
              </a:ext>
            </a:extLst>
          </p:cNvPr>
          <p:cNvSpPr txBox="1"/>
          <p:nvPr/>
        </p:nvSpPr>
        <p:spPr>
          <a:xfrm>
            <a:off x="2237874" y="2628900"/>
            <a:ext cx="15084432" cy="5791200"/>
          </a:xfrm>
          <a:prstGeom prst="rect">
            <a:avLst/>
          </a:prstGeom>
        </p:spPr>
        <p:txBody>
          <a:bodyPr vert="horz" wrap="square" lIns="0" tIns="57785" rIns="0" bIns="0" rtlCol="0">
            <a:noAutofit/>
          </a:bodyPr>
          <a:lstStyle/>
          <a:p>
            <a:pPr marL="0" indent="0" algn="just">
              <a:buNone/>
            </a:pPr>
            <a:r>
              <a:rPr lang="en-US" sz="2700" dirty="0">
                <a:solidFill>
                  <a:srgbClr val="17375E"/>
                </a:solidFill>
                <a:latin typeface="Times New Roman" panose="02020603050405020304" pitchFamily="18" charset="0"/>
                <a:cs typeface="Times New Roman" panose="02020603050405020304" pitchFamily="18" charset="0"/>
              </a:rPr>
              <a:t>This summary provides feedback on organizational capacity and practice integrating health equity into SVPEP programs. </a:t>
            </a:r>
          </a:p>
          <a:p>
            <a:pPr marL="0" indent="0" algn="just">
              <a:buNone/>
            </a:pPr>
            <a:r>
              <a:rPr lang="en-US" sz="2700" b="1" dirty="0">
                <a:solidFill>
                  <a:srgbClr val="17375E"/>
                </a:solidFill>
                <a:latin typeface="Times New Roman" panose="02020603050405020304" pitchFamily="18" charset="0"/>
                <a:cs typeface="Times New Roman" panose="02020603050405020304" pitchFamily="18" charset="0"/>
              </a:rPr>
              <a:t>Method: </a:t>
            </a:r>
            <a:r>
              <a:rPr lang="en-US" sz="2700" dirty="0">
                <a:solidFill>
                  <a:srgbClr val="17375E"/>
                </a:solidFill>
                <a:latin typeface="Times New Roman" panose="02020603050405020304" pitchFamily="18" charset="0"/>
                <a:cs typeface="Times New Roman" panose="02020603050405020304" pitchFamily="18" charset="0"/>
              </a:rPr>
              <a:t>Conducted qualitative interviews with 15 people from 6 organizations to assess staff knowledge, organizational policies and leadership actions, work plan activities, data collection, use and needs, training and TA, state of partnerships, and focus within the SEM model for health equity within their SVPEP work. </a:t>
            </a:r>
          </a:p>
          <a:p>
            <a:pPr marL="0" indent="0" algn="just">
              <a:buNone/>
            </a:pPr>
            <a:r>
              <a:rPr lang="en-US" sz="2700" b="1" dirty="0">
                <a:solidFill>
                  <a:srgbClr val="17375E"/>
                </a:solidFill>
                <a:latin typeface="Times New Roman" panose="02020603050405020304" pitchFamily="18" charset="0"/>
                <a:cs typeface="Times New Roman" panose="02020603050405020304" pitchFamily="18" charset="0"/>
              </a:rPr>
              <a:t>Findings: </a:t>
            </a:r>
            <a:r>
              <a:rPr lang="en-US" sz="2700" dirty="0">
                <a:solidFill>
                  <a:srgbClr val="17375E"/>
                </a:solidFill>
                <a:latin typeface="Times New Roman" panose="02020603050405020304" pitchFamily="18" charset="0"/>
                <a:cs typeface="Times New Roman" panose="02020603050405020304" pitchFamily="18" charset="0"/>
              </a:rPr>
              <a:t>Knowledge is high, and practice is average, but strategic alignment with health equity is minimal.</a:t>
            </a:r>
          </a:p>
          <a:p>
            <a:pPr marL="342900" indent="-342900" algn="just"/>
            <a:r>
              <a:rPr lang="en-US" sz="2700" dirty="0">
                <a:solidFill>
                  <a:srgbClr val="17375E"/>
                </a:solidFill>
                <a:latin typeface="Times New Roman" panose="02020603050405020304" pitchFamily="18" charset="0"/>
                <a:cs typeface="Times New Roman" panose="02020603050405020304" pitchFamily="18" charset="0"/>
              </a:rPr>
              <a:t>Staff and organizations know health equity within their SVPEP programs and agencies. The staff mentioned various ways organizations implement health equity strategies within activities. However, most focused on the individual and group level and did not extend socio-economic or political determinants.</a:t>
            </a:r>
          </a:p>
          <a:p>
            <a:pPr marL="342900" indent="-342900" algn="just"/>
            <a:r>
              <a:rPr lang="en-US" sz="2700" dirty="0">
                <a:solidFill>
                  <a:srgbClr val="17375E"/>
                </a:solidFill>
                <a:latin typeface="Times New Roman" panose="02020603050405020304" pitchFamily="18" charset="0"/>
                <a:cs typeface="Times New Roman" panose="02020603050405020304" pitchFamily="18" charset="0"/>
              </a:rPr>
              <a:t>Interviews demonstrate minimal strategic alignments between health equity and SVPEP within budgets, work plans, data collection and use, and partnerships with other organizations.</a:t>
            </a:r>
          </a:p>
          <a:p>
            <a:pPr marL="342900" indent="-342900" algn="just"/>
            <a:r>
              <a:rPr lang="en-US" sz="2700" dirty="0">
                <a:solidFill>
                  <a:srgbClr val="17375E"/>
                </a:solidFill>
                <a:latin typeface="Times New Roman" panose="02020603050405020304" pitchFamily="18" charset="0"/>
                <a:cs typeface="Times New Roman" panose="02020603050405020304" pitchFamily="18" charset="0"/>
              </a:rPr>
              <a:t>However, interventions were limited to individual and group levels. Participants reported that limited funding and oversight prevented innovations that could allow for activities in the outer layers of the socioecological model.</a:t>
            </a:r>
          </a:p>
          <a:p>
            <a:pPr>
              <a:lnSpc>
                <a:spcPts val="4200"/>
              </a:lnSpc>
              <a:spcAft>
                <a:spcPts val="600"/>
              </a:spcAft>
            </a:pPr>
            <a:endParaRPr lang="en-US" sz="3800" dirty="0">
              <a:solidFill>
                <a:srgbClr val="0C234B"/>
              </a:solidFill>
            </a:endParaRPr>
          </a:p>
        </p:txBody>
      </p:sp>
    </p:spTree>
    <p:extLst>
      <p:ext uri="{BB962C8B-B14F-4D97-AF65-F5344CB8AC3E}">
        <p14:creationId xmlns:p14="http://schemas.microsoft.com/office/powerpoint/2010/main" val="193532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1028700" y="1028700"/>
            <a:ext cx="4552949" cy="8229599"/>
          </a:xfrm>
          <a:prstGeom prst="rect">
            <a:avLst/>
          </a:prstGeom>
        </p:spPr>
      </p:pic>
      <p:sp>
        <p:nvSpPr>
          <p:cNvPr id="6" name="object 6"/>
          <p:cNvSpPr txBox="1"/>
          <p:nvPr/>
        </p:nvSpPr>
        <p:spPr>
          <a:xfrm>
            <a:off x="6477000" y="2306459"/>
            <a:ext cx="8610600" cy="3151504"/>
          </a:xfrm>
          <a:prstGeom prst="rect">
            <a:avLst/>
          </a:prstGeom>
        </p:spPr>
        <p:txBody>
          <a:bodyPr vert="horz" wrap="square" lIns="0" tIns="73025" rIns="0" bIns="0" rtlCol="0">
            <a:noAutofit/>
          </a:bodyPr>
          <a:lstStyle/>
          <a:p>
            <a:pPr marL="12700" marR="5080"/>
            <a:r>
              <a:rPr lang="en-US" sz="6000" dirty="0">
                <a:solidFill>
                  <a:srgbClr val="0C234A"/>
                </a:solidFill>
                <a:latin typeface="Times New Roman" panose="02020603050405020304" pitchFamily="18" charset="0"/>
                <a:cs typeface="Times New Roman" panose="02020603050405020304" pitchFamily="18" charset="0"/>
              </a:rPr>
              <a:t>Sexual Violence: </a:t>
            </a:r>
            <a:br>
              <a:rPr lang="en-US" sz="6000" dirty="0">
                <a:solidFill>
                  <a:srgbClr val="0C234A"/>
                </a:solidFill>
                <a:latin typeface="Times New Roman" panose="02020603050405020304" pitchFamily="18" charset="0"/>
                <a:cs typeface="Times New Roman" panose="02020603050405020304" pitchFamily="18" charset="0"/>
              </a:rPr>
            </a:br>
            <a:r>
              <a:rPr lang="en-US" sz="6000" dirty="0">
                <a:solidFill>
                  <a:srgbClr val="0C234A"/>
                </a:solidFill>
                <a:latin typeface="Times New Roman" panose="02020603050405020304" pitchFamily="18" charset="0"/>
                <a:cs typeface="Times New Roman" panose="02020603050405020304" pitchFamily="18" charset="0"/>
              </a:rPr>
              <a:t>A Public Health Issue</a:t>
            </a:r>
          </a:p>
        </p:txBody>
      </p:sp>
      <p:sp>
        <p:nvSpPr>
          <p:cNvPr id="2" name="object 5">
            <a:extLst>
              <a:ext uri="{FF2B5EF4-FFF2-40B4-BE49-F238E27FC236}">
                <a16:creationId xmlns:a16="http://schemas.microsoft.com/office/drawing/2014/main" xmlns="" id="{ACBBDDE0-ABF6-DBC7-3863-81A14A7E36AD}"/>
              </a:ext>
            </a:extLst>
          </p:cNvPr>
          <p:cNvSpPr txBox="1"/>
          <p:nvPr/>
        </p:nvSpPr>
        <p:spPr>
          <a:xfrm>
            <a:off x="7002604" y="6972300"/>
            <a:ext cx="7399196" cy="1316719"/>
          </a:xfrm>
          <a:prstGeom prst="rect">
            <a:avLst/>
          </a:prstGeom>
        </p:spPr>
        <p:txBody>
          <a:bodyPr vert="horz" wrap="square" lIns="0" tIns="12700" rIns="0" bIns="0" rtlCol="0" anchor="t">
            <a:noAutofit/>
          </a:bodyPr>
          <a:lstStyle/>
          <a:p>
            <a:pPr marL="12700">
              <a:lnSpc>
                <a:spcPct val="100000"/>
              </a:lnSpc>
              <a:spcBef>
                <a:spcPts val="100"/>
              </a:spcBef>
            </a:pPr>
            <a:r>
              <a:rPr lang="en-US" sz="6000" dirty="0">
                <a:solidFill>
                  <a:srgbClr val="1E5288"/>
                </a:solidFill>
                <a:latin typeface="Calibri" panose="020F0502020204030204" pitchFamily="34" charset="0"/>
                <a:cs typeface="Calibri" panose="020F0502020204030204" pitchFamily="34" charset="0"/>
              </a:rPr>
              <a:t>Background</a:t>
            </a:r>
            <a:endParaRPr sz="6000" dirty="0">
              <a:solidFill>
                <a:srgbClr val="1E5288"/>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429000" y="1104900"/>
            <a:ext cx="13618470" cy="1524000"/>
          </a:xfrm>
          <a:prstGeom prst="rect">
            <a:avLst/>
          </a:prstGeom>
        </p:spPr>
        <p:txBody>
          <a:bodyPr vert="horz" wrap="square" lIns="0" tIns="151130" rIns="0" bIns="0" rtlCol="0">
            <a:noAutofit/>
          </a:bodyPr>
          <a:lstStyle/>
          <a:p>
            <a:pPr marL="12700" marR="5080" algn="l">
              <a:lnSpc>
                <a:spcPts val="9800"/>
              </a:lnSpc>
            </a:pPr>
            <a:r>
              <a:rPr lang="en-US" sz="6000" dirty="0">
                <a:solidFill>
                  <a:srgbClr val="0C234B"/>
                </a:solidFill>
                <a:latin typeface="Times New Roman" panose="02020603050405020304" pitchFamily="18" charset="0"/>
                <a:cs typeface="Times New Roman" panose="02020603050405020304" pitchFamily="18" charset="0"/>
              </a:rPr>
              <a:t>Sexual Violence</a:t>
            </a:r>
          </a:p>
        </p:txBody>
      </p:sp>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37" name="object 12">
            <a:extLst>
              <a:ext uri="{FF2B5EF4-FFF2-40B4-BE49-F238E27FC236}">
                <a16:creationId xmlns:a16="http://schemas.microsoft.com/office/drawing/2014/main" xmlns="" id="{EF9B3958-4E99-7546-B164-DC7FAD5F6F97}"/>
              </a:ext>
            </a:extLst>
          </p:cNvPr>
          <p:cNvSpPr txBox="1"/>
          <p:nvPr/>
        </p:nvSpPr>
        <p:spPr>
          <a:xfrm>
            <a:off x="993768" y="3543301"/>
            <a:ext cx="246221" cy="5728166"/>
          </a:xfrm>
          <a:prstGeom prst="rect">
            <a:avLst/>
          </a:prstGeom>
        </p:spPr>
        <p:txBody>
          <a:bodyPr vert="vert270" wrap="square" lIns="0" tIns="8890" rIns="0" bIns="0" rtlCol="0">
            <a:noAutofit/>
          </a:bodyPr>
          <a:lstStyle/>
          <a:p>
            <a:pPr marL="12700">
              <a:lnSpc>
                <a:spcPct val="100000"/>
              </a:lnSpc>
              <a:spcBef>
                <a:spcPts val="70"/>
              </a:spcBef>
            </a:pPr>
            <a:r>
              <a:rPr lang="en-US" sz="1600" dirty="0">
                <a:solidFill>
                  <a:srgbClr val="0C234A"/>
                </a:solidFill>
                <a:cs typeface="Calibri" panose="020F0502020204030204" pitchFamily="34" charset="0"/>
              </a:rPr>
              <a:t>PRESENTATION  TITLE </a:t>
            </a:r>
            <a:r>
              <a:rPr sz="1600" dirty="0">
                <a:solidFill>
                  <a:srgbClr val="0C234A"/>
                </a:solidFill>
                <a:cs typeface="Calibri" panose="020F0502020204030204" pitchFamily="34" charset="0"/>
              </a:rPr>
              <a:t>| </a:t>
            </a:r>
            <a:r>
              <a:rPr lang="en-US" sz="1600" dirty="0">
                <a:solidFill>
                  <a:srgbClr val="0C234A"/>
                </a:solidFill>
                <a:cs typeface="Calibri" panose="020F0502020204030204" pitchFamily="34" charset="0"/>
              </a:rPr>
              <a:t>THE UNIVERSITY OF ARIZONA</a:t>
            </a:r>
            <a:endParaRPr sz="1600" dirty="0">
              <a:cs typeface="Calibri" panose="020F0502020204030204" pitchFamily="34" charset="0"/>
            </a:endParaRPr>
          </a:p>
        </p:txBody>
      </p:sp>
      <p:sp>
        <p:nvSpPr>
          <p:cNvPr id="5" name="Freeform 2">
            <a:extLst>
              <a:ext uri="{FF2B5EF4-FFF2-40B4-BE49-F238E27FC236}">
                <a16:creationId xmlns:a16="http://schemas.microsoft.com/office/drawing/2014/main" xmlns="" id="{98750CE3-2C4F-1031-E640-2856BCD74CF7}"/>
              </a:ext>
            </a:extLst>
          </p:cNvPr>
          <p:cNvSpPr>
            <a:spLocks noChangeAspect="1"/>
          </p:cNvSpPr>
          <p:nvPr/>
        </p:nvSpPr>
        <p:spPr>
          <a:xfrm>
            <a:off x="3657600" y="3390900"/>
            <a:ext cx="4736341" cy="5010912"/>
          </a:xfrm>
          <a:custGeom>
            <a:avLst/>
            <a:gdLst/>
            <a:ahLst/>
            <a:cxnLst/>
            <a:rect l="l" t="t" r="r" b="b"/>
            <a:pathLst>
              <a:path w="6219579" h="6580135">
                <a:moveTo>
                  <a:pt x="0" y="0"/>
                </a:moveTo>
                <a:lnTo>
                  <a:pt x="6219580" y="0"/>
                </a:lnTo>
                <a:lnTo>
                  <a:pt x="6219580" y="6580135"/>
                </a:lnTo>
                <a:lnTo>
                  <a:pt x="0" y="6580135"/>
                </a:lnTo>
                <a:lnTo>
                  <a:pt x="0" y="0"/>
                </a:lnTo>
                <a:close/>
              </a:path>
            </a:pathLst>
          </a:custGeom>
          <a:blipFill>
            <a:blip r:embed="rId2"/>
            <a:stretch>
              <a:fillRect/>
            </a:stretch>
          </a:blipFill>
        </p:spPr>
        <p:txBody>
          <a:bodyPr/>
          <a:lstStyle/>
          <a:p>
            <a:endParaRPr lang="en-US" dirty="0"/>
          </a:p>
        </p:txBody>
      </p:sp>
      <p:sp>
        <p:nvSpPr>
          <p:cNvPr id="7" name="Freeform 3">
            <a:extLst>
              <a:ext uri="{FF2B5EF4-FFF2-40B4-BE49-F238E27FC236}">
                <a16:creationId xmlns:a16="http://schemas.microsoft.com/office/drawing/2014/main" xmlns="" id="{80C84CAD-98DF-28F2-E608-37AF06769978}"/>
              </a:ext>
            </a:extLst>
          </p:cNvPr>
          <p:cNvSpPr>
            <a:spLocks noChangeAspect="1"/>
          </p:cNvSpPr>
          <p:nvPr/>
        </p:nvSpPr>
        <p:spPr>
          <a:xfrm>
            <a:off x="9064284" y="3390900"/>
            <a:ext cx="4819650" cy="5029200"/>
          </a:xfrm>
          <a:custGeom>
            <a:avLst/>
            <a:gdLst/>
            <a:ahLst/>
            <a:cxnLst/>
            <a:rect l="l" t="t" r="r" b="b"/>
            <a:pathLst>
              <a:path w="6305962" h="6580135">
                <a:moveTo>
                  <a:pt x="0" y="0"/>
                </a:moveTo>
                <a:lnTo>
                  <a:pt x="6305962" y="0"/>
                </a:lnTo>
                <a:lnTo>
                  <a:pt x="6305962" y="6580135"/>
                </a:lnTo>
                <a:lnTo>
                  <a:pt x="0" y="658013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4551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19400" y="1043330"/>
            <a:ext cx="13618470" cy="1295400"/>
          </a:xfrm>
          <a:prstGeom prst="rect">
            <a:avLst/>
          </a:prstGeom>
        </p:spPr>
        <p:txBody>
          <a:bodyPr vert="horz" wrap="square" lIns="0" tIns="151130" rIns="0" bIns="0" rtlCol="0">
            <a:noAutofit/>
          </a:bodyPr>
          <a:lstStyle/>
          <a:p>
            <a:pPr marL="12700" marR="5080">
              <a:lnSpc>
                <a:spcPts val="8000"/>
              </a:lnSpc>
            </a:pPr>
            <a:r>
              <a:rPr lang="en-US" sz="6000" dirty="0">
                <a:solidFill>
                  <a:srgbClr val="0C234B"/>
                </a:solidFill>
                <a:latin typeface="Times New Roman" panose="02020603050405020304" pitchFamily="18" charset="0"/>
                <a:cs typeface="Times New Roman" panose="02020603050405020304" pitchFamily="18" charset="0"/>
              </a:rPr>
              <a:t>Sexual Violence</a:t>
            </a:r>
          </a:p>
        </p:txBody>
      </p:sp>
      <p:sp>
        <p:nvSpPr>
          <p:cNvPr id="11" name="object 11"/>
          <p:cNvSpPr txBox="1"/>
          <p:nvPr/>
        </p:nvSpPr>
        <p:spPr>
          <a:xfrm>
            <a:off x="1153707" y="1208430"/>
            <a:ext cx="276860" cy="482600"/>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FAFAFA"/>
                </a:solidFill>
                <a:latin typeface="Times New Roman"/>
                <a:cs typeface="Times New Roman"/>
              </a:rPr>
              <a:t>V</a:t>
            </a:r>
            <a:endParaRPr sz="3000">
              <a:latin typeface="Times New Roman"/>
              <a:cs typeface="Times New Roman"/>
            </a:endParaRPr>
          </a:p>
        </p:txBody>
      </p:sp>
      <p:sp>
        <p:nvSpPr>
          <p:cNvPr id="34" name="object 12">
            <a:extLst>
              <a:ext uri="{FF2B5EF4-FFF2-40B4-BE49-F238E27FC236}">
                <a16:creationId xmlns:a16="http://schemas.microsoft.com/office/drawing/2014/main" xmlns="" id="{096554E7-615A-6740-8641-0045BB6FBC47}"/>
              </a:ext>
            </a:extLst>
          </p:cNvPr>
          <p:cNvSpPr txBox="1"/>
          <p:nvPr/>
        </p:nvSpPr>
        <p:spPr>
          <a:xfrm>
            <a:off x="2743200" y="3200400"/>
            <a:ext cx="12161921" cy="4038600"/>
          </a:xfrm>
          <a:prstGeom prst="rect">
            <a:avLst/>
          </a:prstGeom>
        </p:spPr>
        <p:txBody>
          <a:bodyPr vert="horz" wrap="square" lIns="0" tIns="57785" rIns="0" bIns="0" rtlCol="0">
            <a:noAutofit/>
          </a:bodyPr>
          <a:lstStyle/>
          <a:p>
            <a:pPr marL="685800" indent="-6858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Common phenomenon that occurs early in the lifespan.</a:t>
            </a:r>
          </a:p>
          <a:p>
            <a:pPr marL="685800" indent="-6858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Disproportionately affects some groups of people and perpetuates inequities.</a:t>
            </a:r>
          </a:p>
          <a:p>
            <a:pPr marL="685800" indent="-685800">
              <a:buFont typeface="Arial" panose="020B0604020202020204" pitchFamily="34" charset="0"/>
              <a:buChar char="•"/>
            </a:pPr>
            <a:r>
              <a:rPr lang="en-US" sz="4000" dirty="0">
                <a:solidFill>
                  <a:srgbClr val="17375E"/>
                </a:solidFill>
                <a:latin typeface="Times New Roman" panose="02020603050405020304" pitchFamily="18" charset="0"/>
                <a:cs typeface="Times New Roman" panose="02020603050405020304" pitchFamily="18" charset="0"/>
              </a:rPr>
              <a:t>Substantial health and economic costs on victims and systems of care.</a:t>
            </a:r>
          </a:p>
          <a:p>
            <a:endParaRPr lang="en-US" sz="40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0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xmlns="" id="{23494AFA-7E76-974D-11EB-4E96604BCF29}"/>
              </a:ext>
            </a:extLst>
          </p:cNvPr>
          <p:cNvSpPr txBox="1">
            <a:spLocks/>
          </p:cNvSpPr>
          <p:nvPr/>
        </p:nvSpPr>
        <p:spPr>
          <a:xfrm>
            <a:off x="1447798" y="876300"/>
            <a:ext cx="15697200" cy="1598578"/>
          </a:xfrm>
          <a:prstGeom prst="rect">
            <a:avLst/>
          </a:prstGeom>
        </p:spPr>
        <p:txBody>
          <a:bodyPr vert="horz" wrap="square" lIns="0" tIns="151130" rIns="0" bIns="0" rtlCol="0">
            <a:noAutofit/>
          </a:bodyPr>
          <a:lstStyle>
            <a:lvl1pPr eaLnBrk="1" hangingPunct="1">
              <a:defRPr>
                <a:latin typeface="+mj-lt"/>
                <a:ea typeface="+mj-ea"/>
                <a:cs typeface="+mj-cs"/>
              </a:defRPr>
            </a:lvl1pPr>
          </a:lstStyle>
          <a:p>
            <a:pPr marL="12700" marR="5080">
              <a:spcBef>
                <a:spcPts val="1190"/>
              </a:spcBef>
            </a:pPr>
            <a:r>
              <a:rPr lang="en-US" sz="6000" kern="0" dirty="0">
                <a:solidFill>
                  <a:srgbClr val="0C234B"/>
                </a:solidFill>
                <a:latin typeface="Times New Roman" panose="02020603050405020304" pitchFamily="18" charset="0"/>
                <a:cs typeface="Times New Roman" panose="02020603050405020304" pitchFamily="18" charset="0"/>
              </a:rPr>
              <a:t>CDC STOP SV Framework</a:t>
            </a:r>
          </a:p>
        </p:txBody>
      </p:sp>
      <p:sp>
        <p:nvSpPr>
          <p:cNvPr id="7" name="object 10">
            <a:extLst>
              <a:ext uri="{FF2B5EF4-FFF2-40B4-BE49-F238E27FC236}">
                <a16:creationId xmlns:a16="http://schemas.microsoft.com/office/drawing/2014/main" xmlns="" id="{7734A01A-5E4C-A064-7D47-3C57FA3F97A2}"/>
              </a:ext>
            </a:extLst>
          </p:cNvPr>
          <p:cNvSpPr txBox="1"/>
          <p:nvPr/>
        </p:nvSpPr>
        <p:spPr>
          <a:xfrm>
            <a:off x="1447800" y="8676640"/>
            <a:ext cx="7251700" cy="289823"/>
          </a:xfrm>
          <a:prstGeom prst="rect">
            <a:avLst/>
          </a:prstGeom>
        </p:spPr>
        <p:txBody>
          <a:bodyPr vert="horz" wrap="square" lIns="0" tIns="12700" rIns="0" bIns="0" rtlCol="0">
            <a:spAutoFit/>
          </a:bodyPr>
          <a:lstStyle/>
          <a:p>
            <a:pPr marL="12700">
              <a:lnSpc>
                <a:spcPct val="100000"/>
              </a:lnSpc>
              <a:spcBef>
                <a:spcPts val="100"/>
              </a:spcBef>
            </a:pPr>
            <a:r>
              <a:rPr dirty="0">
                <a:solidFill>
                  <a:srgbClr val="231F20"/>
                </a:solidFill>
                <a:latin typeface="+mj-lt"/>
                <a:cs typeface="Caecilia LT Pro 55 Roman"/>
              </a:rPr>
              <a:t>Content</a:t>
            </a:r>
            <a:r>
              <a:rPr spc="-10" dirty="0">
                <a:solidFill>
                  <a:srgbClr val="231F20"/>
                </a:solidFill>
                <a:latin typeface="+mj-lt"/>
                <a:cs typeface="Caecilia LT Pro 55 Roman"/>
              </a:rPr>
              <a:t> </a:t>
            </a:r>
            <a:r>
              <a:rPr dirty="0">
                <a:solidFill>
                  <a:srgbClr val="231F20"/>
                </a:solidFill>
                <a:latin typeface="+mj-lt"/>
                <a:cs typeface="Caecilia LT Pro 55 Roman"/>
              </a:rPr>
              <a:t>from</a:t>
            </a:r>
            <a:r>
              <a:rPr spc="-5" dirty="0">
                <a:solidFill>
                  <a:srgbClr val="231F20"/>
                </a:solidFill>
                <a:latin typeface="+mj-lt"/>
                <a:cs typeface="Caecilia LT Pro 55 Roman"/>
              </a:rPr>
              <a:t> </a:t>
            </a:r>
            <a:r>
              <a:rPr u="sng" spc="-10" dirty="0">
                <a:solidFill>
                  <a:srgbClr val="205E9E"/>
                </a:solidFill>
                <a:uFill>
                  <a:solidFill>
                    <a:srgbClr val="205E9E"/>
                  </a:solidFill>
                </a:uFill>
                <a:latin typeface="+mj-lt"/>
                <a:cs typeface="Caecilia LT Pro 55 Roman"/>
              </a:rPr>
              <a:t>cdc.gov/violenceprevention/sexualviolence/fastfact.html</a:t>
            </a:r>
            <a:endParaRPr>
              <a:latin typeface="+mj-lt"/>
              <a:cs typeface="Caecilia LT Pro 55 Roman"/>
            </a:endParaRPr>
          </a:p>
        </p:txBody>
      </p:sp>
      <p:graphicFrame>
        <p:nvGraphicFramePr>
          <p:cNvPr id="8" name="Table 7">
            <a:extLst>
              <a:ext uri="{FF2B5EF4-FFF2-40B4-BE49-F238E27FC236}">
                <a16:creationId xmlns:a16="http://schemas.microsoft.com/office/drawing/2014/main" xmlns="" id="{1F78FD0A-E6BC-FC52-0CCB-0FA384A0EAEB}"/>
              </a:ext>
            </a:extLst>
          </p:cNvPr>
          <p:cNvGraphicFramePr>
            <a:graphicFrameLocks noGrp="1"/>
          </p:cNvGraphicFramePr>
          <p:nvPr>
            <p:extLst>
              <p:ext uri="{D42A27DB-BD31-4B8C-83A1-F6EECF244321}">
                <p14:modId xmlns:p14="http://schemas.microsoft.com/office/powerpoint/2010/main" val="494540607"/>
              </p:ext>
            </p:extLst>
          </p:nvPr>
        </p:nvGraphicFramePr>
        <p:xfrm>
          <a:off x="952500" y="2474878"/>
          <a:ext cx="16383000" cy="7316822"/>
        </p:xfrm>
        <a:graphic>
          <a:graphicData uri="http://schemas.openxmlformats.org/drawingml/2006/table">
            <a:tbl>
              <a:tblPr firstRow="1" bandRow="1">
                <a:tableStyleId>{3C2FFA5D-87B4-456A-9821-1D502468CF0F}</a:tableStyleId>
              </a:tblPr>
              <a:tblGrid>
                <a:gridCol w="862265">
                  <a:extLst>
                    <a:ext uri="{9D8B030D-6E8A-4147-A177-3AD203B41FA5}">
                      <a16:colId xmlns:a16="http://schemas.microsoft.com/office/drawing/2014/main" xmlns="" val="3186371099"/>
                    </a:ext>
                  </a:extLst>
                </a:gridCol>
                <a:gridCol w="5181950">
                  <a:extLst>
                    <a:ext uri="{9D8B030D-6E8A-4147-A177-3AD203B41FA5}">
                      <a16:colId xmlns:a16="http://schemas.microsoft.com/office/drawing/2014/main" xmlns="" val="3379347047"/>
                    </a:ext>
                  </a:extLst>
                </a:gridCol>
                <a:gridCol w="10338785">
                  <a:extLst>
                    <a:ext uri="{9D8B030D-6E8A-4147-A177-3AD203B41FA5}">
                      <a16:colId xmlns:a16="http://schemas.microsoft.com/office/drawing/2014/main" xmlns="" val="4287029517"/>
                    </a:ext>
                  </a:extLst>
                </a:gridCol>
              </a:tblGrid>
              <a:tr h="733010">
                <a:tc>
                  <a:txBody>
                    <a:bodyPr/>
                    <a:lstStyle/>
                    <a:p>
                      <a:endParaRPr lang="en-US" sz="3600" dirty="0">
                        <a:latin typeface="+mj-lt"/>
                      </a:endParaRPr>
                    </a:p>
                  </a:txBody>
                  <a:tcPr>
                    <a:lnR w="12700" cap="flat" cmpd="sng" algn="ctr">
                      <a:solidFill>
                        <a:schemeClr val="tx1"/>
                      </a:solidFill>
                      <a:prstDash val="solid"/>
                      <a:round/>
                      <a:headEnd type="none" w="med" len="med"/>
                      <a:tailEnd type="none" w="med" len="med"/>
                    </a:lnR>
                    <a:solidFill>
                      <a:srgbClr val="0C234B"/>
                    </a:solidFill>
                  </a:tcPr>
                </a:tc>
                <a:tc>
                  <a:txBody>
                    <a:bodyPr/>
                    <a:lstStyle/>
                    <a:p>
                      <a:pPr marL="50800">
                        <a:lnSpc>
                          <a:spcPct val="100000"/>
                        </a:lnSpc>
                        <a:spcBef>
                          <a:spcPts val="175"/>
                        </a:spcBef>
                      </a:pPr>
                      <a:r>
                        <a:rPr sz="3600" b="0" spc="-10" dirty="0">
                          <a:solidFill>
                            <a:srgbClr val="1E5288"/>
                          </a:solidFill>
                          <a:latin typeface="+mj-lt"/>
                          <a:cs typeface="Proxima Nova Medium"/>
                        </a:rPr>
                        <a:t>Strategy</a:t>
                      </a:r>
                      <a:endParaRPr sz="3600" dirty="0">
                        <a:solidFill>
                          <a:srgbClr val="1E5288"/>
                        </a:solidFill>
                        <a:latin typeface="+mj-lt"/>
                        <a:cs typeface="Proxima Nova Medium"/>
                      </a:endParaRPr>
                    </a:p>
                  </a:txBody>
                  <a:tcPr marL="0" marR="0" marT="222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0F9FC"/>
                    </a:solidFill>
                  </a:tcPr>
                </a:tc>
                <a:tc>
                  <a:txBody>
                    <a:bodyPr/>
                    <a:lstStyle/>
                    <a:p>
                      <a:pPr marL="50165">
                        <a:lnSpc>
                          <a:spcPct val="100000"/>
                        </a:lnSpc>
                        <a:spcBef>
                          <a:spcPts val="175"/>
                        </a:spcBef>
                      </a:pPr>
                      <a:r>
                        <a:rPr sz="3600" b="0" spc="-10" dirty="0">
                          <a:solidFill>
                            <a:srgbClr val="1E5288"/>
                          </a:solidFill>
                          <a:latin typeface="+mj-lt"/>
                          <a:cs typeface="Proxima Nova Medium"/>
                        </a:rPr>
                        <a:t>Approach</a:t>
                      </a:r>
                      <a:endParaRPr sz="3600" dirty="0">
                        <a:solidFill>
                          <a:srgbClr val="1E5288"/>
                        </a:solidFill>
                        <a:latin typeface="+mj-lt"/>
                        <a:cs typeface="Proxima Nova Medium"/>
                      </a:endParaRPr>
                    </a:p>
                  </a:txBody>
                  <a:tcPr marL="0" marR="0" marT="222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0F9FC"/>
                    </a:solidFill>
                  </a:tcPr>
                </a:tc>
                <a:extLst>
                  <a:ext uri="{0D108BD9-81ED-4DB2-BD59-A6C34878D82A}">
                    <a16:rowId xmlns:a16="http://schemas.microsoft.com/office/drawing/2014/main" xmlns="" val="2628296607"/>
                  </a:ext>
                </a:extLst>
              </a:tr>
              <a:tr h="932198">
                <a:tc>
                  <a:txBody>
                    <a:bodyPr/>
                    <a:lstStyle/>
                    <a:p>
                      <a:pPr algn="ctr">
                        <a:lnSpc>
                          <a:spcPct val="100000"/>
                        </a:lnSpc>
                        <a:spcBef>
                          <a:spcPts val="1195"/>
                        </a:spcBef>
                      </a:pPr>
                      <a:r>
                        <a:rPr sz="4400" b="1" dirty="0">
                          <a:solidFill>
                            <a:srgbClr val="FFFFFF"/>
                          </a:solidFill>
                          <a:latin typeface="+mj-lt"/>
                          <a:cs typeface="Proxima Nova Extrabold"/>
                        </a:rPr>
                        <a:t>S</a:t>
                      </a:r>
                      <a:endParaRPr sz="4400" dirty="0">
                        <a:latin typeface="+mj-lt"/>
                        <a:cs typeface="Proxima Nova Extrabold"/>
                      </a:endParaRPr>
                    </a:p>
                  </a:txBody>
                  <a:tcPr marL="0" marR="0" marT="151765" marB="0" anchor="ctr">
                    <a:solidFill>
                      <a:srgbClr val="1E5288"/>
                    </a:solidFill>
                  </a:tcPr>
                </a:tc>
                <a:tc>
                  <a:txBody>
                    <a:bodyPr/>
                    <a:lstStyle/>
                    <a:p>
                      <a:pPr marL="76200" marR="545465" algn="l">
                        <a:lnSpc>
                          <a:spcPct val="100000"/>
                        </a:lnSpc>
                        <a:spcBef>
                          <a:spcPts val="715"/>
                        </a:spcBef>
                      </a:pPr>
                      <a:r>
                        <a:rPr sz="2400" b="0" dirty="0">
                          <a:solidFill>
                            <a:srgbClr val="323031"/>
                          </a:solidFill>
                          <a:latin typeface="+mn-lt"/>
                          <a:cs typeface="Proxima Nova Cond Medium"/>
                        </a:rPr>
                        <a:t>Promote</a:t>
                      </a:r>
                      <a:r>
                        <a:rPr sz="2400" b="0" spc="45" dirty="0">
                          <a:solidFill>
                            <a:srgbClr val="323031"/>
                          </a:solidFill>
                          <a:latin typeface="+mn-lt"/>
                          <a:cs typeface="Proxima Nova Cond Medium"/>
                        </a:rPr>
                        <a:t> </a:t>
                      </a:r>
                      <a:r>
                        <a:rPr sz="2400" b="1" dirty="0">
                          <a:solidFill>
                            <a:srgbClr val="1E5288"/>
                          </a:solidFill>
                          <a:latin typeface="+mn-lt"/>
                          <a:cs typeface="Proxima Nova Cond"/>
                        </a:rPr>
                        <a:t>SOCIAL</a:t>
                      </a:r>
                      <a:r>
                        <a:rPr sz="2400" b="1" spc="105" dirty="0">
                          <a:solidFill>
                            <a:srgbClr val="1E5288"/>
                          </a:solidFill>
                          <a:latin typeface="+mn-lt"/>
                          <a:cs typeface="Proxima Nova Cond"/>
                        </a:rPr>
                        <a:t> </a:t>
                      </a:r>
                      <a:r>
                        <a:rPr sz="2400" b="1" dirty="0">
                          <a:solidFill>
                            <a:srgbClr val="1E5288"/>
                          </a:solidFill>
                          <a:latin typeface="+mn-lt"/>
                          <a:cs typeface="Proxima Nova Cond"/>
                        </a:rPr>
                        <a:t>NORMS</a:t>
                      </a:r>
                      <a:r>
                        <a:rPr sz="2400" b="1" spc="80" dirty="0">
                          <a:solidFill>
                            <a:srgbClr val="1E5288"/>
                          </a:solidFill>
                          <a:latin typeface="+mn-lt"/>
                          <a:cs typeface="Proxima Nova Cond"/>
                        </a:rPr>
                        <a:t> </a:t>
                      </a:r>
                      <a:r>
                        <a:rPr sz="2400" b="0" spc="-20" dirty="0">
                          <a:solidFill>
                            <a:srgbClr val="323031"/>
                          </a:solidFill>
                          <a:latin typeface="+mn-lt"/>
                          <a:cs typeface="Proxima Nova Cond Medium"/>
                        </a:rPr>
                        <a:t>that </a:t>
                      </a:r>
                      <a:r>
                        <a:rPr sz="2400" b="0" dirty="0">
                          <a:solidFill>
                            <a:srgbClr val="323031"/>
                          </a:solidFill>
                          <a:latin typeface="+mn-lt"/>
                          <a:cs typeface="Proxima Nova Cond Medium"/>
                        </a:rPr>
                        <a:t>Protect</a:t>
                      </a:r>
                      <a:r>
                        <a:rPr sz="2400" b="0" spc="-35" dirty="0">
                          <a:solidFill>
                            <a:srgbClr val="323031"/>
                          </a:solidFill>
                          <a:latin typeface="+mn-lt"/>
                          <a:cs typeface="Proxima Nova Cond Medium"/>
                        </a:rPr>
                        <a:t> </a:t>
                      </a:r>
                      <a:r>
                        <a:rPr sz="2400" b="0" dirty="0">
                          <a:solidFill>
                            <a:srgbClr val="323031"/>
                          </a:solidFill>
                          <a:latin typeface="+mn-lt"/>
                          <a:cs typeface="Proxima Nova Cond Medium"/>
                        </a:rPr>
                        <a:t>Against</a:t>
                      </a:r>
                      <a:r>
                        <a:rPr sz="2400" b="0" spc="-25" dirty="0">
                          <a:solidFill>
                            <a:srgbClr val="323031"/>
                          </a:solidFill>
                          <a:latin typeface="+mn-lt"/>
                          <a:cs typeface="Proxima Nova Cond Medium"/>
                        </a:rPr>
                        <a:t> </a:t>
                      </a:r>
                      <a:r>
                        <a:rPr sz="2400" b="0" spc="-10" dirty="0">
                          <a:solidFill>
                            <a:srgbClr val="323031"/>
                          </a:solidFill>
                          <a:latin typeface="+mn-lt"/>
                          <a:cs typeface="Proxima Nova Cond Medium"/>
                        </a:rPr>
                        <a:t>Violence</a:t>
                      </a:r>
                      <a:endParaRPr sz="2400" dirty="0">
                        <a:latin typeface="+mn-lt"/>
                        <a:cs typeface="Proxima Nova Cond Medium"/>
                      </a:endParaRPr>
                    </a:p>
                  </a:txBody>
                  <a:tcPr marL="0" marR="0" marT="9080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419101" indent="-342900">
                        <a:lnSpc>
                          <a:spcPct val="100000"/>
                        </a:lnSpc>
                        <a:spcBef>
                          <a:spcPts val="434"/>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Bystander</a:t>
                      </a:r>
                      <a:r>
                        <a:rPr sz="2400" b="0" spc="-10" dirty="0">
                          <a:solidFill>
                            <a:srgbClr val="323031"/>
                          </a:solidFill>
                          <a:latin typeface="+mn-lt"/>
                          <a:cs typeface="Proxima Nova Cond Medium"/>
                        </a:rPr>
                        <a:t> approaches</a:t>
                      </a:r>
                      <a:endParaRPr sz="2400" dirty="0">
                        <a:latin typeface="+mn-lt"/>
                        <a:cs typeface="Proxima Nova Cond Medium"/>
                      </a:endParaRPr>
                    </a:p>
                    <a:p>
                      <a:pPr marL="419101" indent="-342900">
                        <a:lnSpc>
                          <a:spcPct val="100000"/>
                        </a:lnSpc>
                        <a:spcBef>
                          <a:spcPts val="200"/>
                        </a:spcBef>
                        <a:spcAft>
                          <a:spcPts val="0"/>
                        </a:spcAft>
                        <a:buFont typeface="Arial" panose="020B0604020202020204" pitchFamily="34" charset="0"/>
                        <a:buChar char="•"/>
                        <a:tabLst>
                          <a:tab pos="189865" algn="l"/>
                        </a:tabLst>
                      </a:pPr>
                      <a:r>
                        <a:rPr sz="2400" b="0" spc="-10" dirty="0">
                          <a:solidFill>
                            <a:srgbClr val="323031"/>
                          </a:solidFill>
                          <a:latin typeface="+mn-lt"/>
                          <a:cs typeface="Proxima Nova Cond Medium"/>
                        </a:rPr>
                        <a:t>Mobilizing</a:t>
                      </a:r>
                      <a:r>
                        <a:rPr sz="2400" b="0" spc="-5" dirty="0">
                          <a:solidFill>
                            <a:srgbClr val="323031"/>
                          </a:solidFill>
                          <a:latin typeface="+mn-lt"/>
                          <a:cs typeface="Proxima Nova Cond Medium"/>
                        </a:rPr>
                        <a:t> </a:t>
                      </a:r>
                      <a:r>
                        <a:rPr sz="2400" b="0" dirty="0">
                          <a:solidFill>
                            <a:srgbClr val="323031"/>
                          </a:solidFill>
                          <a:latin typeface="+mn-lt"/>
                          <a:cs typeface="Proxima Nova Cond Medium"/>
                        </a:rPr>
                        <a:t>men and</a:t>
                      </a:r>
                      <a:r>
                        <a:rPr sz="2400" b="0" spc="-5" dirty="0">
                          <a:solidFill>
                            <a:srgbClr val="323031"/>
                          </a:solidFill>
                          <a:latin typeface="+mn-lt"/>
                          <a:cs typeface="Proxima Nova Cond Medium"/>
                        </a:rPr>
                        <a:t> </a:t>
                      </a:r>
                      <a:r>
                        <a:rPr sz="2400" b="0" dirty="0">
                          <a:solidFill>
                            <a:srgbClr val="323031"/>
                          </a:solidFill>
                          <a:latin typeface="+mn-lt"/>
                          <a:cs typeface="Proxima Nova Cond Medium"/>
                        </a:rPr>
                        <a:t>boys as </a:t>
                      </a:r>
                      <a:r>
                        <a:rPr sz="2400" b="0" spc="-10" dirty="0">
                          <a:solidFill>
                            <a:srgbClr val="323031"/>
                          </a:solidFill>
                          <a:latin typeface="+mn-lt"/>
                          <a:cs typeface="Proxima Nova Cond Medium"/>
                        </a:rPr>
                        <a:t>allies</a:t>
                      </a:r>
                      <a:endParaRPr sz="2400" dirty="0">
                        <a:latin typeface="+mn-lt"/>
                        <a:cs typeface="Proxima Nova Cond Medium"/>
                      </a:endParaRPr>
                    </a:p>
                  </a:txBody>
                  <a:tcPr marL="45720" marR="45720">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4029745106"/>
                  </a:ext>
                </a:extLst>
              </a:tr>
              <a:tr h="1718324">
                <a:tc>
                  <a:txBody>
                    <a:bodyPr/>
                    <a:lstStyle/>
                    <a:p>
                      <a:pPr algn="ctr">
                        <a:lnSpc>
                          <a:spcPct val="100000"/>
                        </a:lnSpc>
                        <a:spcBef>
                          <a:spcPts val="1295"/>
                        </a:spcBef>
                      </a:pPr>
                      <a:r>
                        <a:rPr sz="4400" b="1" dirty="0">
                          <a:solidFill>
                            <a:srgbClr val="FFFFFF"/>
                          </a:solidFill>
                          <a:latin typeface="+mj-lt"/>
                          <a:cs typeface="Proxima Nova Extrabold"/>
                        </a:rPr>
                        <a:t>T</a:t>
                      </a:r>
                      <a:endParaRPr sz="4400" dirty="0">
                        <a:latin typeface="+mj-lt"/>
                        <a:cs typeface="Proxima Nova Extrabold"/>
                      </a:endParaRPr>
                    </a:p>
                  </a:txBody>
                  <a:tcPr marL="0" marR="0" marT="0" marB="0" anchor="ctr">
                    <a:solidFill>
                      <a:srgbClr val="1E5288"/>
                    </a:solidFill>
                  </a:tcPr>
                </a:tc>
                <a:tc>
                  <a:txBody>
                    <a:bodyPr/>
                    <a:lstStyle/>
                    <a:p>
                      <a:pPr marL="76200" marR="945515" algn="l">
                        <a:lnSpc>
                          <a:spcPct val="100000"/>
                        </a:lnSpc>
                        <a:spcBef>
                          <a:spcPts val="1160"/>
                        </a:spcBef>
                      </a:pPr>
                      <a:r>
                        <a:rPr sz="2400" b="1" dirty="0">
                          <a:solidFill>
                            <a:srgbClr val="1E5288"/>
                          </a:solidFill>
                          <a:latin typeface="+mn-lt"/>
                          <a:cs typeface="Proxima Nova Cond"/>
                        </a:rPr>
                        <a:t>TEACH</a:t>
                      </a:r>
                      <a:r>
                        <a:rPr sz="2400" b="1" spc="30" dirty="0">
                          <a:solidFill>
                            <a:srgbClr val="1E5288"/>
                          </a:solidFill>
                          <a:latin typeface="+mn-lt"/>
                          <a:cs typeface="Proxima Nova Cond"/>
                        </a:rPr>
                        <a:t> </a:t>
                      </a:r>
                      <a:r>
                        <a:rPr sz="2400" b="0" dirty="0">
                          <a:solidFill>
                            <a:srgbClr val="323031"/>
                          </a:solidFill>
                          <a:latin typeface="+mn-lt"/>
                          <a:cs typeface="Proxima Nova Cond Medium"/>
                        </a:rPr>
                        <a:t>Skills</a:t>
                      </a:r>
                      <a:r>
                        <a:rPr sz="2400" b="0" spc="10" dirty="0">
                          <a:solidFill>
                            <a:srgbClr val="323031"/>
                          </a:solidFill>
                          <a:latin typeface="+mn-lt"/>
                          <a:cs typeface="Proxima Nova Cond Medium"/>
                        </a:rPr>
                        <a:t> </a:t>
                      </a:r>
                      <a:r>
                        <a:rPr sz="2400" b="0" dirty="0">
                          <a:solidFill>
                            <a:srgbClr val="323031"/>
                          </a:solidFill>
                          <a:latin typeface="+mn-lt"/>
                          <a:cs typeface="Proxima Nova Cond Medium"/>
                        </a:rPr>
                        <a:t>to</a:t>
                      </a:r>
                      <a:r>
                        <a:rPr sz="2400" b="0" spc="15" dirty="0">
                          <a:solidFill>
                            <a:srgbClr val="323031"/>
                          </a:solidFill>
                          <a:latin typeface="+mn-lt"/>
                          <a:cs typeface="Proxima Nova Cond Medium"/>
                        </a:rPr>
                        <a:t> </a:t>
                      </a:r>
                      <a:r>
                        <a:rPr sz="2400" b="0" spc="-10" dirty="0">
                          <a:solidFill>
                            <a:srgbClr val="323031"/>
                          </a:solidFill>
                          <a:latin typeface="+mn-lt"/>
                          <a:cs typeface="Proxima Nova Cond Medium"/>
                        </a:rPr>
                        <a:t>Prevent </a:t>
                      </a:r>
                      <a:r>
                        <a:rPr sz="2400" b="0" dirty="0">
                          <a:solidFill>
                            <a:srgbClr val="323031"/>
                          </a:solidFill>
                          <a:latin typeface="+mn-lt"/>
                          <a:cs typeface="Proxima Nova Cond Medium"/>
                        </a:rPr>
                        <a:t>Social</a:t>
                      </a:r>
                      <a:r>
                        <a:rPr sz="2400" b="0" spc="-35" dirty="0">
                          <a:solidFill>
                            <a:srgbClr val="323031"/>
                          </a:solidFill>
                          <a:latin typeface="+mn-lt"/>
                          <a:cs typeface="Proxima Nova Cond Medium"/>
                        </a:rPr>
                        <a:t> </a:t>
                      </a:r>
                      <a:r>
                        <a:rPr sz="2400" b="0" spc="-10" dirty="0">
                          <a:solidFill>
                            <a:srgbClr val="323031"/>
                          </a:solidFill>
                          <a:latin typeface="+mn-lt"/>
                          <a:cs typeface="Proxima Nova Cond Medium"/>
                        </a:rPr>
                        <a:t>Violence</a:t>
                      </a:r>
                      <a:endParaRPr sz="2400" dirty="0">
                        <a:latin typeface="+mn-lt"/>
                        <a:cs typeface="Proxima Nova Cond Medium"/>
                      </a:endParaRPr>
                    </a:p>
                  </a:txBody>
                  <a:tcPr marL="0" marR="0" marT="0" marB="0" anchor="ctr">
                    <a:solidFill>
                      <a:schemeClr val="bg1">
                        <a:lumMod val="95000"/>
                      </a:schemeClr>
                    </a:solidFill>
                  </a:tcPr>
                </a:tc>
                <a:tc>
                  <a:txBody>
                    <a:bodyPr/>
                    <a:lstStyle/>
                    <a:p>
                      <a:pPr marL="419101" indent="-342900">
                        <a:lnSpc>
                          <a:spcPct val="100000"/>
                        </a:lnSpc>
                        <a:spcBef>
                          <a:spcPts val="434"/>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Social-emotional</a:t>
                      </a:r>
                      <a:r>
                        <a:rPr sz="2400" b="0" spc="-40" dirty="0">
                          <a:solidFill>
                            <a:srgbClr val="323031"/>
                          </a:solidFill>
                          <a:latin typeface="+mn-lt"/>
                          <a:cs typeface="Proxima Nova Cond Medium"/>
                        </a:rPr>
                        <a:t> </a:t>
                      </a:r>
                      <a:r>
                        <a:rPr sz="2400" b="0" spc="-10" dirty="0">
                          <a:solidFill>
                            <a:srgbClr val="323031"/>
                          </a:solidFill>
                          <a:latin typeface="+mn-lt"/>
                          <a:cs typeface="Proxima Nova Cond Medium"/>
                        </a:rPr>
                        <a:t>learning</a:t>
                      </a:r>
                      <a:endParaRPr sz="2400" dirty="0">
                        <a:latin typeface="+mn-lt"/>
                        <a:cs typeface="Proxima Nova Cond Medium"/>
                      </a:endParaRPr>
                    </a:p>
                    <a:p>
                      <a:pPr marL="419100" marR="62230" indent="-342900">
                        <a:lnSpc>
                          <a:spcPct val="100000"/>
                        </a:lnSpc>
                        <a:spcBef>
                          <a:spcPts val="330"/>
                        </a:spcBef>
                        <a:spcAft>
                          <a:spcPts val="0"/>
                        </a:spcAft>
                        <a:buFont typeface="Arial" panose="020B0604020202020204" pitchFamily="34" charset="0"/>
                        <a:buChar char="•"/>
                        <a:tabLst>
                          <a:tab pos="190500" algn="l"/>
                        </a:tabLst>
                      </a:pPr>
                      <a:r>
                        <a:rPr sz="2400" b="0" spc="-10" dirty="0">
                          <a:solidFill>
                            <a:srgbClr val="323031"/>
                          </a:solidFill>
                          <a:latin typeface="+mn-lt"/>
                          <a:cs typeface="Proxima Nova Cond Medium"/>
                        </a:rPr>
                        <a:t>Teaching</a:t>
                      </a:r>
                      <a:r>
                        <a:rPr sz="2400" b="0" spc="-40" dirty="0">
                          <a:solidFill>
                            <a:srgbClr val="323031"/>
                          </a:solidFill>
                          <a:latin typeface="+mn-lt"/>
                          <a:cs typeface="Proxima Nova Cond Medium"/>
                        </a:rPr>
                        <a:t> </a:t>
                      </a:r>
                      <a:r>
                        <a:rPr sz="2400" b="0" spc="-10" dirty="0">
                          <a:solidFill>
                            <a:srgbClr val="323031"/>
                          </a:solidFill>
                          <a:latin typeface="+mn-lt"/>
                          <a:cs typeface="Proxima Nova Cond Medium"/>
                        </a:rPr>
                        <a:t>healthy,</a:t>
                      </a:r>
                      <a:r>
                        <a:rPr sz="2400" b="0" spc="-30" dirty="0">
                          <a:solidFill>
                            <a:srgbClr val="323031"/>
                          </a:solidFill>
                          <a:latin typeface="+mn-lt"/>
                          <a:cs typeface="Proxima Nova Cond Medium"/>
                        </a:rPr>
                        <a:t> </a:t>
                      </a:r>
                      <a:r>
                        <a:rPr sz="2400" b="0" dirty="0">
                          <a:solidFill>
                            <a:srgbClr val="323031"/>
                          </a:solidFill>
                          <a:latin typeface="+mn-lt"/>
                          <a:cs typeface="Proxima Nova Cond Medium"/>
                        </a:rPr>
                        <a:t>safe</a:t>
                      </a:r>
                      <a:r>
                        <a:rPr sz="2400" b="0" spc="-30" dirty="0">
                          <a:solidFill>
                            <a:srgbClr val="323031"/>
                          </a:solidFill>
                          <a:latin typeface="+mn-lt"/>
                          <a:cs typeface="Proxima Nova Cond Medium"/>
                        </a:rPr>
                        <a:t> </a:t>
                      </a:r>
                      <a:r>
                        <a:rPr sz="2400" b="0" dirty="0">
                          <a:solidFill>
                            <a:srgbClr val="323031"/>
                          </a:solidFill>
                          <a:latin typeface="+mn-lt"/>
                          <a:cs typeface="Proxima Nova Cond Medium"/>
                        </a:rPr>
                        <a:t>dating</a:t>
                      </a:r>
                      <a:r>
                        <a:rPr sz="2400" b="0" spc="-30"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30" dirty="0">
                          <a:solidFill>
                            <a:srgbClr val="323031"/>
                          </a:solidFill>
                          <a:latin typeface="+mn-lt"/>
                          <a:cs typeface="Proxima Nova Cond Medium"/>
                        </a:rPr>
                        <a:t> </a:t>
                      </a:r>
                      <a:r>
                        <a:rPr sz="2400" b="0" dirty="0">
                          <a:solidFill>
                            <a:srgbClr val="323031"/>
                          </a:solidFill>
                          <a:latin typeface="+mn-lt"/>
                          <a:cs typeface="Proxima Nova Cond Medium"/>
                        </a:rPr>
                        <a:t>intimate</a:t>
                      </a:r>
                      <a:r>
                        <a:rPr sz="2400" b="0" spc="-30" dirty="0">
                          <a:solidFill>
                            <a:srgbClr val="323031"/>
                          </a:solidFill>
                          <a:latin typeface="+mn-lt"/>
                          <a:cs typeface="Proxima Nova Cond Medium"/>
                        </a:rPr>
                        <a:t> </a:t>
                      </a:r>
                      <a:r>
                        <a:rPr sz="2400" b="0" dirty="0">
                          <a:solidFill>
                            <a:srgbClr val="323031"/>
                          </a:solidFill>
                          <a:latin typeface="+mn-lt"/>
                          <a:cs typeface="Proxima Nova Cond Medium"/>
                        </a:rPr>
                        <a:t>relationship</a:t>
                      </a:r>
                      <a:r>
                        <a:rPr sz="2400" b="0" spc="-30" dirty="0">
                          <a:solidFill>
                            <a:srgbClr val="323031"/>
                          </a:solidFill>
                          <a:latin typeface="+mn-lt"/>
                          <a:cs typeface="Proxima Nova Cond Medium"/>
                        </a:rPr>
                        <a:t> </a:t>
                      </a:r>
                      <a:r>
                        <a:rPr sz="2400" b="0" spc="-10" dirty="0">
                          <a:solidFill>
                            <a:srgbClr val="323031"/>
                          </a:solidFill>
                          <a:latin typeface="+mn-lt"/>
                          <a:cs typeface="Proxima Nova Cond Medium"/>
                        </a:rPr>
                        <a:t>skills </a:t>
                      </a:r>
                      <a:r>
                        <a:rPr sz="2400" b="0" dirty="0">
                          <a:solidFill>
                            <a:srgbClr val="323031"/>
                          </a:solidFill>
                          <a:latin typeface="+mn-lt"/>
                          <a:cs typeface="Proxima Nova Cond Medium"/>
                        </a:rPr>
                        <a:t>to</a:t>
                      </a:r>
                      <a:r>
                        <a:rPr sz="2400" b="0" spc="-25" dirty="0">
                          <a:solidFill>
                            <a:srgbClr val="323031"/>
                          </a:solidFill>
                          <a:latin typeface="+mn-lt"/>
                          <a:cs typeface="Proxima Nova Cond Medium"/>
                        </a:rPr>
                        <a:t> </a:t>
                      </a:r>
                      <a:r>
                        <a:rPr sz="2400" b="0" spc="-10" dirty="0">
                          <a:solidFill>
                            <a:srgbClr val="323031"/>
                          </a:solidFill>
                          <a:latin typeface="+mn-lt"/>
                          <a:cs typeface="Proxima Nova Cond Medium"/>
                        </a:rPr>
                        <a:t>adolescents</a:t>
                      </a:r>
                      <a:endParaRPr sz="2400" dirty="0">
                        <a:latin typeface="+mn-lt"/>
                        <a:cs typeface="Proxima Nova Cond Medium"/>
                      </a:endParaRPr>
                    </a:p>
                    <a:p>
                      <a:pPr marL="419101" indent="-342900">
                        <a:lnSpc>
                          <a:spcPct val="100000"/>
                        </a:lnSpc>
                        <a:spcBef>
                          <a:spcPts val="170"/>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Promoting</a:t>
                      </a:r>
                      <a:r>
                        <a:rPr sz="2400" b="0" spc="-50" dirty="0">
                          <a:solidFill>
                            <a:srgbClr val="323031"/>
                          </a:solidFill>
                          <a:latin typeface="+mn-lt"/>
                          <a:cs typeface="Proxima Nova Cond Medium"/>
                        </a:rPr>
                        <a:t> </a:t>
                      </a:r>
                      <a:r>
                        <a:rPr sz="2400" b="0" dirty="0">
                          <a:solidFill>
                            <a:srgbClr val="323031"/>
                          </a:solidFill>
                          <a:latin typeface="+mn-lt"/>
                          <a:cs typeface="Proxima Nova Cond Medium"/>
                        </a:rPr>
                        <a:t>healthy</a:t>
                      </a:r>
                      <a:r>
                        <a:rPr sz="2400" b="0" spc="-40" dirty="0">
                          <a:solidFill>
                            <a:srgbClr val="323031"/>
                          </a:solidFill>
                          <a:latin typeface="+mn-lt"/>
                          <a:cs typeface="Proxima Nova Cond Medium"/>
                        </a:rPr>
                        <a:t> </a:t>
                      </a:r>
                      <a:r>
                        <a:rPr sz="2400" b="0" spc="-10" dirty="0">
                          <a:solidFill>
                            <a:srgbClr val="323031"/>
                          </a:solidFill>
                          <a:latin typeface="+mn-lt"/>
                          <a:cs typeface="Proxima Nova Cond Medium"/>
                        </a:rPr>
                        <a:t>sexuality</a:t>
                      </a:r>
                      <a:endParaRPr sz="2400" dirty="0">
                        <a:latin typeface="+mn-lt"/>
                        <a:cs typeface="Proxima Nova Cond Medium"/>
                      </a:endParaRPr>
                    </a:p>
                    <a:p>
                      <a:pPr marL="419101" indent="-342900">
                        <a:lnSpc>
                          <a:spcPct val="100000"/>
                        </a:lnSpc>
                        <a:spcBef>
                          <a:spcPts val="200"/>
                        </a:spcBef>
                        <a:spcAft>
                          <a:spcPts val="0"/>
                        </a:spcAft>
                        <a:buFont typeface="Arial" panose="020B0604020202020204" pitchFamily="34" charset="0"/>
                        <a:buChar char="•"/>
                        <a:tabLst>
                          <a:tab pos="189865" algn="l"/>
                        </a:tabLst>
                      </a:pPr>
                      <a:r>
                        <a:rPr sz="2400" b="0" spc="-10" dirty="0">
                          <a:solidFill>
                            <a:srgbClr val="323031"/>
                          </a:solidFill>
                          <a:latin typeface="+mn-lt"/>
                          <a:cs typeface="Proxima Nova Cond Medium"/>
                        </a:rPr>
                        <a:t>Empowerment-</a:t>
                      </a:r>
                      <a:r>
                        <a:rPr sz="2400" b="0" dirty="0">
                          <a:solidFill>
                            <a:srgbClr val="323031"/>
                          </a:solidFill>
                          <a:latin typeface="+mn-lt"/>
                          <a:cs typeface="Proxima Nova Cond Medium"/>
                        </a:rPr>
                        <a:t>based</a:t>
                      </a:r>
                      <a:r>
                        <a:rPr sz="2400" b="0" spc="30" dirty="0">
                          <a:solidFill>
                            <a:srgbClr val="323031"/>
                          </a:solidFill>
                          <a:latin typeface="+mn-lt"/>
                          <a:cs typeface="Proxima Nova Cond Medium"/>
                        </a:rPr>
                        <a:t> </a:t>
                      </a:r>
                      <a:r>
                        <a:rPr sz="2400" b="0" spc="-10" dirty="0">
                          <a:solidFill>
                            <a:srgbClr val="323031"/>
                          </a:solidFill>
                          <a:latin typeface="+mn-lt"/>
                          <a:cs typeface="Proxima Nova Cond Medium"/>
                        </a:rPr>
                        <a:t>training</a:t>
                      </a:r>
                      <a:endParaRPr sz="2400" dirty="0">
                        <a:latin typeface="+mn-lt"/>
                        <a:cs typeface="Proxima Nova Cond Medium"/>
                      </a:endParaRPr>
                    </a:p>
                  </a:txBody>
                  <a:tcPr marL="45720" marR="45720">
                    <a:solidFill>
                      <a:schemeClr val="bg1">
                        <a:lumMod val="95000"/>
                      </a:schemeClr>
                    </a:solidFill>
                  </a:tcPr>
                </a:tc>
                <a:extLst>
                  <a:ext uri="{0D108BD9-81ED-4DB2-BD59-A6C34878D82A}">
                    <a16:rowId xmlns:a16="http://schemas.microsoft.com/office/drawing/2014/main" xmlns="" val="2914976966"/>
                  </a:ext>
                </a:extLst>
              </a:tr>
              <a:tr h="932198">
                <a:tc>
                  <a:txBody>
                    <a:bodyPr/>
                    <a:lstStyle/>
                    <a:p>
                      <a:pPr algn="ctr">
                        <a:lnSpc>
                          <a:spcPct val="100000"/>
                        </a:lnSpc>
                        <a:spcBef>
                          <a:spcPts val="1195"/>
                        </a:spcBef>
                      </a:pPr>
                      <a:r>
                        <a:rPr sz="4400" b="1" dirty="0">
                          <a:solidFill>
                            <a:srgbClr val="FFFFFF"/>
                          </a:solidFill>
                          <a:latin typeface="+mj-lt"/>
                          <a:cs typeface="Proxima Nova Extrabold"/>
                        </a:rPr>
                        <a:t>O</a:t>
                      </a:r>
                      <a:endParaRPr sz="4400" dirty="0">
                        <a:latin typeface="+mj-lt"/>
                        <a:cs typeface="Proxima Nova Extrabold"/>
                      </a:endParaRPr>
                    </a:p>
                  </a:txBody>
                  <a:tcPr marL="0" marR="0" marT="151765" marB="0" anchor="ctr">
                    <a:solidFill>
                      <a:srgbClr val="1E5288"/>
                    </a:solidFill>
                  </a:tcPr>
                </a:tc>
                <a:tc>
                  <a:txBody>
                    <a:bodyPr/>
                    <a:lstStyle/>
                    <a:p>
                      <a:pPr marL="76200" marR="68580" algn="l">
                        <a:lnSpc>
                          <a:spcPct val="100000"/>
                        </a:lnSpc>
                        <a:spcBef>
                          <a:spcPts val="715"/>
                        </a:spcBef>
                      </a:pPr>
                      <a:r>
                        <a:rPr sz="2400" b="0" dirty="0">
                          <a:solidFill>
                            <a:srgbClr val="323031"/>
                          </a:solidFill>
                          <a:latin typeface="+mn-lt"/>
                          <a:cs typeface="Proxima Nova Cond Medium"/>
                        </a:rPr>
                        <a:t>Provide</a:t>
                      </a:r>
                      <a:r>
                        <a:rPr sz="2400" b="0" spc="25" dirty="0">
                          <a:solidFill>
                            <a:srgbClr val="323031"/>
                          </a:solidFill>
                          <a:latin typeface="+mn-lt"/>
                          <a:cs typeface="Proxima Nova Cond Medium"/>
                        </a:rPr>
                        <a:t> </a:t>
                      </a:r>
                      <a:r>
                        <a:rPr sz="2400" b="1" dirty="0">
                          <a:solidFill>
                            <a:srgbClr val="1E5288"/>
                          </a:solidFill>
                          <a:latin typeface="+mn-lt"/>
                          <a:cs typeface="Proxima Nova Cond"/>
                        </a:rPr>
                        <a:t>OPPORTUNITIES</a:t>
                      </a:r>
                      <a:r>
                        <a:rPr sz="2400" b="1" spc="75" dirty="0">
                          <a:solidFill>
                            <a:srgbClr val="1E5288"/>
                          </a:solidFill>
                          <a:latin typeface="+mn-lt"/>
                          <a:cs typeface="Proxima Nova Cond"/>
                        </a:rPr>
                        <a:t> </a:t>
                      </a:r>
                      <a:r>
                        <a:rPr sz="2400" b="0" dirty="0">
                          <a:solidFill>
                            <a:srgbClr val="323031"/>
                          </a:solidFill>
                          <a:latin typeface="+mn-lt"/>
                          <a:cs typeface="Proxima Nova Cond Medium"/>
                        </a:rPr>
                        <a:t>to</a:t>
                      </a:r>
                      <a:r>
                        <a:rPr sz="2400" b="0" spc="45" dirty="0">
                          <a:solidFill>
                            <a:srgbClr val="323031"/>
                          </a:solidFill>
                          <a:latin typeface="+mn-lt"/>
                          <a:cs typeface="Proxima Nova Cond Medium"/>
                        </a:rPr>
                        <a:t> </a:t>
                      </a:r>
                      <a:r>
                        <a:rPr sz="2400" b="0" spc="-10" dirty="0">
                          <a:solidFill>
                            <a:srgbClr val="323031"/>
                          </a:solidFill>
                          <a:latin typeface="+mn-lt"/>
                          <a:cs typeface="Proxima Nova Cond Medium"/>
                        </a:rPr>
                        <a:t>Empower </a:t>
                      </a:r>
                      <a:r>
                        <a:rPr sz="2400" b="0" dirty="0">
                          <a:solidFill>
                            <a:srgbClr val="323031"/>
                          </a:solidFill>
                          <a:latin typeface="+mn-lt"/>
                          <a:cs typeface="Proxima Nova Cond Medium"/>
                        </a:rPr>
                        <a:t>and</a:t>
                      </a:r>
                      <a:r>
                        <a:rPr sz="2400" b="0" spc="-10" dirty="0">
                          <a:solidFill>
                            <a:srgbClr val="323031"/>
                          </a:solidFill>
                          <a:latin typeface="+mn-lt"/>
                          <a:cs typeface="Proxima Nova Cond Medium"/>
                        </a:rPr>
                        <a:t> </a:t>
                      </a:r>
                      <a:r>
                        <a:rPr sz="2400" b="0" dirty="0">
                          <a:solidFill>
                            <a:srgbClr val="323031"/>
                          </a:solidFill>
                          <a:latin typeface="+mn-lt"/>
                          <a:cs typeface="Proxima Nova Cond Medium"/>
                        </a:rPr>
                        <a:t>Support</a:t>
                      </a:r>
                      <a:r>
                        <a:rPr sz="2400" b="0" spc="-5" dirty="0">
                          <a:solidFill>
                            <a:srgbClr val="323031"/>
                          </a:solidFill>
                          <a:latin typeface="+mn-lt"/>
                          <a:cs typeface="Proxima Nova Cond Medium"/>
                        </a:rPr>
                        <a:t> </a:t>
                      </a:r>
                      <a:r>
                        <a:rPr sz="2400" b="0" dirty="0">
                          <a:solidFill>
                            <a:srgbClr val="323031"/>
                          </a:solidFill>
                          <a:latin typeface="+mn-lt"/>
                          <a:cs typeface="Proxima Nova Cond Medium"/>
                        </a:rPr>
                        <a:t>Girls</a:t>
                      </a:r>
                      <a:r>
                        <a:rPr sz="2400" b="0" spc="-5"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5" dirty="0">
                          <a:solidFill>
                            <a:srgbClr val="323031"/>
                          </a:solidFill>
                          <a:latin typeface="+mn-lt"/>
                          <a:cs typeface="Proxima Nova Cond Medium"/>
                        </a:rPr>
                        <a:t> </a:t>
                      </a:r>
                      <a:r>
                        <a:rPr sz="2400" b="0" spc="-10" dirty="0">
                          <a:solidFill>
                            <a:srgbClr val="323031"/>
                          </a:solidFill>
                          <a:latin typeface="+mn-lt"/>
                          <a:cs typeface="Proxima Nova Cond Medium"/>
                        </a:rPr>
                        <a:t>Women</a:t>
                      </a:r>
                      <a:endParaRPr sz="2400" dirty="0">
                        <a:latin typeface="+mn-lt"/>
                        <a:cs typeface="Proxima Nova Cond Medium"/>
                      </a:endParaRPr>
                    </a:p>
                  </a:txBody>
                  <a:tcPr marL="0" marR="0" marT="90805" marB="0" anchor="ctr">
                    <a:solidFill>
                      <a:schemeClr val="bg1">
                        <a:lumMod val="95000"/>
                      </a:schemeClr>
                    </a:solidFill>
                  </a:tcPr>
                </a:tc>
                <a:tc>
                  <a:txBody>
                    <a:bodyPr/>
                    <a:lstStyle/>
                    <a:p>
                      <a:pPr marL="419101" indent="-342900">
                        <a:lnSpc>
                          <a:spcPct val="100000"/>
                        </a:lnSpc>
                        <a:spcBef>
                          <a:spcPts val="434"/>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Strengthening</a:t>
                      </a:r>
                      <a:r>
                        <a:rPr sz="2400" b="0" spc="-25" dirty="0">
                          <a:solidFill>
                            <a:srgbClr val="323031"/>
                          </a:solidFill>
                          <a:latin typeface="+mn-lt"/>
                          <a:cs typeface="Proxima Nova Cond Medium"/>
                        </a:rPr>
                        <a:t> </a:t>
                      </a:r>
                      <a:r>
                        <a:rPr sz="2400" b="0" dirty="0">
                          <a:solidFill>
                            <a:srgbClr val="323031"/>
                          </a:solidFill>
                          <a:latin typeface="+mn-lt"/>
                          <a:cs typeface="Proxima Nova Cond Medium"/>
                        </a:rPr>
                        <a:t>economic</a:t>
                      </a:r>
                      <a:r>
                        <a:rPr sz="2400" b="0" spc="-25" dirty="0">
                          <a:solidFill>
                            <a:srgbClr val="323031"/>
                          </a:solidFill>
                          <a:latin typeface="+mn-lt"/>
                          <a:cs typeface="Proxima Nova Cond Medium"/>
                        </a:rPr>
                        <a:t> </a:t>
                      </a:r>
                      <a:r>
                        <a:rPr sz="2400" b="0" dirty="0">
                          <a:solidFill>
                            <a:srgbClr val="323031"/>
                          </a:solidFill>
                          <a:latin typeface="+mn-lt"/>
                          <a:cs typeface="Proxima Nova Cond Medium"/>
                        </a:rPr>
                        <a:t>supports</a:t>
                      </a:r>
                      <a:r>
                        <a:rPr sz="2400" b="0" spc="-25" dirty="0">
                          <a:solidFill>
                            <a:srgbClr val="323031"/>
                          </a:solidFill>
                          <a:latin typeface="+mn-lt"/>
                          <a:cs typeface="Proxima Nova Cond Medium"/>
                        </a:rPr>
                        <a:t> </a:t>
                      </a:r>
                      <a:r>
                        <a:rPr sz="2400" b="0" dirty="0">
                          <a:solidFill>
                            <a:srgbClr val="323031"/>
                          </a:solidFill>
                          <a:latin typeface="+mn-lt"/>
                          <a:cs typeface="Proxima Nova Cond Medium"/>
                        </a:rPr>
                        <a:t>for</a:t>
                      </a:r>
                      <a:r>
                        <a:rPr sz="2400" b="0" spc="-25" dirty="0">
                          <a:solidFill>
                            <a:srgbClr val="323031"/>
                          </a:solidFill>
                          <a:latin typeface="+mn-lt"/>
                          <a:cs typeface="Proxima Nova Cond Medium"/>
                        </a:rPr>
                        <a:t> </a:t>
                      </a:r>
                      <a:r>
                        <a:rPr sz="2400" b="0" dirty="0">
                          <a:solidFill>
                            <a:srgbClr val="323031"/>
                          </a:solidFill>
                          <a:latin typeface="+mn-lt"/>
                          <a:cs typeface="Proxima Nova Cond Medium"/>
                        </a:rPr>
                        <a:t>women</a:t>
                      </a:r>
                      <a:r>
                        <a:rPr sz="2400" b="0" spc="-25"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25" dirty="0">
                          <a:solidFill>
                            <a:srgbClr val="323031"/>
                          </a:solidFill>
                          <a:latin typeface="+mn-lt"/>
                          <a:cs typeface="Proxima Nova Cond Medium"/>
                        </a:rPr>
                        <a:t> </a:t>
                      </a:r>
                      <a:r>
                        <a:rPr sz="2400" b="0" spc="-10" dirty="0">
                          <a:solidFill>
                            <a:srgbClr val="323031"/>
                          </a:solidFill>
                          <a:latin typeface="+mn-lt"/>
                          <a:cs typeface="Proxima Nova Cond Medium"/>
                        </a:rPr>
                        <a:t>families</a:t>
                      </a:r>
                      <a:endParaRPr sz="2400" dirty="0">
                        <a:latin typeface="+mn-lt"/>
                        <a:cs typeface="Proxima Nova Cond Medium"/>
                      </a:endParaRPr>
                    </a:p>
                    <a:p>
                      <a:pPr marL="419101" indent="-342900">
                        <a:lnSpc>
                          <a:spcPct val="100000"/>
                        </a:lnSpc>
                        <a:spcBef>
                          <a:spcPts val="200"/>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Strengthening</a:t>
                      </a:r>
                      <a:r>
                        <a:rPr sz="2400" b="0" spc="-30" dirty="0">
                          <a:solidFill>
                            <a:srgbClr val="323031"/>
                          </a:solidFill>
                          <a:latin typeface="+mn-lt"/>
                          <a:cs typeface="Proxima Nova Cond Medium"/>
                        </a:rPr>
                        <a:t> </a:t>
                      </a:r>
                      <a:r>
                        <a:rPr sz="2400" b="0" dirty="0">
                          <a:solidFill>
                            <a:srgbClr val="323031"/>
                          </a:solidFill>
                          <a:latin typeface="+mn-lt"/>
                          <a:cs typeface="Proxima Nova Cond Medium"/>
                        </a:rPr>
                        <a:t>leadership</a:t>
                      </a:r>
                      <a:r>
                        <a:rPr sz="2400" b="0" spc="-30"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30" dirty="0">
                          <a:solidFill>
                            <a:srgbClr val="323031"/>
                          </a:solidFill>
                          <a:latin typeface="+mn-lt"/>
                          <a:cs typeface="Proxima Nova Cond Medium"/>
                        </a:rPr>
                        <a:t> </a:t>
                      </a:r>
                      <a:r>
                        <a:rPr sz="2400" b="0" dirty="0">
                          <a:solidFill>
                            <a:srgbClr val="323031"/>
                          </a:solidFill>
                          <a:latin typeface="+mn-lt"/>
                          <a:cs typeface="Proxima Nova Cond Medium"/>
                        </a:rPr>
                        <a:t>opportunities</a:t>
                      </a:r>
                      <a:r>
                        <a:rPr sz="2400" b="0" spc="-30" dirty="0">
                          <a:solidFill>
                            <a:srgbClr val="323031"/>
                          </a:solidFill>
                          <a:latin typeface="+mn-lt"/>
                          <a:cs typeface="Proxima Nova Cond Medium"/>
                        </a:rPr>
                        <a:t> </a:t>
                      </a:r>
                      <a:r>
                        <a:rPr sz="2400" b="0" dirty="0">
                          <a:solidFill>
                            <a:srgbClr val="323031"/>
                          </a:solidFill>
                          <a:latin typeface="+mn-lt"/>
                          <a:cs typeface="Proxima Nova Cond Medium"/>
                        </a:rPr>
                        <a:t>for</a:t>
                      </a:r>
                      <a:r>
                        <a:rPr sz="2400" b="0" spc="-30" dirty="0">
                          <a:solidFill>
                            <a:srgbClr val="323031"/>
                          </a:solidFill>
                          <a:latin typeface="+mn-lt"/>
                          <a:cs typeface="Proxima Nova Cond Medium"/>
                        </a:rPr>
                        <a:t> </a:t>
                      </a:r>
                      <a:r>
                        <a:rPr sz="2400" b="0" spc="-10" dirty="0">
                          <a:solidFill>
                            <a:srgbClr val="323031"/>
                          </a:solidFill>
                          <a:latin typeface="+mn-lt"/>
                          <a:cs typeface="Proxima Nova Cond Medium"/>
                        </a:rPr>
                        <a:t>girls</a:t>
                      </a:r>
                      <a:endParaRPr sz="2400" dirty="0">
                        <a:latin typeface="+mn-lt"/>
                        <a:cs typeface="Proxima Nova Cond Medium"/>
                      </a:endParaRPr>
                    </a:p>
                  </a:txBody>
                  <a:tcPr marL="45720" marR="45720">
                    <a:solidFill>
                      <a:schemeClr val="bg1">
                        <a:lumMod val="95000"/>
                      </a:schemeClr>
                    </a:solidFill>
                  </a:tcPr>
                </a:tc>
                <a:extLst>
                  <a:ext uri="{0D108BD9-81ED-4DB2-BD59-A6C34878D82A}">
                    <a16:rowId xmlns:a16="http://schemas.microsoft.com/office/drawing/2014/main" xmlns="" val="340505022"/>
                  </a:ext>
                </a:extLst>
              </a:tr>
              <a:tr h="1309326">
                <a:tc>
                  <a:txBody>
                    <a:bodyPr/>
                    <a:lstStyle/>
                    <a:p>
                      <a:pPr algn="ctr">
                        <a:lnSpc>
                          <a:spcPct val="100000"/>
                        </a:lnSpc>
                        <a:spcBef>
                          <a:spcPts val="5"/>
                        </a:spcBef>
                      </a:pPr>
                      <a:r>
                        <a:rPr sz="4400" b="1" dirty="0">
                          <a:solidFill>
                            <a:srgbClr val="FFFFFF"/>
                          </a:solidFill>
                          <a:latin typeface="+mj-lt"/>
                          <a:cs typeface="Proxima Nova Extrabold"/>
                        </a:rPr>
                        <a:t>P</a:t>
                      </a:r>
                      <a:endParaRPr sz="4400" dirty="0">
                        <a:latin typeface="+mj-lt"/>
                        <a:cs typeface="Proxima Nova Extrabold"/>
                      </a:endParaRPr>
                    </a:p>
                  </a:txBody>
                  <a:tcPr marL="0" marR="0" marT="5080" marB="0" anchor="ctr">
                    <a:solidFill>
                      <a:srgbClr val="1E5288"/>
                    </a:solidFill>
                  </a:tcPr>
                </a:tc>
                <a:tc>
                  <a:txBody>
                    <a:bodyPr/>
                    <a:lstStyle/>
                    <a:p>
                      <a:pPr marL="76200" algn="l">
                        <a:lnSpc>
                          <a:spcPct val="100000"/>
                        </a:lnSpc>
                      </a:pPr>
                      <a:r>
                        <a:rPr sz="2400" b="0" dirty="0">
                          <a:solidFill>
                            <a:srgbClr val="323031"/>
                          </a:solidFill>
                          <a:latin typeface="+mn-lt"/>
                          <a:cs typeface="Proxima Nova Cond Medium"/>
                        </a:rPr>
                        <a:t>Create</a:t>
                      </a:r>
                      <a:r>
                        <a:rPr sz="2400" b="0" spc="45" dirty="0">
                          <a:solidFill>
                            <a:srgbClr val="323031"/>
                          </a:solidFill>
                          <a:latin typeface="+mn-lt"/>
                          <a:cs typeface="Proxima Nova Cond Medium"/>
                        </a:rPr>
                        <a:t> </a:t>
                      </a:r>
                      <a:r>
                        <a:rPr sz="2400" b="1" dirty="0">
                          <a:solidFill>
                            <a:srgbClr val="1E5288"/>
                          </a:solidFill>
                          <a:latin typeface="+mn-lt"/>
                          <a:cs typeface="Proxima Nova Cond"/>
                        </a:rPr>
                        <a:t>PROTECTIVE</a:t>
                      </a:r>
                      <a:r>
                        <a:rPr sz="2400" b="1" spc="80" dirty="0">
                          <a:solidFill>
                            <a:srgbClr val="1E5288"/>
                          </a:solidFill>
                          <a:latin typeface="+mn-lt"/>
                          <a:cs typeface="Proxima Nova Cond"/>
                        </a:rPr>
                        <a:t> </a:t>
                      </a:r>
                      <a:r>
                        <a:rPr sz="2400" b="0" spc="-10" dirty="0">
                          <a:solidFill>
                            <a:srgbClr val="323031"/>
                          </a:solidFill>
                          <a:latin typeface="+mn-lt"/>
                          <a:cs typeface="Proxima Nova Cond Medium"/>
                        </a:rPr>
                        <a:t>Environments</a:t>
                      </a:r>
                      <a:endParaRPr sz="2400" dirty="0">
                        <a:latin typeface="+mn-lt"/>
                        <a:cs typeface="Proxima Nova Cond Medium"/>
                      </a:endParaRPr>
                    </a:p>
                  </a:txBody>
                  <a:tcPr marL="0" marR="0" marT="2540" marB="0" anchor="ctr">
                    <a:solidFill>
                      <a:schemeClr val="bg1">
                        <a:lumMod val="95000"/>
                      </a:schemeClr>
                    </a:solidFill>
                  </a:tcPr>
                </a:tc>
                <a:tc>
                  <a:txBody>
                    <a:bodyPr/>
                    <a:lstStyle/>
                    <a:p>
                      <a:pPr marL="419101" indent="-342900">
                        <a:lnSpc>
                          <a:spcPct val="100000"/>
                        </a:lnSpc>
                        <a:spcBef>
                          <a:spcPts val="434"/>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Improving</a:t>
                      </a:r>
                      <a:r>
                        <a:rPr sz="2400" b="0" spc="-35" dirty="0">
                          <a:solidFill>
                            <a:srgbClr val="323031"/>
                          </a:solidFill>
                          <a:latin typeface="+mn-lt"/>
                          <a:cs typeface="Proxima Nova Cond Medium"/>
                        </a:rPr>
                        <a:t> </a:t>
                      </a:r>
                      <a:r>
                        <a:rPr sz="2400" b="0" dirty="0">
                          <a:solidFill>
                            <a:srgbClr val="323031"/>
                          </a:solidFill>
                          <a:latin typeface="+mn-lt"/>
                          <a:cs typeface="Proxima Nova Cond Medium"/>
                        </a:rPr>
                        <a:t>safety</a:t>
                      </a:r>
                      <a:r>
                        <a:rPr sz="2400" b="0" spc="-25"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20" dirty="0">
                          <a:solidFill>
                            <a:srgbClr val="323031"/>
                          </a:solidFill>
                          <a:latin typeface="+mn-lt"/>
                          <a:cs typeface="Proxima Nova Cond Medium"/>
                        </a:rPr>
                        <a:t> </a:t>
                      </a:r>
                      <a:r>
                        <a:rPr sz="2400" b="0" dirty="0">
                          <a:solidFill>
                            <a:srgbClr val="323031"/>
                          </a:solidFill>
                          <a:latin typeface="+mn-lt"/>
                          <a:cs typeface="Proxima Nova Cond Medium"/>
                        </a:rPr>
                        <a:t>monitoring</a:t>
                      </a:r>
                      <a:r>
                        <a:rPr sz="2400" b="0" spc="-25" dirty="0">
                          <a:solidFill>
                            <a:srgbClr val="323031"/>
                          </a:solidFill>
                          <a:latin typeface="+mn-lt"/>
                          <a:cs typeface="Proxima Nova Cond Medium"/>
                        </a:rPr>
                        <a:t> </a:t>
                      </a:r>
                      <a:r>
                        <a:rPr sz="2400" b="0" dirty="0">
                          <a:solidFill>
                            <a:srgbClr val="323031"/>
                          </a:solidFill>
                          <a:latin typeface="+mn-lt"/>
                          <a:cs typeface="Proxima Nova Cond Medium"/>
                        </a:rPr>
                        <a:t>in</a:t>
                      </a:r>
                      <a:r>
                        <a:rPr sz="2400" b="0" spc="-20" dirty="0">
                          <a:solidFill>
                            <a:srgbClr val="323031"/>
                          </a:solidFill>
                          <a:latin typeface="+mn-lt"/>
                          <a:cs typeface="Proxima Nova Cond Medium"/>
                        </a:rPr>
                        <a:t> </a:t>
                      </a:r>
                      <a:r>
                        <a:rPr sz="2400" b="0" spc="-10" dirty="0">
                          <a:solidFill>
                            <a:srgbClr val="323031"/>
                          </a:solidFill>
                          <a:latin typeface="+mn-lt"/>
                          <a:cs typeface="Proxima Nova Cond Medium"/>
                        </a:rPr>
                        <a:t>schools</a:t>
                      </a:r>
                      <a:endParaRPr sz="2400" dirty="0">
                        <a:latin typeface="+mn-lt"/>
                        <a:cs typeface="Proxima Nova Cond Medium"/>
                      </a:endParaRPr>
                    </a:p>
                    <a:p>
                      <a:pPr marL="419101" indent="-342900">
                        <a:lnSpc>
                          <a:spcPct val="100000"/>
                        </a:lnSpc>
                        <a:spcBef>
                          <a:spcPts val="200"/>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Establishing</a:t>
                      </a:r>
                      <a:r>
                        <a:rPr sz="2400" b="0" spc="-35"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35" dirty="0">
                          <a:solidFill>
                            <a:srgbClr val="323031"/>
                          </a:solidFill>
                          <a:latin typeface="+mn-lt"/>
                          <a:cs typeface="Proxima Nova Cond Medium"/>
                        </a:rPr>
                        <a:t> </a:t>
                      </a:r>
                      <a:r>
                        <a:rPr sz="2400" b="0" dirty="0">
                          <a:solidFill>
                            <a:srgbClr val="323031"/>
                          </a:solidFill>
                          <a:latin typeface="+mn-lt"/>
                          <a:cs typeface="Proxima Nova Cond Medium"/>
                        </a:rPr>
                        <a:t>consistently</a:t>
                      </a:r>
                      <a:r>
                        <a:rPr sz="2400" b="0" spc="-30" dirty="0">
                          <a:solidFill>
                            <a:srgbClr val="323031"/>
                          </a:solidFill>
                          <a:latin typeface="+mn-lt"/>
                          <a:cs typeface="Proxima Nova Cond Medium"/>
                        </a:rPr>
                        <a:t> </a:t>
                      </a:r>
                      <a:r>
                        <a:rPr sz="2400" b="0" dirty="0">
                          <a:solidFill>
                            <a:srgbClr val="323031"/>
                          </a:solidFill>
                          <a:latin typeface="+mn-lt"/>
                          <a:cs typeface="Proxima Nova Cond Medium"/>
                        </a:rPr>
                        <a:t>applying</a:t>
                      </a:r>
                      <a:r>
                        <a:rPr sz="2400" b="0" spc="-35" dirty="0">
                          <a:solidFill>
                            <a:srgbClr val="323031"/>
                          </a:solidFill>
                          <a:latin typeface="+mn-lt"/>
                          <a:cs typeface="Proxima Nova Cond Medium"/>
                        </a:rPr>
                        <a:t> </a:t>
                      </a:r>
                      <a:r>
                        <a:rPr sz="2400" b="0" dirty="0">
                          <a:solidFill>
                            <a:srgbClr val="323031"/>
                          </a:solidFill>
                          <a:latin typeface="+mn-lt"/>
                          <a:cs typeface="Proxima Nova Cond Medium"/>
                        </a:rPr>
                        <a:t>workplace</a:t>
                      </a:r>
                      <a:r>
                        <a:rPr sz="2400" b="0" spc="-30" dirty="0">
                          <a:solidFill>
                            <a:srgbClr val="323031"/>
                          </a:solidFill>
                          <a:latin typeface="+mn-lt"/>
                          <a:cs typeface="Proxima Nova Cond Medium"/>
                        </a:rPr>
                        <a:t> </a:t>
                      </a:r>
                      <a:r>
                        <a:rPr sz="2400" b="0" spc="-10" dirty="0">
                          <a:solidFill>
                            <a:srgbClr val="323031"/>
                          </a:solidFill>
                          <a:latin typeface="+mn-lt"/>
                          <a:cs typeface="Proxima Nova Cond Medium"/>
                        </a:rPr>
                        <a:t>policies</a:t>
                      </a:r>
                      <a:endParaRPr sz="2400" dirty="0">
                        <a:latin typeface="+mn-lt"/>
                        <a:cs typeface="Proxima Nova Cond Medium"/>
                      </a:endParaRPr>
                    </a:p>
                    <a:p>
                      <a:pPr marL="419100" marR="247015" indent="-342900">
                        <a:lnSpc>
                          <a:spcPct val="100000"/>
                        </a:lnSpc>
                        <a:spcBef>
                          <a:spcPts val="330"/>
                        </a:spcBef>
                        <a:spcAft>
                          <a:spcPts val="0"/>
                        </a:spcAft>
                        <a:buFont typeface="Arial" panose="020B0604020202020204" pitchFamily="34" charset="0"/>
                        <a:buChar char="•"/>
                        <a:tabLst>
                          <a:tab pos="190500" algn="l"/>
                        </a:tabLst>
                      </a:pPr>
                      <a:r>
                        <a:rPr sz="2400" b="0" dirty="0">
                          <a:solidFill>
                            <a:srgbClr val="323031"/>
                          </a:solidFill>
                          <a:latin typeface="+mn-lt"/>
                          <a:cs typeface="Proxima Nova Cond Medium"/>
                        </a:rPr>
                        <a:t>Addressing</a:t>
                      </a:r>
                      <a:r>
                        <a:rPr sz="2400" b="0" spc="-10" dirty="0">
                          <a:solidFill>
                            <a:srgbClr val="323031"/>
                          </a:solidFill>
                          <a:latin typeface="+mn-lt"/>
                          <a:cs typeface="Proxima Nova Cond Medium"/>
                        </a:rPr>
                        <a:t> community-</a:t>
                      </a:r>
                      <a:r>
                        <a:rPr sz="2400" b="0" dirty="0">
                          <a:solidFill>
                            <a:srgbClr val="323031"/>
                          </a:solidFill>
                          <a:latin typeface="+mn-lt"/>
                          <a:cs typeface="Proxima Nova Cond Medium"/>
                        </a:rPr>
                        <a:t>level</a:t>
                      </a:r>
                      <a:r>
                        <a:rPr sz="2400" b="0" spc="-5" dirty="0">
                          <a:solidFill>
                            <a:srgbClr val="323031"/>
                          </a:solidFill>
                          <a:latin typeface="+mn-lt"/>
                          <a:cs typeface="Proxima Nova Cond Medium"/>
                        </a:rPr>
                        <a:t> </a:t>
                      </a:r>
                      <a:r>
                        <a:rPr sz="2400" b="0" dirty="0">
                          <a:solidFill>
                            <a:srgbClr val="323031"/>
                          </a:solidFill>
                          <a:latin typeface="+mn-lt"/>
                          <a:cs typeface="Proxima Nova Cond Medium"/>
                        </a:rPr>
                        <a:t>risks</a:t>
                      </a:r>
                      <a:r>
                        <a:rPr sz="2400" b="0" spc="-10" dirty="0">
                          <a:solidFill>
                            <a:srgbClr val="323031"/>
                          </a:solidFill>
                          <a:latin typeface="+mn-lt"/>
                          <a:cs typeface="Proxima Nova Cond Medium"/>
                        </a:rPr>
                        <a:t> </a:t>
                      </a:r>
                      <a:r>
                        <a:rPr sz="2400" b="0" dirty="0">
                          <a:solidFill>
                            <a:srgbClr val="323031"/>
                          </a:solidFill>
                          <a:latin typeface="+mn-lt"/>
                          <a:cs typeface="Proxima Nova Cond Medium"/>
                        </a:rPr>
                        <a:t>through</a:t>
                      </a:r>
                      <a:r>
                        <a:rPr sz="2400" b="0" spc="-5" dirty="0">
                          <a:solidFill>
                            <a:srgbClr val="323031"/>
                          </a:solidFill>
                          <a:latin typeface="+mn-lt"/>
                          <a:cs typeface="Proxima Nova Cond Medium"/>
                        </a:rPr>
                        <a:t> </a:t>
                      </a:r>
                      <a:r>
                        <a:rPr sz="2400" b="0" spc="-10" dirty="0">
                          <a:solidFill>
                            <a:srgbClr val="323031"/>
                          </a:solidFill>
                          <a:latin typeface="+mn-lt"/>
                          <a:cs typeface="Proxima Nova Cond Medium"/>
                        </a:rPr>
                        <a:t>environmental approaches</a:t>
                      </a:r>
                      <a:endParaRPr sz="2400" dirty="0">
                        <a:latin typeface="+mn-lt"/>
                        <a:cs typeface="Proxima Nova Cond Medium"/>
                      </a:endParaRPr>
                    </a:p>
                  </a:txBody>
                  <a:tcPr marL="45720" marR="45720">
                    <a:solidFill>
                      <a:schemeClr val="bg1">
                        <a:lumMod val="95000"/>
                      </a:schemeClr>
                    </a:solidFill>
                  </a:tcPr>
                </a:tc>
                <a:extLst>
                  <a:ext uri="{0D108BD9-81ED-4DB2-BD59-A6C34878D82A}">
                    <a16:rowId xmlns:a16="http://schemas.microsoft.com/office/drawing/2014/main" xmlns="" val="830608007"/>
                  </a:ext>
                </a:extLst>
              </a:tr>
              <a:tr h="1691766">
                <a:tc>
                  <a:txBody>
                    <a:bodyPr/>
                    <a:lstStyle/>
                    <a:p>
                      <a:pPr marL="1270" algn="ctr">
                        <a:lnSpc>
                          <a:spcPct val="100000"/>
                        </a:lnSpc>
                      </a:pPr>
                      <a:r>
                        <a:rPr sz="4400" b="1" spc="-25" dirty="0">
                          <a:solidFill>
                            <a:srgbClr val="FFFFFF"/>
                          </a:solidFill>
                          <a:latin typeface="+mj-lt"/>
                          <a:cs typeface="Proxima Nova Extrabold"/>
                        </a:rPr>
                        <a:t>SV</a:t>
                      </a:r>
                      <a:endParaRPr sz="4400" dirty="0">
                        <a:latin typeface="+mj-lt"/>
                        <a:cs typeface="Proxima Nova Extrabold"/>
                      </a:endParaRPr>
                    </a:p>
                  </a:txBody>
                  <a:tcPr marL="0" marR="0" marT="5715" marB="0" anchor="ctr">
                    <a:solidFill>
                      <a:srgbClr val="1E5288"/>
                    </a:solidFill>
                  </a:tcPr>
                </a:tc>
                <a:tc>
                  <a:txBody>
                    <a:bodyPr/>
                    <a:lstStyle/>
                    <a:p>
                      <a:pPr marL="76200" marR="314960" algn="l">
                        <a:lnSpc>
                          <a:spcPct val="100000"/>
                        </a:lnSpc>
                      </a:pPr>
                      <a:r>
                        <a:rPr sz="2400" b="1" dirty="0">
                          <a:solidFill>
                            <a:srgbClr val="1E5288"/>
                          </a:solidFill>
                          <a:latin typeface="+mn-lt"/>
                          <a:cs typeface="Proxima Nova Cond"/>
                        </a:rPr>
                        <a:t>SUPPORT</a:t>
                      </a:r>
                      <a:r>
                        <a:rPr sz="2400" b="1" spc="204" dirty="0">
                          <a:solidFill>
                            <a:srgbClr val="1E5288"/>
                          </a:solidFill>
                          <a:latin typeface="+mn-lt"/>
                          <a:cs typeface="Proxima Nova Cond"/>
                        </a:rPr>
                        <a:t> </a:t>
                      </a:r>
                      <a:r>
                        <a:rPr sz="2400" b="1" dirty="0">
                          <a:solidFill>
                            <a:srgbClr val="1E5288"/>
                          </a:solidFill>
                          <a:latin typeface="+mn-lt"/>
                          <a:cs typeface="Proxima Nova Cond"/>
                        </a:rPr>
                        <a:t>VICTIMS</a:t>
                      </a:r>
                      <a:r>
                        <a:rPr sz="2400" dirty="0">
                          <a:solidFill>
                            <a:srgbClr val="323031"/>
                          </a:solidFill>
                          <a:latin typeface="+mn-lt"/>
                          <a:cs typeface="Proxima Nova"/>
                        </a:rPr>
                        <a:t>/Survivors</a:t>
                      </a:r>
                      <a:r>
                        <a:rPr sz="2400" spc="160" dirty="0">
                          <a:solidFill>
                            <a:srgbClr val="323031"/>
                          </a:solidFill>
                          <a:latin typeface="+mn-lt"/>
                          <a:cs typeface="Proxima Nova"/>
                        </a:rPr>
                        <a:t> </a:t>
                      </a:r>
                      <a:r>
                        <a:rPr sz="2400" spc="-25" dirty="0">
                          <a:solidFill>
                            <a:srgbClr val="323031"/>
                          </a:solidFill>
                          <a:latin typeface="+mn-lt"/>
                          <a:cs typeface="Proxima Nova"/>
                        </a:rPr>
                        <a:t>to </a:t>
                      </a:r>
                      <a:r>
                        <a:rPr sz="2400" dirty="0">
                          <a:solidFill>
                            <a:srgbClr val="323031"/>
                          </a:solidFill>
                          <a:latin typeface="+mn-lt"/>
                          <a:cs typeface="Proxima Nova"/>
                        </a:rPr>
                        <a:t>Lessen</a:t>
                      </a:r>
                      <a:r>
                        <a:rPr sz="2400" spc="-35" dirty="0">
                          <a:solidFill>
                            <a:srgbClr val="323031"/>
                          </a:solidFill>
                          <a:latin typeface="+mn-lt"/>
                          <a:cs typeface="Proxima Nova"/>
                        </a:rPr>
                        <a:t> </a:t>
                      </a:r>
                      <a:r>
                        <a:rPr sz="2400" spc="-10" dirty="0">
                          <a:solidFill>
                            <a:srgbClr val="323031"/>
                          </a:solidFill>
                          <a:latin typeface="+mn-lt"/>
                          <a:cs typeface="Proxima Nova"/>
                        </a:rPr>
                        <a:t>Harms</a:t>
                      </a:r>
                      <a:endParaRPr sz="2400" dirty="0">
                        <a:latin typeface="+mn-lt"/>
                        <a:cs typeface="Proxima Nova"/>
                      </a:endParaRPr>
                    </a:p>
                  </a:txBody>
                  <a:tcPr marL="0" marR="0" marT="3175" marB="0" anchor="ctr">
                    <a:solidFill>
                      <a:schemeClr val="bg1">
                        <a:lumMod val="95000"/>
                      </a:schemeClr>
                    </a:solidFill>
                  </a:tcPr>
                </a:tc>
                <a:tc>
                  <a:txBody>
                    <a:bodyPr/>
                    <a:lstStyle/>
                    <a:p>
                      <a:pPr marL="419101" indent="-342900">
                        <a:lnSpc>
                          <a:spcPct val="100000"/>
                        </a:lnSpc>
                        <a:spcBef>
                          <a:spcPts val="445"/>
                        </a:spcBef>
                        <a:spcAft>
                          <a:spcPts val="0"/>
                        </a:spcAft>
                        <a:buFont typeface="Arial" panose="020B0604020202020204" pitchFamily="34" charset="0"/>
                        <a:buChar char="•"/>
                        <a:tabLst>
                          <a:tab pos="189865" algn="l"/>
                        </a:tabLst>
                      </a:pPr>
                      <a:r>
                        <a:rPr sz="2400" b="0" dirty="0">
                          <a:solidFill>
                            <a:srgbClr val="323031"/>
                          </a:solidFill>
                          <a:latin typeface="+mn-lt"/>
                          <a:cs typeface="Proxima Nova Cond Medium"/>
                        </a:rPr>
                        <a:t>Victim-centered</a:t>
                      </a:r>
                      <a:r>
                        <a:rPr sz="2400" b="0" spc="-15" dirty="0">
                          <a:solidFill>
                            <a:srgbClr val="323031"/>
                          </a:solidFill>
                          <a:latin typeface="+mn-lt"/>
                          <a:cs typeface="Proxima Nova Cond Medium"/>
                        </a:rPr>
                        <a:t> </a:t>
                      </a:r>
                      <a:r>
                        <a:rPr sz="2400" b="0" spc="-10" dirty="0">
                          <a:solidFill>
                            <a:srgbClr val="323031"/>
                          </a:solidFill>
                          <a:latin typeface="+mn-lt"/>
                          <a:cs typeface="Proxima Nova Cond Medium"/>
                        </a:rPr>
                        <a:t>services</a:t>
                      </a:r>
                      <a:endParaRPr sz="2400" dirty="0">
                        <a:latin typeface="+mn-lt"/>
                        <a:cs typeface="Proxima Nova Cond Medium"/>
                      </a:endParaRPr>
                    </a:p>
                    <a:p>
                      <a:pPr marL="419101" indent="-342900">
                        <a:lnSpc>
                          <a:spcPct val="100000"/>
                        </a:lnSpc>
                        <a:spcBef>
                          <a:spcPts val="160"/>
                        </a:spcBef>
                        <a:spcAft>
                          <a:spcPts val="0"/>
                        </a:spcAft>
                        <a:buFont typeface="Arial" panose="020B0604020202020204" pitchFamily="34" charset="0"/>
                        <a:buChar char="•"/>
                        <a:tabLst>
                          <a:tab pos="189865" algn="l"/>
                        </a:tabLst>
                      </a:pPr>
                      <a:r>
                        <a:rPr sz="2400" b="0" spc="-10" dirty="0">
                          <a:solidFill>
                            <a:srgbClr val="323031"/>
                          </a:solidFill>
                          <a:latin typeface="+mn-lt"/>
                          <a:cs typeface="Proxima Nova Cond Medium"/>
                        </a:rPr>
                        <a:t>Treatment</a:t>
                      </a:r>
                      <a:r>
                        <a:rPr sz="2400" b="0" spc="-20" dirty="0">
                          <a:solidFill>
                            <a:srgbClr val="323031"/>
                          </a:solidFill>
                          <a:latin typeface="+mn-lt"/>
                          <a:cs typeface="Proxima Nova Cond Medium"/>
                        </a:rPr>
                        <a:t> </a:t>
                      </a:r>
                      <a:r>
                        <a:rPr sz="2400" b="0" dirty="0">
                          <a:solidFill>
                            <a:srgbClr val="323031"/>
                          </a:solidFill>
                          <a:latin typeface="+mn-lt"/>
                          <a:cs typeface="Proxima Nova Cond Medium"/>
                        </a:rPr>
                        <a:t>for</a:t>
                      </a:r>
                      <a:r>
                        <a:rPr sz="2400" b="0" spc="-10" dirty="0">
                          <a:solidFill>
                            <a:srgbClr val="323031"/>
                          </a:solidFill>
                          <a:latin typeface="+mn-lt"/>
                          <a:cs typeface="Proxima Nova Cond Medium"/>
                        </a:rPr>
                        <a:t> </a:t>
                      </a:r>
                      <a:r>
                        <a:rPr sz="2400" b="0" dirty="0">
                          <a:solidFill>
                            <a:srgbClr val="323031"/>
                          </a:solidFill>
                          <a:latin typeface="+mn-lt"/>
                          <a:cs typeface="Proxima Nova Cond Medium"/>
                        </a:rPr>
                        <a:t>victims</a:t>
                      </a:r>
                      <a:r>
                        <a:rPr sz="2400" b="0" spc="-10" dirty="0">
                          <a:solidFill>
                            <a:srgbClr val="323031"/>
                          </a:solidFill>
                          <a:latin typeface="+mn-lt"/>
                          <a:cs typeface="Proxima Nova Cond Medium"/>
                        </a:rPr>
                        <a:t> </a:t>
                      </a:r>
                      <a:r>
                        <a:rPr sz="2400" b="0" dirty="0">
                          <a:solidFill>
                            <a:srgbClr val="323031"/>
                          </a:solidFill>
                          <a:latin typeface="+mn-lt"/>
                          <a:cs typeface="Proxima Nova Cond Medium"/>
                        </a:rPr>
                        <a:t>of</a:t>
                      </a:r>
                      <a:r>
                        <a:rPr sz="2400" b="0" spc="-10" dirty="0">
                          <a:solidFill>
                            <a:srgbClr val="323031"/>
                          </a:solidFill>
                          <a:latin typeface="+mn-lt"/>
                          <a:cs typeface="Proxima Nova Cond Medium"/>
                        </a:rPr>
                        <a:t> </a:t>
                      </a:r>
                      <a:r>
                        <a:rPr sz="2400" b="0" spc="-25" dirty="0">
                          <a:solidFill>
                            <a:srgbClr val="323031"/>
                          </a:solidFill>
                          <a:latin typeface="+mn-lt"/>
                          <a:cs typeface="Proxima Nova Cond Medium"/>
                        </a:rPr>
                        <a:t>SV</a:t>
                      </a:r>
                      <a:endParaRPr sz="2400" dirty="0">
                        <a:latin typeface="+mn-lt"/>
                        <a:cs typeface="Proxima Nova Cond Medium"/>
                      </a:endParaRPr>
                    </a:p>
                    <a:p>
                      <a:pPr marL="419100" marR="132715" indent="-342900">
                        <a:lnSpc>
                          <a:spcPct val="100000"/>
                        </a:lnSpc>
                        <a:spcBef>
                          <a:spcPts val="320"/>
                        </a:spcBef>
                        <a:spcAft>
                          <a:spcPts val="0"/>
                        </a:spcAft>
                        <a:buFont typeface="Arial" panose="020B0604020202020204" pitchFamily="34" charset="0"/>
                        <a:buChar char="•"/>
                        <a:tabLst>
                          <a:tab pos="190500" algn="l"/>
                        </a:tabLst>
                      </a:pPr>
                      <a:r>
                        <a:rPr sz="2400" b="0" spc="-10" dirty="0">
                          <a:solidFill>
                            <a:srgbClr val="323031"/>
                          </a:solidFill>
                          <a:latin typeface="+mn-lt"/>
                          <a:cs typeface="Proxima Nova Cond Medium"/>
                        </a:rPr>
                        <a:t>Treatment</a:t>
                      </a:r>
                      <a:r>
                        <a:rPr sz="2400" b="0" spc="-25" dirty="0">
                          <a:solidFill>
                            <a:srgbClr val="323031"/>
                          </a:solidFill>
                          <a:latin typeface="+mn-lt"/>
                          <a:cs typeface="Proxima Nova Cond Medium"/>
                        </a:rPr>
                        <a:t> </a:t>
                      </a:r>
                      <a:r>
                        <a:rPr sz="2400" b="0" dirty="0">
                          <a:solidFill>
                            <a:srgbClr val="323031"/>
                          </a:solidFill>
                          <a:latin typeface="+mn-lt"/>
                          <a:cs typeface="Proxima Nova Cond Medium"/>
                        </a:rPr>
                        <a:t>for</a:t>
                      </a:r>
                      <a:r>
                        <a:rPr sz="2400" b="0" spc="-20" dirty="0">
                          <a:solidFill>
                            <a:srgbClr val="323031"/>
                          </a:solidFill>
                          <a:latin typeface="+mn-lt"/>
                          <a:cs typeface="Proxima Nova Cond Medium"/>
                        </a:rPr>
                        <a:t> </a:t>
                      </a:r>
                      <a:r>
                        <a:rPr sz="2400" b="0" spc="-10" dirty="0">
                          <a:solidFill>
                            <a:srgbClr val="323031"/>
                          </a:solidFill>
                          <a:latin typeface="+mn-lt"/>
                          <a:cs typeface="Proxima Nova Cond Medium"/>
                        </a:rPr>
                        <a:t>at-</a:t>
                      </a:r>
                      <a:r>
                        <a:rPr sz="2400" b="0" dirty="0">
                          <a:solidFill>
                            <a:srgbClr val="323031"/>
                          </a:solidFill>
                          <a:latin typeface="+mn-lt"/>
                          <a:cs typeface="Proxima Nova Cond Medium"/>
                        </a:rPr>
                        <a:t>risk</a:t>
                      </a:r>
                      <a:r>
                        <a:rPr sz="2400" b="0" spc="-25" dirty="0">
                          <a:solidFill>
                            <a:srgbClr val="323031"/>
                          </a:solidFill>
                          <a:latin typeface="+mn-lt"/>
                          <a:cs typeface="Proxima Nova Cond Medium"/>
                        </a:rPr>
                        <a:t> </a:t>
                      </a:r>
                      <a:r>
                        <a:rPr sz="2400" b="0" dirty="0">
                          <a:solidFill>
                            <a:srgbClr val="323031"/>
                          </a:solidFill>
                          <a:latin typeface="+mn-lt"/>
                          <a:cs typeface="Proxima Nova Cond Medium"/>
                        </a:rPr>
                        <a:t>children</a:t>
                      </a:r>
                      <a:r>
                        <a:rPr sz="2400" b="0" spc="-20" dirty="0">
                          <a:solidFill>
                            <a:srgbClr val="323031"/>
                          </a:solidFill>
                          <a:latin typeface="+mn-lt"/>
                          <a:cs typeface="Proxima Nova Cond Medium"/>
                        </a:rPr>
                        <a:t> </a:t>
                      </a:r>
                      <a:r>
                        <a:rPr sz="2400" b="0" dirty="0">
                          <a:solidFill>
                            <a:srgbClr val="323031"/>
                          </a:solidFill>
                          <a:latin typeface="+mn-lt"/>
                          <a:cs typeface="Proxima Nova Cond Medium"/>
                        </a:rPr>
                        <a:t>and</a:t>
                      </a:r>
                      <a:r>
                        <a:rPr sz="2400" b="0" spc="-25" dirty="0">
                          <a:solidFill>
                            <a:srgbClr val="323031"/>
                          </a:solidFill>
                          <a:latin typeface="+mn-lt"/>
                          <a:cs typeface="Proxima Nova Cond Medium"/>
                        </a:rPr>
                        <a:t> </a:t>
                      </a:r>
                      <a:r>
                        <a:rPr sz="2400" b="0" dirty="0">
                          <a:solidFill>
                            <a:srgbClr val="323031"/>
                          </a:solidFill>
                          <a:latin typeface="+mn-lt"/>
                          <a:cs typeface="Proxima Nova Cond Medium"/>
                        </a:rPr>
                        <a:t>families</a:t>
                      </a:r>
                      <a:r>
                        <a:rPr sz="2400" b="0" spc="-20" dirty="0">
                          <a:solidFill>
                            <a:srgbClr val="323031"/>
                          </a:solidFill>
                          <a:latin typeface="+mn-lt"/>
                          <a:cs typeface="Proxima Nova Cond Medium"/>
                        </a:rPr>
                        <a:t> </a:t>
                      </a:r>
                      <a:r>
                        <a:rPr sz="2400" b="0" dirty="0">
                          <a:solidFill>
                            <a:srgbClr val="323031"/>
                          </a:solidFill>
                          <a:latin typeface="+mn-lt"/>
                          <a:cs typeface="Proxima Nova Cond Medium"/>
                        </a:rPr>
                        <a:t>to</a:t>
                      </a:r>
                      <a:r>
                        <a:rPr sz="2400" b="0" spc="-25" dirty="0">
                          <a:solidFill>
                            <a:srgbClr val="323031"/>
                          </a:solidFill>
                          <a:latin typeface="+mn-lt"/>
                          <a:cs typeface="Proxima Nova Cond Medium"/>
                        </a:rPr>
                        <a:t> </a:t>
                      </a:r>
                      <a:r>
                        <a:rPr sz="2400" b="0" dirty="0">
                          <a:solidFill>
                            <a:srgbClr val="323031"/>
                          </a:solidFill>
                          <a:latin typeface="+mn-lt"/>
                          <a:cs typeface="Proxima Nova Cond Medium"/>
                        </a:rPr>
                        <a:t>prevent</a:t>
                      </a:r>
                      <a:r>
                        <a:rPr sz="2400" b="0" spc="-20" dirty="0">
                          <a:solidFill>
                            <a:srgbClr val="323031"/>
                          </a:solidFill>
                          <a:latin typeface="+mn-lt"/>
                          <a:cs typeface="Proxima Nova Cond Medium"/>
                        </a:rPr>
                        <a:t> </a:t>
                      </a:r>
                      <a:r>
                        <a:rPr sz="2400" b="0" spc="-10" dirty="0">
                          <a:solidFill>
                            <a:srgbClr val="323031"/>
                          </a:solidFill>
                          <a:latin typeface="+mn-lt"/>
                          <a:cs typeface="Proxima Nova Cond Medium"/>
                        </a:rPr>
                        <a:t>problem </a:t>
                      </a:r>
                      <a:r>
                        <a:rPr sz="2400" b="0" dirty="0">
                          <a:solidFill>
                            <a:srgbClr val="323031"/>
                          </a:solidFill>
                          <a:latin typeface="+mn-lt"/>
                          <a:cs typeface="Proxima Nova Cond Medium"/>
                        </a:rPr>
                        <a:t>behavior</a:t>
                      </a:r>
                      <a:r>
                        <a:rPr sz="2400" b="0" spc="-25" dirty="0">
                          <a:solidFill>
                            <a:srgbClr val="323031"/>
                          </a:solidFill>
                          <a:latin typeface="+mn-lt"/>
                          <a:cs typeface="Proxima Nova Cond Medium"/>
                        </a:rPr>
                        <a:t> </a:t>
                      </a:r>
                      <a:r>
                        <a:rPr sz="2400" b="0" dirty="0">
                          <a:solidFill>
                            <a:srgbClr val="323031"/>
                          </a:solidFill>
                          <a:latin typeface="+mn-lt"/>
                          <a:cs typeface="Proxima Nova Cond Medium"/>
                        </a:rPr>
                        <a:t>including</a:t>
                      </a:r>
                      <a:r>
                        <a:rPr sz="2400" b="0" spc="-25" dirty="0">
                          <a:solidFill>
                            <a:srgbClr val="323031"/>
                          </a:solidFill>
                          <a:latin typeface="+mn-lt"/>
                          <a:cs typeface="Proxima Nova Cond Medium"/>
                        </a:rPr>
                        <a:t> </a:t>
                      </a:r>
                      <a:r>
                        <a:rPr sz="2400" b="0" dirty="0">
                          <a:solidFill>
                            <a:srgbClr val="323031"/>
                          </a:solidFill>
                          <a:latin typeface="+mn-lt"/>
                          <a:cs typeface="Proxima Nova Cond Medium"/>
                        </a:rPr>
                        <a:t>sec</a:t>
                      </a:r>
                      <a:r>
                        <a:rPr sz="2400" b="0" spc="-25" dirty="0">
                          <a:solidFill>
                            <a:srgbClr val="323031"/>
                          </a:solidFill>
                          <a:latin typeface="+mn-lt"/>
                          <a:cs typeface="Proxima Nova Cond Medium"/>
                        </a:rPr>
                        <a:t> </a:t>
                      </a:r>
                      <a:r>
                        <a:rPr sz="2400" b="0" spc="-10" dirty="0">
                          <a:solidFill>
                            <a:srgbClr val="323031"/>
                          </a:solidFill>
                          <a:latin typeface="+mn-lt"/>
                          <a:cs typeface="Proxima Nova Cond Medium"/>
                        </a:rPr>
                        <a:t>offending</a:t>
                      </a:r>
                      <a:endParaRPr sz="2400" dirty="0">
                        <a:latin typeface="+mn-lt"/>
                        <a:cs typeface="Proxima Nova Cond Medium"/>
                      </a:endParaRPr>
                    </a:p>
                  </a:txBody>
                  <a:tcPr marL="45720" marR="45720">
                    <a:solidFill>
                      <a:schemeClr val="bg1">
                        <a:lumMod val="95000"/>
                      </a:schemeClr>
                    </a:solidFill>
                  </a:tcPr>
                </a:tc>
                <a:extLst>
                  <a:ext uri="{0D108BD9-81ED-4DB2-BD59-A6C34878D82A}">
                    <a16:rowId xmlns:a16="http://schemas.microsoft.com/office/drawing/2014/main" xmlns="" val="1160120344"/>
                  </a:ext>
                </a:extLst>
              </a:tr>
            </a:tbl>
          </a:graphicData>
        </a:graphic>
      </p:graphicFrame>
    </p:spTree>
    <p:extLst>
      <p:ext uri="{BB962C8B-B14F-4D97-AF65-F5344CB8AC3E}">
        <p14:creationId xmlns:p14="http://schemas.microsoft.com/office/powerpoint/2010/main" val="3183783184"/>
      </p:ext>
    </p:extLst>
  </p:cSld>
  <p:clrMapOvr>
    <a:masterClrMapping/>
  </p:clrMapOvr>
</p:sld>
</file>

<file path=ppt/theme/theme1.xml><?xml version="1.0" encoding="utf-8"?>
<a:theme xmlns:a="http://schemas.openxmlformats.org/drawingml/2006/main" name="UArizona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Professional" id="{00029ADC-C40C-E840-8C76-A830D4725332}" vid="{14B34F41-2AD1-0A45-8635-3C8C8776F7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UArizona Professional</Template>
  <TotalTime>1389</TotalTime>
  <Words>1592</Words>
  <Application>Microsoft Macintosh PowerPoint</Application>
  <PresentationFormat>Custom</PresentationFormat>
  <Paragraphs>257</Paragraphs>
  <Slides>41</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 Black</vt:lpstr>
      <vt:lpstr>Caecilia LT Pro 55 Roman</vt:lpstr>
      <vt:lpstr>Calibri</vt:lpstr>
      <vt:lpstr>Proxima Nova</vt:lpstr>
      <vt:lpstr>Proxima Nova Cond</vt:lpstr>
      <vt:lpstr>Proxima Nova Cond Medium</vt:lpstr>
      <vt:lpstr>Proxima Nova Extrabold</vt:lpstr>
      <vt:lpstr>Proxima Nova Medium</vt:lpstr>
      <vt:lpstr>Times New Roman</vt:lpstr>
      <vt:lpstr>맑은 고딕</vt:lpstr>
      <vt:lpstr>Arial</vt:lpstr>
      <vt:lpstr>UArizona Professional</vt:lpstr>
      <vt:lpstr>PowerPoint Presentation</vt:lpstr>
      <vt:lpstr>Our Team</vt:lpstr>
      <vt:lpstr>PowerPoint Presentation</vt:lpstr>
      <vt:lpstr>Executive Summary </vt:lpstr>
      <vt:lpstr>Executive Summary </vt:lpstr>
      <vt:lpstr>PowerPoint Presentation</vt:lpstr>
      <vt:lpstr>Sexual Violence</vt:lpstr>
      <vt:lpstr>Sexual Violence</vt:lpstr>
      <vt:lpstr>PowerPoint Presentation</vt:lpstr>
      <vt:lpstr>Objectives</vt:lpstr>
      <vt:lpstr>Approach &amp; Methods</vt:lpstr>
      <vt:lpstr>PowerPoint Presentation</vt:lpstr>
      <vt:lpstr>Methodology</vt:lpstr>
      <vt:lpstr>Findings</vt:lpstr>
      <vt:lpstr>Demography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Findings</vt:lpstr>
      <vt:lpstr>Summary of Findings</vt:lpstr>
      <vt:lpstr>Summary of Findings</vt:lpstr>
      <vt:lpstr>PowerPoint Presentation</vt:lpstr>
      <vt:lpstr>Questions? </vt:lpstr>
      <vt:lpstr>Plenary Session </vt:lpstr>
      <vt:lpstr>Recommendations </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Meeting</dc:title>
  <dc:creator>Hayes, Paula - (paulahayes)</dc:creator>
  <cp:lastModifiedBy>Hayes, Paula - (paulahayes)</cp:lastModifiedBy>
  <cp:revision>26</cp:revision>
  <dcterms:created xsi:type="dcterms:W3CDTF">2021-02-11T20:10:20Z</dcterms:created>
  <dcterms:modified xsi:type="dcterms:W3CDTF">2024-01-26T00:24:02Z</dcterms:modified>
</cp:coreProperties>
</file>