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2"/>
  </p:notesMasterIdLst>
  <p:sldIdLst>
    <p:sldId id="257" r:id="rId2"/>
    <p:sldId id="363" r:id="rId3"/>
    <p:sldId id="259" r:id="rId4"/>
    <p:sldId id="368" r:id="rId5"/>
    <p:sldId id="367" r:id="rId6"/>
    <p:sldId id="364" r:id="rId7"/>
    <p:sldId id="366" r:id="rId8"/>
    <p:sldId id="365" r:id="rId9"/>
    <p:sldId id="369" r:id="rId10"/>
    <p:sldId id="372" r:id="rId11"/>
    <p:sldId id="371" r:id="rId12"/>
    <p:sldId id="377" r:id="rId13"/>
    <p:sldId id="373" r:id="rId14"/>
    <p:sldId id="374" r:id="rId15"/>
    <p:sldId id="362" r:id="rId16"/>
    <p:sldId id="380" r:id="rId17"/>
    <p:sldId id="375" r:id="rId18"/>
    <p:sldId id="376" r:id="rId19"/>
    <p:sldId id="379" r:id="rId20"/>
    <p:sldId id="378"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ephanie A Cunningham" initials="" lastIdx="10" clrIdx="0"/>
  <p:cmAuthor id="2" name="John Nicholas Denker" initials="" lastIdx="1"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AB051F"/>
    <a:srgbClr val="0A265B"/>
    <a:srgbClr val="81D3E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921"/>
    <p:restoredTop sz="94304"/>
  </p:normalViewPr>
  <p:slideViewPr>
    <p:cSldViewPr snapToGrid="0" snapToObjects="1">
      <p:cViewPr varScale="1">
        <p:scale>
          <a:sx n="75" d="100"/>
          <a:sy n="75" d="100"/>
        </p:scale>
        <p:origin x="880"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3E94E0-919C-FD47-8924-F027EBD267D1}" type="datetimeFigureOut">
              <a:rPr lang="en-US" smtClean="0"/>
              <a:t>9/24/20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EC34FE-308D-314E-B8FB-D32535F5B852}" type="slidenum">
              <a:rPr lang="en-US" smtClean="0"/>
              <a:t>‹#›</a:t>
            </a:fld>
            <a:endParaRPr lang="en-US"/>
          </a:p>
        </p:txBody>
      </p:sp>
    </p:spTree>
    <p:extLst>
      <p:ext uri="{BB962C8B-B14F-4D97-AF65-F5344CB8AC3E}">
        <p14:creationId xmlns:p14="http://schemas.microsoft.com/office/powerpoint/2010/main" val="21996204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4" name="Google Shape;284;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1081791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5"/>
        <p:cNvGrpSpPr/>
        <p:nvPr/>
      </p:nvGrpSpPr>
      <p:grpSpPr>
        <a:xfrm>
          <a:off x="0" y="0"/>
          <a:ext cx="0" cy="0"/>
          <a:chOff x="0" y="0"/>
          <a:chExt cx="0" cy="0"/>
        </a:xfrm>
      </p:grpSpPr>
      <p:sp>
        <p:nvSpPr>
          <p:cNvPr id="1596" name="Google Shape;1596;g742a065740_1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7" name="Google Shape;1597;g742a065740_1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rgbClr val="000000"/>
              </a:buClr>
              <a:buFont typeface="Arial"/>
              <a:buNone/>
            </a:pPr>
            <a:endParaRPr sz="1200" dirty="0"/>
          </a:p>
        </p:txBody>
      </p:sp>
    </p:spTree>
    <p:extLst>
      <p:ext uri="{BB962C8B-B14F-4D97-AF65-F5344CB8AC3E}">
        <p14:creationId xmlns:p14="http://schemas.microsoft.com/office/powerpoint/2010/main" val="23999462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5"/>
        <p:cNvGrpSpPr/>
        <p:nvPr/>
      </p:nvGrpSpPr>
      <p:grpSpPr>
        <a:xfrm>
          <a:off x="0" y="0"/>
          <a:ext cx="0" cy="0"/>
          <a:chOff x="0" y="0"/>
          <a:chExt cx="0" cy="0"/>
        </a:xfrm>
      </p:grpSpPr>
      <p:sp>
        <p:nvSpPr>
          <p:cNvPr id="1596" name="Google Shape;1596;g742a065740_1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7" name="Google Shape;1597;g742a065740_1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rgbClr val="000000"/>
              </a:buClr>
              <a:buFont typeface="Arial"/>
              <a:buNone/>
            </a:pPr>
            <a:endParaRPr sz="1200" dirty="0"/>
          </a:p>
        </p:txBody>
      </p:sp>
    </p:spTree>
    <p:extLst>
      <p:ext uri="{BB962C8B-B14F-4D97-AF65-F5344CB8AC3E}">
        <p14:creationId xmlns:p14="http://schemas.microsoft.com/office/powerpoint/2010/main" val="11888966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5"/>
        <p:cNvGrpSpPr/>
        <p:nvPr/>
      </p:nvGrpSpPr>
      <p:grpSpPr>
        <a:xfrm>
          <a:off x="0" y="0"/>
          <a:ext cx="0" cy="0"/>
          <a:chOff x="0" y="0"/>
          <a:chExt cx="0" cy="0"/>
        </a:xfrm>
      </p:grpSpPr>
      <p:sp>
        <p:nvSpPr>
          <p:cNvPr id="1596" name="Google Shape;1596;g742a065740_1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7" name="Google Shape;1597;g742a065740_1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rgbClr val="000000"/>
              </a:buClr>
              <a:buFont typeface="Arial"/>
              <a:buNone/>
            </a:pPr>
            <a:endParaRPr sz="1200" dirty="0"/>
          </a:p>
        </p:txBody>
      </p:sp>
    </p:spTree>
    <p:extLst>
      <p:ext uri="{BB962C8B-B14F-4D97-AF65-F5344CB8AC3E}">
        <p14:creationId xmlns:p14="http://schemas.microsoft.com/office/powerpoint/2010/main" val="21026690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5"/>
        <p:cNvGrpSpPr/>
        <p:nvPr/>
      </p:nvGrpSpPr>
      <p:grpSpPr>
        <a:xfrm>
          <a:off x="0" y="0"/>
          <a:ext cx="0" cy="0"/>
          <a:chOff x="0" y="0"/>
          <a:chExt cx="0" cy="0"/>
        </a:xfrm>
      </p:grpSpPr>
      <p:sp>
        <p:nvSpPr>
          <p:cNvPr id="1596" name="Google Shape;1596;g742a065740_1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7" name="Google Shape;1597;g742a065740_1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rgbClr val="000000"/>
              </a:buClr>
              <a:buFont typeface="Arial"/>
              <a:buNone/>
            </a:pPr>
            <a:endParaRPr sz="1200" dirty="0"/>
          </a:p>
        </p:txBody>
      </p:sp>
    </p:spTree>
    <p:extLst>
      <p:ext uri="{BB962C8B-B14F-4D97-AF65-F5344CB8AC3E}">
        <p14:creationId xmlns:p14="http://schemas.microsoft.com/office/powerpoint/2010/main" val="34432564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5"/>
        <p:cNvGrpSpPr/>
        <p:nvPr/>
      </p:nvGrpSpPr>
      <p:grpSpPr>
        <a:xfrm>
          <a:off x="0" y="0"/>
          <a:ext cx="0" cy="0"/>
          <a:chOff x="0" y="0"/>
          <a:chExt cx="0" cy="0"/>
        </a:xfrm>
      </p:grpSpPr>
      <p:sp>
        <p:nvSpPr>
          <p:cNvPr id="1596" name="Google Shape;1596;g742a065740_1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7" name="Google Shape;1597;g742a065740_1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rgbClr val="000000"/>
              </a:buClr>
              <a:buFont typeface="Arial"/>
              <a:buNone/>
            </a:pPr>
            <a:endParaRPr sz="1200" dirty="0"/>
          </a:p>
        </p:txBody>
      </p:sp>
    </p:spTree>
    <p:extLst>
      <p:ext uri="{BB962C8B-B14F-4D97-AF65-F5344CB8AC3E}">
        <p14:creationId xmlns:p14="http://schemas.microsoft.com/office/powerpoint/2010/main" val="20377004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3"/>
        <p:cNvGrpSpPr/>
        <p:nvPr/>
      </p:nvGrpSpPr>
      <p:grpSpPr>
        <a:xfrm>
          <a:off x="0" y="0"/>
          <a:ext cx="0" cy="0"/>
          <a:chOff x="0" y="0"/>
          <a:chExt cx="0" cy="0"/>
        </a:xfrm>
      </p:grpSpPr>
      <p:sp>
        <p:nvSpPr>
          <p:cNvPr id="1644" name="Google Shape;1644;g74074e3e42_2_2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45" name="Google Shape;1645;g74074e3e42_2_26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rgbClr val="FFFFFF"/>
              </a:buClr>
              <a:buSzPts val="2400"/>
              <a:buFont typeface="Calibri"/>
              <a:buNone/>
            </a:pPr>
            <a:endParaRPr/>
          </a:p>
        </p:txBody>
      </p:sp>
    </p:spTree>
    <p:extLst>
      <p:ext uri="{BB962C8B-B14F-4D97-AF65-F5344CB8AC3E}">
        <p14:creationId xmlns:p14="http://schemas.microsoft.com/office/powerpoint/2010/main" val="16004097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5"/>
        <p:cNvGrpSpPr/>
        <p:nvPr/>
      </p:nvGrpSpPr>
      <p:grpSpPr>
        <a:xfrm>
          <a:off x="0" y="0"/>
          <a:ext cx="0" cy="0"/>
          <a:chOff x="0" y="0"/>
          <a:chExt cx="0" cy="0"/>
        </a:xfrm>
      </p:grpSpPr>
      <p:sp>
        <p:nvSpPr>
          <p:cNvPr id="1596" name="Google Shape;1596;g742a065740_1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7" name="Google Shape;1597;g742a065740_1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rgbClr val="000000"/>
              </a:buClr>
              <a:buFont typeface="Arial"/>
              <a:buNone/>
            </a:pPr>
            <a:endParaRPr sz="1200" dirty="0"/>
          </a:p>
        </p:txBody>
      </p:sp>
    </p:spTree>
    <p:extLst>
      <p:ext uri="{BB962C8B-B14F-4D97-AF65-F5344CB8AC3E}">
        <p14:creationId xmlns:p14="http://schemas.microsoft.com/office/powerpoint/2010/main" val="16950898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5"/>
        <p:cNvGrpSpPr/>
        <p:nvPr/>
      </p:nvGrpSpPr>
      <p:grpSpPr>
        <a:xfrm>
          <a:off x="0" y="0"/>
          <a:ext cx="0" cy="0"/>
          <a:chOff x="0" y="0"/>
          <a:chExt cx="0" cy="0"/>
        </a:xfrm>
      </p:grpSpPr>
      <p:sp>
        <p:nvSpPr>
          <p:cNvPr id="1596" name="Google Shape;1596;g742a065740_1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7" name="Google Shape;1597;g742a065740_1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rgbClr val="000000"/>
              </a:buClr>
              <a:buFont typeface="Arial"/>
              <a:buNone/>
            </a:pPr>
            <a:endParaRPr sz="1200" dirty="0"/>
          </a:p>
        </p:txBody>
      </p:sp>
    </p:spTree>
    <p:extLst>
      <p:ext uri="{BB962C8B-B14F-4D97-AF65-F5344CB8AC3E}">
        <p14:creationId xmlns:p14="http://schemas.microsoft.com/office/powerpoint/2010/main" val="2892764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78d9035bb8_12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8" name="Google Shape;308;g78d9035bb8_12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7970699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78d9035bb8_12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8" name="Google Shape;308;g78d9035bb8_12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9282009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3"/>
        <p:cNvGrpSpPr/>
        <p:nvPr/>
      </p:nvGrpSpPr>
      <p:grpSpPr>
        <a:xfrm>
          <a:off x="0" y="0"/>
          <a:ext cx="0" cy="0"/>
          <a:chOff x="0" y="0"/>
          <a:chExt cx="0" cy="0"/>
        </a:xfrm>
      </p:grpSpPr>
      <p:sp>
        <p:nvSpPr>
          <p:cNvPr id="1644" name="Google Shape;1644;g74074e3e42_2_2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45" name="Google Shape;1645;g74074e3e42_2_26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rgbClr val="FFFFFF"/>
              </a:buClr>
              <a:buSzPts val="2400"/>
              <a:buFont typeface="Calibri"/>
              <a:buNone/>
            </a:pPr>
            <a:endParaRPr/>
          </a:p>
        </p:txBody>
      </p:sp>
    </p:spTree>
    <p:extLst>
      <p:ext uri="{BB962C8B-B14F-4D97-AF65-F5344CB8AC3E}">
        <p14:creationId xmlns:p14="http://schemas.microsoft.com/office/powerpoint/2010/main" val="3648303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78d9035bb8_12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8" name="Google Shape;308;g78d9035bb8_12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8421109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78d9035bb8_12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8" name="Google Shape;308;g78d9035bb8_12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6172686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78d9035bb8_12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8" name="Google Shape;308;g78d9035bb8_12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6720583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78d9035bb8_12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8" name="Google Shape;308;g78d9035bb8_12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0511943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5"/>
        <p:cNvGrpSpPr/>
        <p:nvPr/>
      </p:nvGrpSpPr>
      <p:grpSpPr>
        <a:xfrm>
          <a:off x="0" y="0"/>
          <a:ext cx="0" cy="0"/>
          <a:chOff x="0" y="0"/>
          <a:chExt cx="0" cy="0"/>
        </a:xfrm>
      </p:grpSpPr>
      <p:sp>
        <p:nvSpPr>
          <p:cNvPr id="1596" name="Google Shape;1596;g742a065740_1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7" name="Google Shape;1597;g742a065740_1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rgbClr val="000000"/>
              </a:buClr>
              <a:buFont typeface="Arial"/>
              <a:buNone/>
            </a:pPr>
            <a:endParaRPr sz="1200" dirty="0"/>
          </a:p>
        </p:txBody>
      </p:sp>
    </p:spTree>
    <p:extLst>
      <p:ext uri="{BB962C8B-B14F-4D97-AF65-F5344CB8AC3E}">
        <p14:creationId xmlns:p14="http://schemas.microsoft.com/office/powerpoint/2010/main" val="21414755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5"/>
        <p:cNvGrpSpPr/>
        <p:nvPr/>
      </p:nvGrpSpPr>
      <p:grpSpPr>
        <a:xfrm>
          <a:off x="0" y="0"/>
          <a:ext cx="0" cy="0"/>
          <a:chOff x="0" y="0"/>
          <a:chExt cx="0" cy="0"/>
        </a:xfrm>
      </p:grpSpPr>
      <p:sp>
        <p:nvSpPr>
          <p:cNvPr id="1596" name="Google Shape;1596;g742a065740_1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7" name="Google Shape;1597;g742a065740_1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rgbClr val="000000"/>
              </a:buClr>
              <a:buFont typeface="Arial"/>
              <a:buNone/>
            </a:pPr>
            <a:endParaRPr sz="1200" dirty="0"/>
          </a:p>
        </p:txBody>
      </p:sp>
    </p:spTree>
    <p:extLst>
      <p:ext uri="{BB962C8B-B14F-4D97-AF65-F5344CB8AC3E}">
        <p14:creationId xmlns:p14="http://schemas.microsoft.com/office/powerpoint/2010/main" val="18984232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5"/>
        <p:cNvGrpSpPr/>
        <p:nvPr/>
      </p:nvGrpSpPr>
      <p:grpSpPr>
        <a:xfrm>
          <a:off x="0" y="0"/>
          <a:ext cx="0" cy="0"/>
          <a:chOff x="0" y="0"/>
          <a:chExt cx="0" cy="0"/>
        </a:xfrm>
      </p:grpSpPr>
      <p:sp>
        <p:nvSpPr>
          <p:cNvPr id="1596" name="Google Shape;1596;g742a065740_1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7" name="Google Shape;1597;g742a065740_1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rgbClr val="000000"/>
              </a:buClr>
              <a:buFont typeface="Arial"/>
              <a:buNone/>
            </a:pPr>
            <a:endParaRPr sz="1200" dirty="0"/>
          </a:p>
        </p:txBody>
      </p:sp>
    </p:spTree>
    <p:extLst>
      <p:ext uri="{BB962C8B-B14F-4D97-AF65-F5344CB8AC3E}">
        <p14:creationId xmlns:p14="http://schemas.microsoft.com/office/powerpoint/2010/main" val="8224442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5"/>
        <p:cNvGrpSpPr/>
        <p:nvPr/>
      </p:nvGrpSpPr>
      <p:grpSpPr>
        <a:xfrm>
          <a:off x="0" y="0"/>
          <a:ext cx="0" cy="0"/>
          <a:chOff x="0" y="0"/>
          <a:chExt cx="0" cy="0"/>
        </a:xfrm>
      </p:grpSpPr>
      <p:sp>
        <p:nvSpPr>
          <p:cNvPr id="1596" name="Google Shape;1596;g742a065740_1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7" name="Google Shape;1597;g742a065740_1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rgbClr val="000000"/>
              </a:buClr>
              <a:buFont typeface="Arial"/>
              <a:buNone/>
            </a:pPr>
            <a:endParaRPr sz="1200" dirty="0"/>
          </a:p>
        </p:txBody>
      </p:sp>
    </p:spTree>
    <p:extLst>
      <p:ext uri="{BB962C8B-B14F-4D97-AF65-F5344CB8AC3E}">
        <p14:creationId xmlns:p14="http://schemas.microsoft.com/office/powerpoint/2010/main" val="27585313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68D7B-A5E6-4B4E-BF2B-8071531BAFC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5C443AD-57A8-6743-BFA5-F4076766ECC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2010F0D-37AB-7B40-BB62-14C098DABD21}"/>
              </a:ext>
            </a:extLst>
          </p:cNvPr>
          <p:cNvSpPr>
            <a:spLocks noGrp="1"/>
          </p:cNvSpPr>
          <p:nvPr>
            <p:ph type="dt" sz="half" idx="10"/>
          </p:nvPr>
        </p:nvSpPr>
        <p:spPr/>
        <p:txBody>
          <a:bodyPr/>
          <a:lstStyle/>
          <a:p>
            <a:fld id="{3FCAEAAC-95B2-DA4E-AECF-D533CFEC1A75}" type="datetimeFigureOut">
              <a:rPr lang="en-US" smtClean="0"/>
              <a:t>9/24/20</a:t>
            </a:fld>
            <a:endParaRPr lang="en-US"/>
          </a:p>
        </p:txBody>
      </p:sp>
      <p:sp>
        <p:nvSpPr>
          <p:cNvPr id="5" name="Footer Placeholder 4">
            <a:extLst>
              <a:ext uri="{FF2B5EF4-FFF2-40B4-BE49-F238E27FC236}">
                <a16:creationId xmlns:a16="http://schemas.microsoft.com/office/drawing/2014/main" id="{AE5B59D4-CC34-6346-91CE-290450550C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D433D6-2DF7-DE4F-95A2-FF37556BB74A}"/>
              </a:ext>
            </a:extLst>
          </p:cNvPr>
          <p:cNvSpPr>
            <a:spLocks noGrp="1"/>
          </p:cNvSpPr>
          <p:nvPr>
            <p:ph type="sldNum" sz="quarter" idx="12"/>
          </p:nvPr>
        </p:nvSpPr>
        <p:spPr/>
        <p:txBody>
          <a:bodyPr/>
          <a:lstStyle/>
          <a:p>
            <a:fld id="{1C0C39B1-FF0D-EB41-8E86-48D7B36A334B}" type="slidenum">
              <a:rPr lang="en-US" smtClean="0"/>
              <a:t>‹#›</a:t>
            </a:fld>
            <a:endParaRPr lang="en-US"/>
          </a:p>
        </p:txBody>
      </p:sp>
    </p:spTree>
    <p:extLst>
      <p:ext uri="{BB962C8B-B14F-4D97-AF65-F5344CB8AC3E}">
        <p14:creationId xmlns:p14="http://schemas.microsoft.com/office/powerpoint/2010/main" val="2268655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E90AE0-C7CA-444A-A937-7C939B0E4F7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D7A255C-04FD-3E48-8A83-A2B63F8A6EC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8E5FF3-16C3-FD40-8BCE-FCED4157996F}"/>
              </a:ext>
            </a:extLst>
          </p:cNvPr>
          <p:cNvSpPr>
            <a:spLocks noGrp="1"/>
          </p:cNvSpPr>
          <p:nvPr>
            <p:ph type="dt" sz="half" idx="10"/>
          </p:nvPr>
        </p:nvSpPr>
        <p:spPr/>
        <p:txBody>
          <a:bodyPr/>
          <a:lstStyle/>
          <a:p>
            <a:fld id="{3FCAEAAC-95B2-DA4E-AECF-D533CFEC1A75}" type="datetimeFigureOut">
              <a:rPr lang="en-US" smtClean="0"/>
              <a:t>9/24/20</a:t>
            </a:fld>
            <a:endParaRPr lang="en-US"/>
          </a:p>
        </p:txBody>
      </p:sp>
      <p:sp>
        <p:nvSpPr>
          <p:cNvPr id="5" name="Footer Placeholder 4">
            <a:extLst>
              <a:ext uri="{FF2B5EF4-FFF2-40B4-BE49-F238E27FC236}">
                <a16:creationId xmlns:a16="http://schemas.microsoft.com/office/drawing/2014/main" id="{459A111E-D117-7C46-9517-A8178454F1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907D8D-7B94-034C-A196-AB5906D2B195}"/>
              </a:ext>
            </a:extLst>
          </p:cNvPr>
          <p:cNvSpPr>
            <a:spLocks noGrp="1"/>
          </p:cNvSpPr>
          <p:nvPr>
            <p:ph type="sldNum" sz="quarter" idx="12"/>
          </p:nvPr>
        </p:nvSpPr>
        <p:spPr/>
        <p:txBody>
          <a:bodyPr/>
          <a:lstStyle/>
          <a:p>
            <a:fld id="{1C0C39B1-FF0D-EB41-8E86-48D7B36A334B}" type="slidenum">
              <a:rPr lang="en-US" smtClean="0"/>
              <a:t>‹#›</a:t>
            </a:fld>
            <a:endParaRPr lang="en-US"/>
          </a:p>
        </p:txBody>
      </p:sp>
    </p:spTree>
    <p:extLst>
      <p:ext uri="{BB962C8B-B14F-4D97-AF65-F5344CB8AC3E}">
        <p14:creationId xmlns:p14="http://schemas.microsoft.com/office/powerpoint/2010/main" val="5497886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13F0CF2-157D-044A-93F6-2261A756F4B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D128EE1-C7E9-984B-962D-69A3C242F2E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AC701F-466D-064B-939F-6687F0F39830}"/>
              </a:ext>
            </a:extLst>
          </p:cNvPr>
          <p:cNvSpPr>
            <a:spLocks noGrp="1"/>
          </p:cNvSpPr>
          <p:nvPr>
            <p:ph type="dt" sz="half" idx="10"/>
          </p:nvPr>
        </p:nvSpPr>
        <p:spPr/>
        <p:txBody>
          <a:bodyPr/>
          <a:lstStyle/>
          <a:p>
            <a:fld id="{3FCAEAAC-95B2-DA4E-AECF-D533CFEC1A75}" type="datetimeFigureOut">
              <a:rPr lang="en-US" smtClean="0"/>
              <a:t>9/24/20</a:t>
            </a:fld>
            <a:endParaRPr lang="en-US"/>
          </a:p>
        </p:txBody>
      </p:sp>
      <p:sp>
        <p:nvSpPr>
          <p:cNvPr id="5" name="Footer Placeholder 4">
            <a:extLst>
              <a:ext uri="{FF2B5EF4-FFF2-40B4-BE49-F238E27FC236}">
                <a16:creationId xmlns:a16="http://schemas.microsoft.com/office/drawing/2014/main" id="{E88F38D8-7436-7049-9648-64A3E4CBAF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4F17C2-0FC5-B643-8219-96FE53067330}"/>
              </a:ext>
            </a:extLst>
          </p:cNvPr>
          <p:cNvSpPr>
            <a:spLocks noGrp="1"/>
          </p:cNvSpPr>
          <p:nvPr>
            <p:ph type="sldNum" sz="quarter" idx="12"/>
          </p:nvPr>
        </p:nvSpPr>
        <p:spPr/>
        <p:txBody>
          <a:bodyPr/>
          <a:lstStyle/>
          <a:p>
            <a:fld id="{1C0C39B1-FF0D-EB41-8E86-48D7B36A334B}" type="slidenum">
              <a:rPr lang="en-US" smtClean="0"/>
              <a:t>‹#›</a:t>
            </a:fld>
            <a:endParaRPr lang="en-US"/>
          </a:p>
        </p:txBody>
      </p:sp>
    </p:spTree>
    <p:extLst>
      <p:ext uri="{BB962C8B-B14F-4D97-AF65-F5344CB8AC3E}">
        <p14:creationId xmlns:p14="http://schemas.microsoft.com/office/powerpoint/2010/main" val="13202429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1 2 2">
  <p:cSld name="Section Header 1 2 2">
    <p:bg>
      <p:bgPr>
        <a:solidFill>
          <a:srgbClr val="AB0520"/>
        </a:solidFill>
        <a:effectLst/>
      </p:bgPr>
    </p:bg>
    <p:spTree>
      <p:nvGrpSpPr>
        <p:cNvPr id="1" name="Shape 43"/>
        <p:cNvGrpSpPr/>
        <p:nvPr/>
      </p:nvGrpSpPr>
      <p:grpSpPr>
        <a:xfrm>
          <a:off x="0" y="0"/>
          <a:ext cx="0" cy="0"/>
          <a:chOff x="0" y="0"/>
          <a:chExt cx="0" cy="0"/>
        </a:xfrm>
      </p:grpSpPr>
      <p:sp>
        <p:nvSpPr>
          <p:cNvPr id="44" name="Google Shape;44;p7"/>
          <p:cNvSpPr/>
          <p:nvPr/>
        </p:nvSpPr>
        <p:spPr>
          <a:xfrm>
            <a:off x="4864100" y="-12700"/>
            <a:ext cx="7328000" cy="6898000"/>
          </a:xfrm>
          <a:prstGeom prst="rect">
            <a:avLst/>
          </a:prstGeom>
          <a:solidFill>
            <a:srgbClr val="00275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7"/>
          <p:cNvSpPr/>
          <p:nvPr/>
        </p:nvSpPr>
        <p:spPr>
          <a:xfrm>
            <a:off x="0" y="6405800"/>
            <a:ext cx="7937600" cy="60800"/>
          </a:xfrm>
          <a:prstGeom prst="rect">
            <a:avLst/>
          </a:prstGeom>
          <a:solidFill>
            <a:srgbClr val="FFFFFF"/>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None/>
            </a:pPr>
            <a:endParaRPr sz="1867" b="0" i="0" u="none" strike="noStrike" cap="none">
              <a:solidFill>
                <a:schemeClr val="lt1"/>
              </a:solidFill>
              <a:latin typeface="Arial"/>
              <a:ea typeface="Arial"/>
              <a:cs typeface="Arial"/>
              <a:sym typeface="Arial"/>
            </a:endParaRPr>
          </a:p>
        </p:txBody>
      </p:sp>
      <p:sp>
        <p:nvSpPr>
          <p:cNvPr id="46" name="Google Shape;46;p7"/>
          <p:cNvSpPr/>
          <p:nvPr/>
        </p:nvSpPr>
        <p:spPr>
          <a:xfrm>
            <a:off x="9329831" y="6405800"/>
            <a:ext cx="2862000" cy="60800"/>
          </a:xfrm>
          <a:prstGeom prst="rect">
            <a:avLst/>
          </a:prstGeom>
          <a:solidFill>
            <a:srgbClr val="FFFFFF"/>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None/>
            </a:pPr>
            <a:endParaRPr sz="1867" b="0" i="0" u="none" strike="noStrike" cap="none">
              <a:solidFill>
                <a:schemeClr val="lt1"/>
              </a:solidFill>
              <a:latin typeface="Arial"/>
              <a:ea typeface="Arial"/>
              <a:cs typeface="Arial"/>
              <a:sym typeface="Arial"/>
            </a:endParaRPr>
          </a:p>
        </p:txBody>
      </p:sp>
      <p:sp>
        <p:nvSpPr>
          <p:cNvPr id="47" name="Google Shape;47;p7"/>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pic>
        <p:nvPicPr>
          <p:cNvPr id="48" name="Google Shape;48;p7"/>
          <p:cNvPicPr preferRelativeResize="0"/>
          <p:nvPr/>
        </p:nvPicPr>
        <p:blipFill rotWithShape="1">
          <a:blip r:embed="rId2">
            <a:alphaModFix/>
          </a:blip>
          <a:srcRect/>
          <a:stretch/>
        </p:blipFill>
        <p:spPr>
          <a:xfrm>
            <a:off x="8277927" y="5926112"/>
            <a:ext cx="711576" cy="667377"/>
          </a:xfrm>
          <a:prstGeom prst="rect">
            <a:avLst/>
          </a:prstGeom>
          <a:noFill/>
          <a:ln>
            <a:noFill/>
          </a:ln>
        </p:spPr>
      </p:pic>
    </p:spTree>
    <p:extLst>
      <p:ext uri="{BB962C8B-B14F-4D97-AF65-F5344CB8AC3E}">
        <p14:creationId xmlns:p14="http://schemas.microsoft.com/office/powerpoint/2010/main" val="6466473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1 1 1 1">
  <p:cSld name="Section Header 1 1 1 1">
    <p:bg>
      <p:bgPr>
        <a:solidFill>
          <a:srgbClr val="00275C"/>
        </a:solidFill>
        <a:effectLst/>
      </p:bgPr>
    </p:bg>
    <p:spTree>
      <p:nvGrpSpPr>
        <p:cNvPr id="1" name="Shape 77"/>
        <p:cNvGrpSpPr/>
        <p:nvPr/>
      </p:nvGrpSpPr>
      <p:grpSpPr>
        <a:xfrm>
          <a:off x="0" y="0"/>
          <a:ext cx="0" cy="0"/>
          <a:chOff x="0" y="0"/>
          <a:chExt cx="0" cy="0"/>
        </a:xfrm>
      </p:grpSpPr>
      <p:sp>
        <p:nvSpPr>
          <p:cNvPr id="78" name="Google Shape;78;p12"/>
          <p:cNvSpPr/>
          <p:nvPr/>
        </p:nvSpPr>
        <p:spPr>
          <a:xfrm>
            <a:off x="4876000" y="0"/>
            <a:ext cx="7316000" cy="6858000"/>
          </a:xfrm>
          <a:prstGeom prst="rect">
            <a:avLst/>
          </a:prstGeom>
          <a:solidFill>
            <a:srgbClr val="81D3EB"/>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None/>
            </a:pPr>
            <a:endParaRPr sz="1867" b="0" i="0" u="none" strike="noStrike" cap="none">
              <a:solidFill>
                <a:schemeClr val="lt1"/>
              </a:solidFill>
              <a:latin typeface="Arial"/>
              <a:ea typeface="Arial"/>
              <a:cs typeface="Arial"/>
              <a:sym typeface="Arial"/>
            </a:endParaRPr>
          </a:p>
        </p:txBody>
      </p:sp>
      <p:pic>
        <p:nvPicPr>
          <p:cNvPr id="79" name="Google Shape;79;p12"/>
          <p:cNvPicPr preferRelativeResize="0"/>
          <p:nvPr/>
        </p:nvPicPr>
        <p:blipFill rotWithShape="1">
          <a:blip r:embed="rId2">
            <a:alphaModFix/>
          </a:blip>
          <a:srcRect/>
          <a:stretch/>
        </p:blipFill>
        <p:spPr>
          <a:xfrm>
            <a:off x="8277927" y="5926112"/>
            <a:ext cx="711573" cy="667377"/>
          </a:xfrm>
          <a:prstGeom prst="rect">
            <a:avLst/>
          </a:prstGeom>
          <a:noFill/>
          <a:ln>
            <a:noFill/>
          </a:ln>
        </p:spPr>
      </p:pic>
      <p:sp>
        <p:nvSpPr>
          <p:cNvPr id="80" name="Google Shape;80;p12"/>
          <p:cNvSpPr txBox="1"/>
          <p:nvPr/>
        </p:nvSpPr>
        <p:spPr>
          <a:xfrm>
            <a:off x="5647000" y="2042967"/>
            <a:ext cx="6070000" cy="36524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endParaRPr sz="2400" b="1">
              <a:solidFill>
                <a:srgbClr val="00275B"/>
              </a:solidFill>
              <a:latin typeface="Calibri"/>
              <a:ea typeface="Calibri"/>
              <a:cs typeface="Calibri"/>
              <a:sym typeface="Calibri"/>
            </a:endParaRPr>
          </a:p>
        </p:txBody>
      </p:sp>
      <p:sp>
        <p:nvSpPr>
          <p:cNvPr id="81" name="Google Shape;81;p12"/>
          <p:cNvSpPr/>
          <p:nvPr/>
        </p:nvSpPr>
        <p:spPr>
          <a:xfrm>
            <a:off x="0" y="6405800"/>
            <a:ext cx="7937600" cy="60800"/>
          </a:xfrm>
          <a:prstGeom prst="rect">
            <a:avLst/>
          </a:prstGeom>
          <a:solidFill>
            <a:srgbClr val="FFFFFF"/>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None/>
            </a:pPr>
            <a:endParaRPr sz="1867" b="0" i="0" u="none" strike="noStrike" cap="none">
              <a:solidFill>
                <a:schemeClr val="lt1"/>
              </a:solidFill>
              <a:latin typeface="Arial"/>
              <a:ea typeface="Arial"/>
              <a:cs typeface="Arial"/>
              <a:sym typeface="Arial"/>
            </a:endParaRPr>
          </a:p>
        </p:txBody>
      </p:sp>
      <p:sp>
        <p:nvSpPr>
          <p:cNvPr id="82" name="Google Shape;82;p12"/>
          <p:cNvSpPr/>
          <p:nvPr/>
        </p:nvSpPr>
        <p:spPr>
          <a:xfrm>
            <a:off x="9329831" y="6405800"/>
            <a:ext cx="2862000" cy="60800"/>
          </a:xfrm>
          <a:prstGeom prst="rect">
            <a:avLst/>
          </a:prstGeom>
          <a:solidFill>
            <a:srgbClr val="FFFFFF"/>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None/>
            </a:pPr>
            <a:endParaRPr sz="1867"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39257095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1 2 1 1">
  <p:cSld name="Section Header 1 2 1 1">
    <p:bg>
      <p:bgPr>
        <a:solidFill>
          <a:srgbClr val="AB0520"/>
        </a:solidFill>
        <a:effectLst/>
      </p:bgPr>
    </p:bg>
    <p:spTree>
      <p:nvGrpSpPr>
        <p:cNvPr id="1" name="Shape 97"/>
        <p:cNvGrpSpPr/>
        <p:nvPr/>
      </p:nvGrpSpPr>
      <p:grpSpPr>
        <a:xfrm>
          <a:off x="0" y="0"/>
          <a:ext cx="0" cy="0"/>
          <a:chOff x="0" y="0"/>
          <a:chExt cx="0" cy="0"/>
        </a:xfrm>
      </p:grpSpPr>
      <p:sp>
        <p:nvSpPr>
          <p:cNvPr id="98" name="Google Shape;98;p15"/>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
        <p:nvSpPr>
          <p:cNvPr id="99" name="Google Shape;99;p15"/>
          <p:cNvSpPr txBox="1">
            <a:spLocks noGrp="1"/>
          </p:cNvSpPr>
          <p:nvPr>
            <p:ph type="title"/>
          </p:nvPr>
        </p:nvSpPr>
        <p:spPr>
          <a:xfrm>
            <a:off x="5443800" y="652200"/>
            <a:ext cx="6070000" cy="1187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3200" b="1">
                <a:solidFill>
                  <a:srgbClr val="00275B"/>
                </a:solidFill>
                <a:latin typeface="Calibri"/>
                <a:ea typeface="Calibri"/>
                <a:cs typeface="Calibri"/>
                <a:sym typeface="Calibri"/>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00" name="Google Shape;100;p15"/>
          <p:cNvSpPr/>
          <p:nvPr/>
        </p:nvSpPr>
        <p:spPr>
          <a:xfrm>
            <a:off x="4876000" y="0"/>
            <a:ext cx="7316000" cy="6858000"/>
          </a:xfrm>
          <a:prstGeom prst="rect">
            <a:avLst/>
          </a:prstGeom>
          <a:solidFill>
            <a:srgbClr val="8B0015"/>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None/>
            </a:pPr>
            <a:endParaRPr sz="1867" b="0" i="0" u="none" strike="noStrike" cap="none">
              <a:solidFill>
                <a:schemeClr val="lt1"/>
              </a:solidFill>
              <a:latin typeface="Arial"/>
              <a:ea typeface="Arial"/>
              <a:cs typeface="Arial"/>
              <a:sym typeface="Arial"/>
            </a:endParaRPr>
          </a:p>
        </p:txBody>
      </p:sp>
      <p:pic>
        <p:nvPicPr>
          <p:cNvPr id="101" name="Google Shape;101;p15"/>
          <p:cNvPicPr preferRelativeResize="0"/>
          <p:nvPr/>
        </p:nvPicPr>
        <p:blipFill rotWithShape="1">
          <a:blip r:embed="rId2">
            <a:alphaModFix/>
          </a:blip>
          <a:srcRect/>
          <a:stretch/>
        </p:blipFill>
        <p:spPr>
          <a:xfrm>
            <a:off x="8277927" y="5926112"/>
            <a:ext cx="711576" cy="667377"/>
          </a:xfrm>
          <a:prstGeom prst="rect">
            <a:avLst/>
          </a:prstGeom>
          <a:noFill/>
          <a:ln>
            <a:noFill/>
          </a:ln>
        </p:spPr>
      </p:pic>
      <p:sp>
        <p:nvSpPr>
          <p:cNvPr id="102" name="Google Shape;102;p15"/>
          <p:cNvSpPr/>
          <p:nvPr/>
        </p:nvSpPr>
        <p:spPr>
          <a:xfrm>
            <a:off x="0" y="6405800"/>
            <a:ext cx="7937600" cy="60800"/>
          </a:xfrm>
          <a:prstGeom prst="rect">
            <a:avLst/>
          </a:prstGeom>
          <a:solidFill>
            <a:srgbClr val="FFFFFF"/>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None/>
            </a:pPr>
            <a:endParaRPr sz="1867" b="0" i="0" u="none" strike="noStrike" cap="none">
              <a:solidFill>
                <a:schemeClr val="lt1"/>
              </a:solidFill>
              <a:latin typeface="Arial"/>
              <a:ea typeface="Arial"/>
              <a:cs typeface="Arial"/>
              <a:sym typeface="Arial"/>
            </a:endParaRPr>
          </a:p>
        </p:txBody>
      </p:sp>
      <p:sp>
        <p:nvSpPr>
          <p:cNvPr id="103" name="Google Shape;103;p15"/>
          <p:cNvSpPr/>
          <p:nvPr/>
        </p:nvSpPr>
        <p:spPr>
          <a:xfrm>
            <a:off x="9329831" y="6405800"/>
            <a:ext cx="2862000" cy="60800"/>
          </a:xfrm>
          <a:prstGeom prst="rect">
            <a:avLst/>
          </a:prstGeom>
          <a:solidFill>
            <a:srgbClr val="FFFFFF"/>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None/>
            </a:pPr>
            <a:endParaRPr sz="1867"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40494520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282277-0DE1-6442-A277-012B55A6313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A0EA7D0-A30F-2140-91C7-FF5F21CD847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8E39D8-FCD7-6E49-BD3B-E5FE942D3671}"/>
              </a:ext>
            </a:extLst>
          </p:cNvPr>
          <p:cNvSpPr>
            <a:spLocks noGrp="1"/>
          </p:cNvSpPr>
          <p:nvPr>
            <p:ph type="dt" sz="half" idx="10"/>
          </p:nvPr>
        </p:nvSpPr>
        <p:spPr/>
        <p:txBody>
          <a:bodyPr/>
          <a:lstStyle/>
          <a:p>
            <a:fld id="{3FCAEAAC-95B2-DA4E-AECF-D533CFEC1A75}" type="datetimeFigureOut">
              <a:rPr lang="en-US" smtClean="0"/>
              <a:t>9/24/20</a:t>
            </a:fld>
            <a:endParaRPr lang="en-US"/>
          </a:p>
        </p:txBody>
      </p:sp>
      <p:sp>
        <p:nvSpPr>
          <p:cNvPr id="5" name="Footer Placeholder 4">
            <a:extLst>
              <a:ext uri="{FF2B5EF4-FFF2-40B4-BE49-F238E27FC236}">
                <a16:creationId xmlns:a16="http://schemas.microsoft.com/office/drawing/2014/main" id="{E2DD1558-0F72-1A45-88D8-11D02145D5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36B177-9710-D142-A4AB-0249605D1654}"/>
              </a:ext>
            </a:extLst>
          </p:cNvPr>
          <p:cNvSpPr>
            <a:spLocks noGrp="1"/>
          </p:cNvSpPr>
          <p:nvPr>
            <p:ph type="sldNum" sz="quarter" idx="12"/>
          </p:nvPr>
        </p:nvSpPr>
        <p:spPr/>
        <p:txBody>
          <a:bodyPr/>
          <a:lstStyle/>
          <a:p>
            <a:fld id="{1C0C39B1-FF0D-EB41-8E86-48D7B36A334B}" type="slidenum">
              <a:rPr lang="en-US" smtClean="0"/>
              <a:t>‹#›</a:t>
            </a:fld>
            <a:endParaRPr lang="en-US"/>
          </a:p>
        </p:txBody>
      </p:sp>
    </p:spTree>
    <p:extLst>
      <p:ext uri="{BB962C8B-B14F-4D97-AF65-F5344CB8AC3E}">
        <p14:creationId xmlns:p14="http://schemas.microsoft.com/office/powerpoint/2010/main" val="21941643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E166D-D7AB-E44B-B74C-94A2EC7BE50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BDD1260-6333-8544-81A9-1F4F747A14F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0B09867-49D3-B249-9905-9BAA16920A3C}"/>
              </a:ext>
            </a:extLst>
          </p:cNvPr>
          <p:cNvSpPr>
            <a:spLocks noGrp="1"/>
          </p:cNvSpPr>
          <p:nvPr>
            <p:ph type="dt" sz="half" idx="10"/>
          </p:nvPr>
        </p:nvSpPr>
        <p:spPr/>
        <p:txBody>
          <a:bodyPr/>
          <a:lstStyle/>
          <a:p>
            <a:fld id="{3FCAEAAC-95B2-DA4E-AECF-D533CFEC1A75}" type="datetimeFigureOut">
              <a:rPr lang="en-US" smtClean="0"/>
              <a:t>9/24/20</a:t>
            </a:fld>
            <a:endParaRPr lang="en-US"/>
          </a:p>
        </p:txBody>
      </p:sp>
      <p:sp>
        <p:nvSpPr>
          <p:cNvPr id="5" name="Footer Placeholder 4">
            <a:extLst>
              <a:ext uri="{FF2B5EF4-FFF2-40B4-BE49-F238E27FC236}">
                <a16:creationId xmlns:a16="http://schemas.microsoft.com/office/drawing/2014/main" id="{9B550C8C-C429-534C-BFF0-27469DAFC7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6163A7-37AA-4F4D-AE6F-EF65242B823C}"/>
              </a:ext>
            </a:extLst>
          </p:cNvPr>
          <p:cNvSpPr>
            <a:spLocks noGrp="1"/>
          </p:cNvSpPr>
          <p:nvPr>
            <p:ph type="sldNum" sz="quarter" idx="12"/>
          </p:nvPr>
        </p:nvSpPr>
        <p:spPr/>
        <p:txBody>
          <a:bodyPr/>
          <a:lstStyle/>
          <a:p>
            <a:fld id="{1C0C39B1-FF0D-EB41-8E86-48D7B36A334B}" type="slidenum">
              <a:rPr lang="en-US" smtClean="0"/>
              <a:t>‹#›</a:t>
            </a:fld>
            <a:endParaRPr lang="en-US"/>
          </a:p>
        </p:txBody>
      </p:sp>
    </p:spTree>
    <p:extLst>
      <p:ext uri="{BB962C8B-B14F-4D97-AF65-F5344CB8AC3E}">
        <p14:creationId xmlns:p14="http://schemas.microsoft.com/office/powerpoint/2010/main" val="29741746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9F3614-A53F-014D-885F-40F7343205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F511531-D2B1-6447-9267-7CE964D3571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1A9E4A8-3545-6740-9360-F0C2A608582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FCAA15D-9563-3943-85C8-95C3A372EC93}"/>
              </a:ext>
            </a:extLst>
          </p:cNvPr>
          <p:cNvSpPr>
            <a:spLocks noGrp="1"/>
          </p:cNvSpPr>
          <p:nvPr>
            <p:ph type="dt" sz="half" idx="10"/>
          </p:nvPr>
        </p:nvSpPr>
        <p:spPr/>
        <p:txBody>
          <a:bodyPr/>
          <a:lstStyle/>
          <a:p>
            <a:fld id="{3FCAEAAC-95B2-DA4E-AECF-D533CFEC1A75}" type="datetimeFigureOut">
              <a:rPr lang="en-US" smtClean="0"/>
              <a:t>9/24/20</a:t>
            </a:fld>
            <a:endParaRPr lang="en-US"/>
          </a:p>
        </p:txBody>
      </p:sp>
      <p:sp>
        <p:nvSpPr>
          <p:cNvPr id="6" name="Footer Placeholder 5">
            <a:extLst>
              <a:ext uri="{FF2B5EF4-FFF2-40B4-BE49-F238E27FC236}">
                <a16:creationId xmlns:a16="http://schemas.microsoft.com/office/drawing/2014/main" id="{C2E12FE5-2462-6A4B-9F1A-0133656658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1B7F7D-6D19-0148-A86D-7910A000FD88}"/>
              </a:ext>
            </a:extLst>
          </p:cNvPr>
          <p:cNvSpPr>
            <a:spLocks noGrp="1"/>
          </p:cNvSpPr>
          <p:nvPr>
            <p:ph type="sldNum" sz="quarter" idx="12"/>
          </p:nvPr>
        </p:nvSpPr>
        <p:spPr/>
        <p:txBody>
          <a:bodyPr/>
          <a:lstStyle/>
          <a:p>
            <a:fld id="{1C0C39B1-FF0D-EB41-8E86-48D7B36A334B}" type="slidenum">
              <a:rPr lang="en-US" smtClean="0"/>
              <a:t>‹#›</a:t>
            </a:fld>
            <a:endParaRPr lang="en-US"/>
          </a:p>
        </p:txBody>
      </p:sp>
    </p:spTree>
    <p:extLst>
      <p:ext uri="{BB962C8B-B14F-4D97-AF65-F5344CB8AC3E}">
        <p14:creationId xmlns:p14="http://schemas.microsoft.com/office/powerpoint/2010/main" val="33955128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07DC9-6476-5444-91AE-54852941C2D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E73C9BD-3C98-CA48-883D-BD805756E53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D5E3393-BE74-1147-A08D-936CAF29929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933C5D2-0145-7144-9A2D-931A328E8C5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FB5A667-724C-1746-BEA6-38A3A8722F7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DB1425A-A1FF-FA48-A14E-80E7B77174E6}"/>
              </a:ext>
            </a:extLst>
          </p:cNvPr>
          <p:cNvSpPr>
            <a:spLocks noGrp="1"/>
          </p:cNvSpPr>
          <p:nvPr>
            <p:ph type="dt" sz="half" idx="10"/>
          </p:nvPr>
        </p:nvSpPr>
        <p:spPr/>
        <p:txBody>
          <a:bodyPr/>
          <a:lstStyle/>
          <a:p>
            <a:fld id="{3FCAEAAC-95B2-DA4E-AECF-D533CFEC1A75}" type="datetimeFigureOut">
              <a:rPr lang="en-US" smtClean="0"/>
              <a:t>9/24/20</a:t>
            </a:fld>
            <a:endParaRPr lang="en-US"/>
          </a:p>
        </p:txBody>
      </p:sp>
      <p:sp>
        <p:nvSpPr>
          <p:cNvPr id="8" name="Footer Placeholder 7">
            <a:extLst>
              <a:ext uri="{FF2B5EF4-FFF2-40B4-BE49-F238E27FC236}">
                <a16:creationId xmlns:a16="http://schemas.microsoft.com/office/drawing/2014/main" id="{1A7C601D-25EB-0949-8D25-9CE90BEA704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EA40B60-D74E-F147-AA8A-CE07B0BAC400}"/>
              </a:ext>
            </a:extLst>
          </p:cNvPr>
          <p:cNvSpPr>
            <a:spLocks noGrp="1"/>
          </p:cNvSpPr>
          <p:nvPr>
            <p:ph type="sldNum" sz="quarter" idx="12"/>
          </p:nvPr>
        </p:nvSpPr>
        <p:spPr/>
        <p:txBody>
          <a:bodyPr/>
          <a:lstStyle/>
          <a:p>
            <a:fld id="{1C0C39B1-FF0D-EB41-8E86-48D7B36A334B}" type="slidenum">
              <a:rPr lang="en-US" smtClean="0"/>
              <a:t>‹#›</a:t>
            </a:fld>
            <a:endParaRPr lang="en-US"/>
          </a:p>
        </p:txBody>
      </p:sp>
    </p:spTree>
    <p:extLst>
      <p:ext uri="{BB962C8B-B14F-4D97-AF65-F5344CB8AC3E}">
        <p14:creationId xmlns:p14="http://schemas.microsoft.com/office/powerpoint/2010/main" val="36745919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9F371D-329D-EE42-A2DC-D293621BB9A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184AD75-1C8C-6844-B7F1-8F8522AB3070}"/>
              </a:ext>
            </a:extLst>
          </p:cNvPr>
          <p:cNvSpPr>
            <a:spLocks noGrp="1"/>
          </p:cNvSpPr>
          <p:nvPr>
            <p:ph type="dt" sz="half" idx="10"/>
          </p:nvPr>
        </p:nvSpPr>
        <p:spPr/>
        <p:txBody>
          <a:bodyPr/>
          <a:lstStyle/>
          <a:p>
            <a:fld id="{3FCAEAAC-95B2-DA4E-AECF-D533CFEC1A75}" type="datetimeFigureOut">
              <a:rPr lang="en-US" smtClean="0"/>
              <a:t>9/24/20</a:t>
            </a:fld>
            <a:endParaRPr lang="en-US"/>
          </a:p>
        </p:txBody>
      </p:sp>
      <p:sp>
        <p:nvSpPr>
          <p:cNvPr id="4" name="Footer Placeholder 3">
            <a:extLst>
              <a:ext uri="{FF2B5EF4-FFF2-40B4-BE49-F238E27FC236}">
                <a16:creationId xmlns:a16="http://schemas.microsoft.com/office/drawing/2014/main" id="{A5D1AFE9-CBA7-7949-BD2F-931FC5D4FBA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01B341E-6FE6-424D-8C42-585952AB4DB6}"/>
              </a:ext>
            </a:extLst>
          </p:cNvPr>
          <p:cNvSpPr>
            <a:spLocks noGrp="1"/>
          </p:cNvSpPr>
          <p:nvPr>
            <p:ph type="sldNum" sz="quarter" idx="12"/>
          </p:nvPr>
        </p:nvSpPr>
        <p:spPr/>
        <p:txBody>
          <a:bodyPr/>
          <a:lstStyle/>
          <a:p>
            <a:fld id="{1C0C39B1-FF0D-EB41-8E86-48D7B36A334B}" type="slidenum">
              <a:rPr lang="en-US" smtClean="0"/>
              <a:t>‹#›</a:t>
            </a:fld>
            <a:endParaRPr lang="en-US"/>
          </a:p>
        </p:txBody>
      </p:sp>
    </p:spTree>
    <p:extLst>
      <p:ext uri="{BB962C8B-B14F-4D97-AF65-F5344CB8AC3E}">
        <p14:creationId xmlns:p14="http://schemas.microsoft.com/office/powerpoint/2010/main" val="36105069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5E5D145-63C0-784C-8CC2-B1449D1C2BA3}"/>
              </a:ext>
            </a:extLst>
          </p:cNvPr>
          <p:cNvSpPr>
            <a:spLocks noGrp="1"/>
          </p:cNvSpPr>
          <p:nvPr>
            <p:ph type="dt" sz="half" idx="10"/>
          </p:nvPr>
        </p:nvSpPr>
        <p:spPr/>
        <p:txBody>
          <a:bodyPr/>
          <a:lstStyle/>
          <a:p>
            <a:fld id="{3FCAEAAC-95B2-DA4E-AECF-D533CFEC1A75}" type="datetimeFigureOut">
              <a:rPr lang="en-US" smtClean="0"/>
              <a:t>9/24/20</a:t>
            </a:fld>
            <a:endParaRPr lang="en-US"/>
          </a:p>
        </p:txBody>
      </p:sp>
      <p:sp>
        <p:nvSpPr>
          <p:cNvPr id="3" name="Footer Placeholder 2">
            <a:extLst>
              <a:ext uri="{FF2B5EF4-FFF2-40B4-BE49-F238E27FC236}">
                <a16:creationId xmlns:a16="http://schemas.microsoft.com/office/drawing/2014/main" id="{3EB07547-0BB8-6348-99F3-66E4F5864D8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37F244F-874F-794B-983A-3ED3D38D9570}"/>
              </a:ext>
            </a:extLst>
          </p:cNvPr>
          <p:cNvSpPr>
            <a:spLocks noGrp="1"/>
          </p:cNvSpPr>
          <p:nvPr>
            <p:ph type="sldNum" sz="quarter" idx="12"/>
          </p:nvPr>
        </p:nvSpPr>
        <p:spPr/>
        <p:txBody>
          <a:bodyPr/>
          <a:lstStyle/>
          <a:p>
            <a:fld id="{1C0C39B1-FF0D-EB41-8E86-48D7B36A334B}" type="slidenum">
              <a:rPr lang="en-US" smtClean="0"/>
              <a:t>‹#›</a:t>
            </a:fld>
            <a:endParaRPr lang="en-US"/>
          </a:p>
        </p:txBody>
      </p:sp>
    </p:spTree>
    <p:extLst>
      <p:ext uri="{BB962C8B-B14F-4D97-AF65-F5344CB8AC3E}">
        <p14:creationId xmlns:p14="http://schemas.microsoft.com/office/powerpoint/2010/main" val="17815863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D6ADC-65BB-7841-AC96-81561B2EB98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394A37A-B60D-204E-87F6-AC7137E0970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280129D-5018-534D-B4E5-75A2AC2705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1D7E0AF-9590-FD43-B481-5079117985AD}"/>
              </a:ext>
            </a:extLst>
          </p:cNvPr>
          <p:cNvSpPr>
            <a:spLocks noGrp="1"/>
          </p:cNvSpPr>
          <p:nvPr>
            <p:ph type="dt" sz="half" idx="10"/>
          </p:nvPr>
        </p:nvSpPr>
        <p:spPr/>
        <p:txBody>
          <a:bodyPr/>
          <a:lstStyle/>
          <a:p>
            <a:fld id="{3FCAEAAC-95B2-DA4E-AECF-D533CFEC1A75}" type="datetimeFigureOut">
              <a:rPr lang="en-US" smtClean="0"/>
              <a:t>9/24/20</a:t>
            </a:fld>
            <a:endParaRPr lang="en-US"/>
          </a:p>
        </p:txBody>
      </p:sp>
      <p:sp>
        <p:nvSpPr>
          <p:cNvPr id="6" name="Footer Placeholder 5">
            <a:extLst>
              <a:ext uri="{FF2B5EF4-FFF2-40B4-BE49-F238E27FC236}">
                <a16:creationId xmlns:a16="http://schemas.microsoft.com/office/drawing/2014/main" id="{70757A3E-3374-E145-AEF8-F52FA984B90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4861A2-0472-8D4C-A84F-E50000DA985B}"/>
              </a:ext>
            </a:extLst>
          </p:cNvPr>
          <p:cNvSpPr>
            <a:spLocks noGrp="1"/>
          </p:cNvSpPr>
          <p:nvPr>
            <p:ph type="sldNum" sz="quarter" idx="12"/>
          </p:nvPr>
        </p:nvSpPr>
        <p:spPr/>
        <p:txBody>
          <a:bodyPr/>
          <a:lstStyle/>
          <a:p>
            <a:fld id="{1C0C39B1-FF0D-EB41-8E86-48D7B36A334B}" type="slidenum">
              <a:rPr lang="en-US" smtClean="0"/>
              <a:t>‹#›</a:t>
            </a:fld>
            <a:endParaRPr lang="en-US"/>
          </a:p>
        </p:txBody>
      </p:sp>
    </p:spTree>
    <p:extLst>
      <p:ext uri="{BB962C8B-B14F-4D97-AF65-F5344CB8AC3E}">
        <p14:creationId xmlns:p14="http://schemas.microsoft.com/office/powerpoint/2010/main" val="30160551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0AFC1-D325-1F45-9302-4878F81462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7766F82-48AB-1341-A007-9ED14AB8400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F42DE5B-8D89-F64B-947C-CFA5803107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D0CDA99-6640-1646-8818-CB8E096920E3}"/>
              </a:ext>
            </a:extLst>
          </p:cNvPr>
          <p:cNvSpPr>
            <a:spLocks noGrp="1"/>
          </p:cNvSpPr>
          <p:nvPr>
            <p:ph type="dt" sz="half" idx="10"/>
          </p:nvPr>
        </p:nvSpPr>
        <p:spPr/>
        <p:txBody>
          <a:bodyPr/>
          <a:lstStyle/>
          <a:p>
            <a:fld id="{3FCAEAAC-95B2-DA4E-AECF-D533CFEC1A75}" type="datetimeFigureOut">
              <a:rPr lang="en-US" smtClean="0"/>
              <a:t>9/24/20</a:t>
            </a:fld>
            <a:endParaRPr lang="en-US"/>
          </a:p>
        </p:txBody>
      </p:sp>
      <p:sp>
        <p:nvSpPr>
          <p:cNvPr id="6" name="Footer Placeholder 5">
            <a:extLst>
              <a:ext uri="{FF2B5EF4-FFF2-40B4-BE49-F238E27FC236}">
                <a16:creationId xmlns:a16="http://schemas.microsoft.com/office/drawing/2014/main" id="{59461FEA-0F03-A845-AD9B-6745E857D4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FBAC42-3BD8-A847-9E79-3D8493BE9F46}"/>
              </a:ext>
            </a:extLst>
          </p:cNvPr>
          <p:cNvSpPr>
            <a:spLocks noGrp="1"/>
          </p:cNvSpPr>
          <p:nvPr>
            <p:ph type="sldNum" sz="quarter" idx="12"/>
          </p:nvPr>
        </p:nvSpPr>
        <p:spPr/>
        <p:txBody>
          <a:bodyPr/>
          <a:lstStyle/>
          <a:p>
            <a:fld id="{1C0C39B1-FF0D-EB41-8E86-48D7B36A334B}" type="slidenum">
              <a:rPr lang="en-US" smtClean="0"/>
              <a:t>‹#›</a:t>
            </a:fld>
            <a:endParaRPr lang="en-US"/>
          </a:p>
        </p:txBody>
      </p:sp>
    </p:spTree>
    <p:extLst>
      <p:ext uri="{BB962C8B-B14F-4D97-AF65-F5344CB8AC3E}">
        <p14:creationId xmlns:p14="http://schemas.microsoft.com/office/powerpoint/2010/main" val="14411088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B7DC1C7-A58E-6E40-9171-7477FE4F49B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473D659-D7AA-1244-851F-57C896B09B6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22AF7F-16DE-7E44-A3D4-CA0C15F667E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CAEAAC-95B2-DA4E-AECF-D533CFEC1A75}" type="datetimeFigureOut">
              <a:rPr lang="en-US" smtClean="0"/>
              <a:t>9/24/20</a:t>
            </a:fld>
            <a:endParaRPr lang="en-US"/>
          </a:p>
        </p:txBody>
      </p:sp>
      <p:sp>
        <p:nvSpPr>
          <p:cNvPr id="5" name="Footer Placeholder 4">
            <a:extLst>
              <a:ext uri="{FF2B5EF4-FFF2-40B4-BE49-F238E27FC236}">
                <a16:creationId xmlns:a16="http://schemas.microsoft.com/office/drawing/2014/main" id="{819ACCDF-56EB-E142-B90D-882914CF366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21B4D94-EB6B-3741-A744-841E943ED83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0C39B1-FF0D-EB41-8E86-48D7B36A334B}" type="slidenum">
              <a:rPr lang="en-US" smtClean="0"/>
              <a:t>‹#›</a:t>
            </a:fld>
            <a:endParaRPr lang="en-US"/>
          </a:p>
        </p:txBody>
      </p:sp>
    </p:spTree>
    <p:extLst>
      <p:ext uri="{BB962C8B-B14F-4D97-AF65-F5344CB8AC3E}">
        <p14:creationId xmlns:p14="http://schemas.microsoft.com/office/powerpoint/2010/main" val="13254571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hyperlink" Target="https://www.wellcheck.arizona.edu/" TargetMode="External"/><Relationship Id="rId5" Type="http://schemas.openxmlformats.org/officeDocument/2006/relationships/hyperlink" Target="https://covid19.arizona.edu/covidwatch" TargetMode="External"/><Relationship Id="rId4" Type="http://schemas.openxmlformats.org/officeDocument/2006/relationships/hyperlink" Target="https://covid19.arizona.edu/app-redcap#contact-tracing-team"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5.xml"/><Relationship Id="rId1" Type="http://schemas.openxmlformats.org/officeDocument/2006/relationships/slideLayout" Target="../slideLayouts/slideLayout14.xml"/><Relationship Id="rId4" Type="http://schemas.openxmlformats.org/officeDocument/2006/relationships/hyperlink" Target="https://health.arizona.edu/healthalerts"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hyperlink" Target="https://covid19.arizona.edu/test-trace-treat"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openxmlformats.org/officeDocument/2006/relationships/image" Target="../media/image6.jpg"/></Relationships>
</file>

<file path=ppt/slides/_rels/slide20.xml.rels><?xml version="1.0" encoding="UTF-8" standalone="yes"?>
<Relationships xmlns="http://schemas.openxmlformats.org/package/2006/relationships"><Relationship Id="rId8" Type="http://schemas.openxmlformats.org/officeDocument/2006/relationships/hyperlink" Target="https://housing.arizona.edu/ua-news/final-move-information-ua-housing-august-12-2020" TargetMode="External"/><Relationship Id="rId3" Type="http://schemas.openxmlformats.org/officeDocument/2006/relationships/hyperlink" Target="https://health.arizona.edu/" TargetMode="External"/><Relationship Id="rId7" Type="http://schemas.openxmlformats.org/officeDocument/2006/relationships/hyperlink" Target="https://covid19.arizona.edu/app-redcap#contact-tracing-team" TargetMode="External"/><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hyperlink" Target="https://covid19.arizona.edu/covid19-testing" TargetMode="External"/><Relationship Id="rId5" Type="http://schemas.openxmlformats.org/officeDocument/2006/relationships/hyperlink" Target="https://covid19.arizona.edu/test-trace-treat" TargetMode="External"/><Relationship Id="rId10" Type="http://schemas.openxmlformats.org/officeDocument/2006/relationships/image" Target="../media/image7.jpg"/><Relationship Id="rId4" Type="http://schemas.openxmlformats.org/officeDocument/2006/relationships/hyperlink" Target="https://covid19.arizona.edu/face-coverings" TargetMode="External"/><Relationship Id="rId9" Type="http://schemas.openxmlformats.org/officeDocument/2006/relationships/hyperlink" Target="https://health.arizona.edu/counseling-psych-services"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hyperlink" Target="https://covid19.arizona.edu/" TargetMode="External"/><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7.jpg"/></Relationships>
</file>

<file path=ppt/slides/_rels/slide5.xml.rels><?xml version="1.0" encoding="UTF-8" standalone="yes"?>
<Relationships xmlns="http://schemas.openxmlformats.org/package/2006/relationships"><Relationship Id="rId3" Type="http://schemas.openxmlformats.org/officeDocument/2006/relationships/hyperlink" Target="https://arizona.wistia.com/medias/vknkojv06d" TargetMode="External"/><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7.jpg"/><Relationship Id="rId4" Type="http://schemas.openxmlformats.org/officeDocument/2006/relationships/hyperlink" Target="https://arizona.wistia.com/medias/0kswgarbmc"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hyperlink" Target="https://covid19.arizona.edu/test-trace-treat"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hyperlink" Target="https://covid19.arizona.edu/covid19-testing"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hyperlink" Target="https://health.arizona.edu/SAFER" TargetMode="External"/><Relationship Id="rId4" Type="http://schemas.openxmlformats.org/officeDocument/2006/relationships/hyperlink" Target="https://housing.arizona.edu/ua-news/covid-19-testing-information-july-23-2020"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hyperlink" Target="https://www.wellcheck.arizona.edu/" TargetMode="External"/><Relationship Id="rId5" Type="http://schemas.openxmlformats.org/officeDocument/2006/relationships/hyperlink" Target="https://covid19.arizona.edu/covidwatch" TargetMode="External"/><Relationship Id="rId4" Type="http://schemas.openxmlformats.org/officeDocument/2006/relationships/hyperlink" Target="https://covid19.arizona.edu/app-redcap#contact-tracing-tea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AB051F"/>
        </a:solidFill>
        <a:effectLst/>
      </p:bgPr>
    </p:bg>
    <p:spTree>
      <p:nvGrpSpPr>
        <p:cNvPr id="1" name="Shape 285"/>
        <p:cNvGrpSpPr/>
        <p:nvPr/>
      </p:nvGrpSpPr>
      <p:grpSpPr>
        <a:xfrm>
          <a:off x="0" y="0"/>
          <a:ext cx="0" cy="0"/>
          <a:chOff x="0" y="0"/>
          <a:chExt cx="0" cy="0"/>
        </a:xfrm>
      </p:grpSpPr>
      <p:pic>
        <p:nvPicPr>
          <p:cNvPr id="286" name="Google Shape;286;p47"/>
          <p:cNvPicPr preferRelativeResize="0"/>
          <p:nvPr/>
        </p:nvPicPr>
        <p:blipFill>
          <a:blip r:embed="rId3"/>
          <a:srcRect/>
          <a:stretch/>
        </p:blipFill>
        <p:spPr>
          <a:xfrm>
            <a:off x="951040" y="0"/>
            <a:ext cx="10289919" cy="6858001"/>
          </a:xfrm>
          <a:prstGeom prst="rect">
            <a:avLst/>
          </a:prstGeom>
          <a:noFill/>
          <a:ln>
            <a:noFill/>
          </a:ln>
        </p:spPr>
      </p:pic>
      <p:sp>
        <p:nvSpPr>
          <p:cNvPr id="287" name="Google Shape;287;p47"/>
          <p:cNvSpPr txBox="1">
            <a:spLocks noGrp="1"/>
          </p:cNvSpPr>
          <p:nvPr>
            <p:ph type="subTitle" idx="1"/>
          </p:nvPr>
        </p:nvSpPr>
        <p:spPr>
          <a:xfrm>
            <a:off x="4156872" y="3776207"/>
            <a:ext cx="8340811" cy="2175860"/>
          </a:xfrm>
          <a:prstGeom prst="rect">
            <a:avLst/>
          </a:prstGeom>
          <a:noFill/>
          <a:ln>
            <a:noFill/>
          </a:ln>
        </p:spPr>
        <p:txBody>
          <a:bodyPr spcFirstLastPara="1" vert="horz" wrap="square" lIns="121900" tIns="121900" rIns="121900" bIns="121900" rtlCol="0" anchor="t" anchorCtr="0">
            <a:noAutofit/>
          </a:bodyPr>
          <a:lstStyle/>
          <a:p>
            <a:pPr algn="l">
              <a:lnSpc>
                <a:spcPct val="100000"/>
              </a:lnSpc>
              <a:spcBef>
                <a:spcPts val="0"/>
              </a:spcBef>
              <a:buSzPts val="2400"/>
            </a:pPr>
            <a:r>
              <a:rPr lang="en" sz="3200" b="1" i="1" dirty="0">
                <a:solidFill>
                  <a:schemeClr val="bg1"/>
                </a:solidFill>
              </a:rPr>
              <a:t>Health Promotion Ambassadors</a:t>
            </a:r>
          </a:p>
          <a:p>
            <a:pPr algn="l">
              <a:lnSpc>
                <a:spcPct val="100000"/>
              </a:lnSpc>
              <a:spcBef>
                <a:spcPts val="0"/>
              </a:spcBef>
              <a:buSzPts val="2400"/>
            </a:pPr>
            <a:r>
              <a:rPr lang="en" sz="3200" b="1" dirty="0">
                <a:solidFill>
                  <a:schemeClr val="bg1"/>
                </a:solidFill>
              </a:rPr>
              <a:t>Orientation Training for </a:t>
            </a:r>
          </a:p>
          <a:p>
            <a:pPr algn="l">
              <a:lnSpc>
                <a:spcPct val="100000"/>
              </a:lnSpc>
              <a:spcBef>
                <a:spcPts val="0"/>
              </a:spcBef>
              <a:buSzPts val="2400"/>
            </a:pPr>
            <a:r>
              <a:rPr lang="en" sz="3200" b="1" dirty="0">
                <a:solidFill>
                  <a:schemeClr val="bg1"/>
                </a:solidFill>
              </a:rPr>
              <a:t>T</a:t>
            </a:r>
            <a:r>
              <a:rPr lang="en-US" sz="3200" b="1" dirty="0">
                <a:solidFill>
                  <a:schemeClr val="bg1"/>
                </a:solidFill>
              </a:rPr>
              <a:t>e</a:t>
            </a:r>
            <a:r>
              <a:rPr lang="en" sz="3200" b="1" dirty="0" err="1">
                <a:solidFill>
                  <a:schemeClr val="bg1"/>
                </a:solidFill>
              </a:rPr>
              <a:t>st</a:t>
            </a:r>
            <a:r>
              <a:rPr lang="en" sz="3200" b="1" dirty="0">
                <a:solidFill>
                  <a:schemeClr val="bg1"/>
                </a:solidFill>
              </a:rPr>
              <a:t>, Trace, Treat (3Ts) Reentry Plan</a:t>
            </a:r>
          </a:p>
          <a:p>
            <a:pPr algn="l">
              <a:lnSpc>
                <a:spcPct val="100000"/>
              </a:lnSpc>
              <a:spcBef>
                <a:spcPts val="0"/>
              </a:spcBef>
              <a:buSzPts val="2400"/>
            </a:pPr>
            <a:r>
              <a:rPr lang="en" sz="3200" b="1" dirty="0">
                <a:solidFill>
                  <a:schemeClr val="bg1"/>
                </a:solidFill>
              </a:rPr>
              <a:t>Fall 2020</a:t>
            </a:r>
            <a:endParaRPr sz="3200" b="1" dirty="0">
              <a:solidFill>
                <a:schemeClr val="bg1"/>
              </a:solidFill>
            </a:endParaRPr>
          </a:p>
        </p:txBody>
      </p:sp>
      <p:pic>
        <p:nvPicPr>
          <p:cNvPr id="288" name="Google Shape;288;p47"/>
          <p:cNvPicPr preferRelativeResize="0"/>
          <p:nvPr/>
        </p:nvPicPr>
        <p:blipFill rotWithShape="1">
          <a:blip r:embed="rId4">
            <a:alphaModFix/>
          </a:blip>
          <a:srcRect/>
          <a:stretch/>
        </p:blipFill>
        <p:spPr>
          <a:xfrm>
            <a:off x="1272695" y="372418"/>
            <a:ext cx="3841151" cy="905932"/>
          </a:xfrm>
          <a:prstGeom prst="rect">
            <a:avLst/>
          </a:prstGeom>
          <a:noFill/>
          <a:ln>
            <a:noFill/>
          </a:ln>
        </p:spPr>
      </p:pic>
    </p:spTree>
    <p:extLst>
      <p:ext uri="{BB962C8B-B14F-4D97-AF65-F5344CB8AC3E}">
        <p14:creationId xmlns:p14="http://schemas.microsoft.com/office/powerpoint/2010/main" val="31621024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98"/>
        <p:cNvGrpSpPr/>
        <p:nvPr/>
      </p:nvGrpSpPr>
      <p:grpSpPr>
        <a:xfrm>
          <a:off x="0" y="0"/>
          <a:ext cx="0" cy="0"/>
          <a:chOff x="0" y="0"/>
          <a:chExt cx="0" cy="0"/>
        </a:xfrm>
      </p:grpSpPr>
      <p:sp>
        <p:nvSpPr>
          <p:cNvPr id="1599" name="Google Shape;1599;p147"/>
          <p:cNvSpPr/>
          <p:nvPr/>
        </p:nvSpPr>
        <p:spPr>
          <a:xfrm>
            <a:off x="5250633" y="350108"/>
            <a:ext cx="6255600" cy="1524000"/>
          </a:xfrm>
          <a:prstGeom prst="rect">
            <a:avLst/>
          </a:prstGeom>
          <a:noFill/>
          <a:ln>
            <a:noFill/>
          </a:ln>
        </p:spPr>
        <p:txBody>
          <a:bodyPr spcFirstLastPara="1" wrap="square" lIns="121900" tIns="60933" rIns="121900" bIns="60933" anchor="t" anchorCtr="0">
            <a:noAutofit/>
          </a:bodyPr>
          <a:lstStyle/>
          <a:p>
            <a:pPr>
              <a:lnSpc>
                <a:spcPct val="75000"/>
              </a:lnSpc>
            </a:pPr>
            <a:r>
              <a:rPr lang="en-US" sz="4000" b="1" dirty="0">
                <a:solidFill>
                  <a:srgbClr val="AB051F"/>
                </a:solidFill>
                <a:latin typeface="Calibri"/>
                <a:ea typeface="Calibri"/>
                <a:cs typeface="Calibri"/>
                <a:sym typeface="Calibri"/>
              </a:rPr>
              <a:t>2. TRACE</a:t>
            </a:r>
          </a:p>
          <a:p>
            <a:pPr>
              <a:lnSpc>
                <a:spcPct val="75000"/>
              </a:lnSpc>
            </a:pPr>
            <a:r>
              <a:rPr lang="en-US" sz="2800" b="1" dirty="0">
                <a:solidFill>
                  <a:srgbClr val="0A265B"/>
                </a:solidFill>
              </a:rPr>
              <a:t>Traditional Contact Tracing</a:t>
            </a:r>
            <a:endParaRPr lang="en-US" sz="2000" b="1" dirty="0">
              <a:solidFill>
                <a:srgbClr val="0A265B"/>
              </a:solidFill>
            </a:endParaRPr>
          </a:p>
          <a:p>
            <a:pPr>
              <a:lnSpc>
                <a:spcPct val="75000"/>
              </a:lnSpc>
            </a:pPr>
            <a:r>
              <a:rPr lang="en-US" sz="2000" dirty="0">
                <a:solidFill>
                  <a:srgbClr val="0A265B"/>
                </a:solidFill>
              </a:rPr>
              <a:t>Finding people who may have been exposed, alerting those people, stopping the spread of the virus.</a:t>
            </a:r>
            <a:endParaRPr sz="2000" dirty="0">
              <a:solidFill>
                <a:srgbClr val="0A265B"/>
              </a:solidFill>
              <a:latin typeface="Calibri"/>
              <a:ea typeface="Calibri"/>
              <a:cs typeface="Calibri"/>
              <a:sym typeface="Calibri"/>
            </a:endParaRPr>
          </a:p>
        </p:txBody>
      </p:sp>
      <p:pic>
        <p:nvPicPr>
          <p:cNvPr id="1600" name="Google Shape;1600;p147"/>
          <p:cNvPicPr preferRelativeResize="0"/>
          <p:nvPr/>
        </p:nvPicPr>
        <p:blipFill>
          <a:blip r:embed="rId3"/>
          <a:srcRect/>
          <a:stretch/>
        </p:blipFill>
        <p:spPr>
          <a:xfrm>
            <a:off x="0" y="5679"/>
            <a:ext cx="4546600" cy="6846644"/>
          </a:xfrm>
          <a:prstGeom prst="rect">
            <a:avLst/>
          </a:prstGeom>
          <a:noFill/>
          <a:ln>
            <a:noFill/>
          </a:ln>
        </p:spPr>
      </p:pic>
      <p:sp>
        <p:nvSpPr>
          <p:cNvPr id="1601" name="Google Shape;1601;p147"/>
          <p:cNvSpPr txBox="1"/>
          <p:nvPr/>
        </p:nvSpPr>
        <p:spPr>
          <a:xfrm>
            <a:off x="5250633" y="1874108"/>
            <a:ext cx="6705600" cy="2893569"/>
          </a:xfrm>
          <a:prstGeom prst="rect">
            <a:avLst/>
          </a:prstGeom>
          <a:noFill/>
          <a:ln>
            <a:noFill/>
          </a:ln>
        </p:spPr>
        <p:txBody>
          <a:bodyPr spcFirstLastPara="1" wrap="square" lIns="121900" tIns="121900" rIns="121900" bIns="121900" anchor="t" anchorCtr="0">
            <a:noAutofit/>
          </a:bodyPr>
          <a:lstStyle/>
          <a:p>
            <a:pPr marL="609585" indent="-440256">
              <a:buClr>
                <a:srgbClr val="00275C"/>
              </a:buClr>
              <a:buSzPts val="1600"/>
              <a:buFont typeface="Calibri"/>
              <a:buChar char="●"/>
            </a:pPr>
            <a:r>
              <a:rPr lang="en-US" sz="2000" b="1" dirty="0">
                <a:solidFill>
                  <a:srgbClr val="00275C"/>
                </a:solidFill>
                <a:latin typeface="Calibri"/>
                <a:ea typeface="Calibri"/>
                <a:cs typeface="Calibri"/>
                <a:sym typeface="Calibri"/>
              </a:rPr>
              <a:t>Established and reliable method to stop the spread</a:t>
            </a:r>
            <a:endParaRPr sz="2000" b="1" dirty="0">
              <a:solidFill>
                <a:srgbClr val="00275C"/>
              </a:solidFill>
              <a:latin typeface="Calibri"/>
              <a:ea typeface="Calibri"/>
              <a:cs typeface="Calibri"/>
              <a:sym typeface="Calibri"/>
            </a:endParaRPr>
          </a:p>
          <a:p>
            <a:pPr marL="609585"/>
            <a:endParaRPr sz="2000" b="1" dirty="0">
              <a:solidFill>
                <a:srgbClr val="00275C"/>
              </a:solidFill>
              <a:latin typeface="Calibri"/>
              <a:ea typeface="Calibri"/>
              <a:cs typeface="Calibri"/>
              <a:sym typeface="Calibri"/>
            </a:endParaRPr>
          </a:p>
          <a:p>
            <a:pPr marL="609585" indent="-440256">
              <a:buClr>
                <a:srgbClr val="00275C"/>
              </a:buClr>
              <a:buSzPts val="1600"/>
              <a:buFont typeface="Calibri"/>
              <a:buChar char="●"/>
            </a:pPr>
            <a:r>
              <a:rPr lang="en-US" sz="2000" b="1" dirty="0" err="1">
                <a:solidFill>
                  <a:srgbClr val="00275C"/>
                </a:solidFill>
                <a:ea typeface="Calibri"/>
                <a:cs typeface="Calibri"/>
                <a:sym typeface="Calibri"/>
              </a:rPr>
              <a:t>UArizona</a:t>
            </a:r>
            <a:r>
              <a:rPr lang="en-US" sz="2000" b="1" dirty="0">
                <a:solidFill>
                  <a:srgbClr val="00275C"/>
                </a:solidFill>
                <a:ea typeface="Calibri"/>
                <a:cs typeface="Calibri"/>
                <a:sym typeface="Calibri"/>
              </a:rPr>
              <a:t> Contact Tracing Team Team at Zuckerman College of Public Health – proven public health Team, powered by student and staff volunteers</a:t>
            </a:r>
          </a:p>
          <a:p>
            <a:pPr marL="609585" indent="-440256">
              <a:buClr>
                <a:srgbClr val="00275C"/>
              </a:buClr>
              <a:buSzPts val="1600"/>
              <a:buFont typeface="Calibri"/>
              <a:buChar char="●"/>
            </a:pPr>
            <a:endParaRPr lang="en-US" sz="2000" b="1" dirty="0">
              <a:solidFill>
                <a:srgbClr val="00275C"/>
              </a:solidFill>
              <a:latin typeface="Calibri"/>
              <a:ea typeface="Calibri"/>
              <a:cs typeface="Calibri"/>
              <a:sym typeface="Calibri"/>
            </a:endParaRPr>
          </a:p>
          <a:p>
            <a:pPr marL="609585" indent="-440256">
              <a:buClr>
                <a:srgbClr val="00275C"/>
              </a:buClr>
              <a:buSzPts val="1600"/>
              <a:buFont typeface="Calibri"/>
              <a:buChar char="●"/>
            </a:pPr>
            <a:r>
              <a:rPr lang="en-US" sz="2000" b="1" dirty="0">
                <a:solidFill>
                  <a:srgbClr val="AB051F"/>
                </a:solidFill>
                <a:ea typeface="Calibri"/>
                <a:cs typeface="Calibri"/>
                <a:sym typeface="Calibri"/>
              </a:rPr>
              <a:t>VITAL: </a:t>
            </a:r>
            <a:r>
              <a:rPr lang="en-US" sz="2000" b="1" dirty="0">
                <a:solidFill>
                  <a:srgbClr val="00275C"/>
                </a:solidFill>
                <a:ea typeface="Calibri"/>
                <a:cs typeface="Calibri"/>
                <a:sym typeface="Calibri"/>
              </a:rPr>
              <a:t>Relies on self-reporting and cooperation</a:t>
            </a:r>
          </a:p>
        </p:txBody>
      </p:sp>
      <p:sp>
        <p:nvSpPr>
          <p:cNvPr id="5" name="Google Shape;1636;p151">
            <a:extLst>
              <a:ext uri="{FF2B5EF4-FFF2-40B4-BE49-F238E27FC236}">
                <a16:creationId xmlns:a16="http://schemas.microsoft.com/office/drawing/2014/main" id="{966B839B-2E40-0843-8063-70B78B00D5FC}"/>
              </a:ext>
            </a:extLst>
          </p:cNvPr>
          <p:cNvSpPr txBox="1"/>
          <p:nvPr/>
        </p:nvSpPr>
        <p:spPr>
          <a:xfrm>
            <a:off x="0" y="5862733"/>
            <a:ext cx="3892000" cy="842800"/>
          </a:xfrm>
          <a:prstGeom prst="rect">
            <a:avLst/>
          </a:prstGeom>
          <a:solidFill>
            <a:srgbClr val="81D3EB"/>
          </a:solidFill>
          <a:ln>
            <a:noFill/>
          </a:ln>
        </p:spPr>
        <p:txBody>
          <a:bodyPr spcFirstLastPara="1" wrap="square" lIns="121900" tIns="121900" rIns="121900" bIns="121900" anchor="ctr" anchorCtr="0">
            <a:noAutofit/>
          </a:bodyPr>
          <a:lstStyle/>
          <a:p>
            <a:pPr algn="r"/>
            <a:r>
              <a:rPr lang="en" sz="1600" b="1" dirty="0">
                <a:solidFill>
                  <a:srgbClr val="AB051F"/>
                </a:solidFill>
              </a:rPr>
              <a:t>TRACE</a:t>
            </a:r>
            <a:r>
              <a:rPr lang="en" sz="1600" b="1" dirty="0">
                <a:solidFill>
                  <a:srgbClr val="0B305D"/>
                </a:solidFill>
              </a:rPr>
              <a:t> </a:t>
            </a:r>
          </a:p>
          <a:p>
            <a:pPr algn="r"/>
            <a:r>
              <a:rPr lang="en" sz="1600" b="1" dirty="0">
                <a:solidFill>
                  <a:srgbClr val="0B305D"/>
                </a:solidFill>
              </a:rPr>
              <a:t>SECTION</a:t>
            </a:r>
            <a:endParaRPr sz="1600" b="1" dirty="0">
              <a:solidFill>
                <a:srgbClr val="0B305D"/>
              </a:solidFill>
            </a:endParaRPr>
          </a:p>
        </p:txBody>
      </p:sp>
    </p:spTree>
    <p:extLst>
      <p:ext uri="{BB962C8B-B14F-4D97-AF65-F5344CB8AC3E}">
        <p14:creationId xmlns:p14="http://schemas.microsoft.com/office/powerpoint/2010/main" val="24770648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98"/>
        <p:cNvGrpSpPr/>
        <p:nvPr/>
      </p:nvGrpSpPr>
      <p:grpSpPr>
        <a:xfrm>
          <a:off x="0" y="0"/>
          <a:ext cx="0" cy="0"/>
          <a:chOff x="0" y="0"/>
          <a:chExt cx="0" cy="0"/>
        </a:xfrm>
      </p:grpSpPr>
      <p:sp>
        <p:nvSpPr>
          <p:cNvPr id="1599" name="Google Shape;1599;p147"/>
          <p:cNvSpPr/>
          <p:nvPr/>
        </p:nvSpPr>
        <p:spPr>
          <a:xfrm>
            <a:off x="5250633" y="350108"/>
            <a:ext cx="6255600" cy="1524000"/>
          </a:xfrm>
          <a:prstGeom prst="rect">
            <a:avLst/>
          </a:prstGeom>
          <a:noFill/>
          <a:ln>
            <a:noFill/>
          </a:ln>
        </p:spPr>
        <p:txBody>
          <a:bodyPr spcFirstLastPara="1" wrap="square" lIns="121900" tIns="60933" rIns="121900" bIns="60933" anchor="t" anchorCtr="0">
            <a:noAutofit/>
          </a:bodyPr>
          <a:lstStyle/>
          <a:p>
            <a:pPr>
              <a:lnSpc>
                <a:spcPct val="75000"/>
              </a:lnSpc>
            </a:pPr>
            <a:r>
              <a:rPr lang="en-US" sz="4000" b="1" dirty="0">
                <a:solidFill>
                  <a:srgbClr val="AB051F"/>
                </a:solidFill>
                <a:latin typeface="Calibri"/>
                <a:ea typeface="Calibri"/>
                <a:cs typeface="Calibri"/>
                <a:sym typeface="Calibri"/>
              </a:rPr>
              <a:t>2. TRACE</a:t>
            </a:r>
          </a:p>
          <a:p>
            <a:pPr>
              <a:lnSpc>
                <a:spcPct val="75000"/>
              </a:lnSpc>
            </a:pPr>
            <a:r>
              <a:rPr lang="en-US" sz="2800" b="1" dirty="0" err="1">
                <a:solidFill>
                  <a:srgbClr val="0A265B"/>
                </a:solidFill>
              </a:rPr>
              <a:t>Covid</a:t>
            </a:r>
            <a:r>
              <a:rPr lang="en-US" sz="2800" b="1" dirty="0">
                <a:solidFill>
                  <a:srgbClr val="0A265B"/>
                </a:solidFill>
              </a:rPr>
              <a:t> Watch Arizona</a:t>
            </a:r>
          </a:p>
          <a:p>
            <a:pPr>
              <a:lnSpc>
                <a:spcPct val="75000"/>
              </a:lnSpc>
            </a:pPr>
            <a:r>
              <a:rPr lang="en-US" sz="2000" i="1" dirty="0">
                <a:solidFill>
                  <a:srgbClr val="0A265B"/>
                </a:solidFill>
              </a:rPr>
              <a:t>Exposure Notification </a:t>
            </a:r>
            <a:r>
              <a:rPr lang="en-US" sz="2000" dirty="0">
                <a:solidFill>
                  <a:srgbClr val="0A265B"/>
                </a:solidFill>
              </a:rPr>
              <a:t>app, uses Bluetooth technology, completely anonymous</a:t>
            </a:r>
            <a:endParaRPr sz="2000" dirty="0">
              <a:solidFill>
                <a:srgbClr val="0A265B"/>
              </a:solidFill>
              <a:latin typeface="Calibri"/>
              <a:ea typeface="Calibri"/>
              <a:cs typeface="Calibri"/>
              <a:sym typeface="Calibri"/>
            </a:endParaRPr>
          </a:p>
        </p:txBody>
      </p:sp>
      <p:pic>
        <p:nvPicPr>
          <p:cNvPr id="1600" name="Google Shape;1600;p147"/>
          <p:cNvPicPr preferRelativeResize="0"/>
          <p:nvPr/>
        </p:nvPicPr>
        <p:blipFill>
          <a:blip r:embed="rId3"/>
          <a:srcRect/>
          <a:stretch/>
        </p:blipFill>
        <p:spPr>
          <a:xfrm>
            <a:off x="0" y="5679"/>
            <a:ext cx="4546600" cy="6846644"/>
          </a:xfrm>
          <a:prstGeom prst="rect">
            <a:avLst/>
          </a:prstGeom>
          <a:noFill/>
          <a:ln>
            <a:noFill/>
          </a:ln>
        </p:spPr>
      </p:pic>
      <p:sp>
        <p:nvSpPr>
          <p:cNvPr id="1601" name="Google Shape;1601;p147"/>
          <p:cNvSpPr txBox="1"/>
          <p:nvPr/>
        </p:nvSpPr>
        <p:spPr>
          <a:xfrm>
            <a:off x="5250633" y="1874108"/>
            <a:ext cx="6705600" cy="2893569"/>
          </a:xfrm>
          <a:prstGeom prst="rect">
            <a:avLst/>
          </a:prstGeom>
          <a:noFill/>
          <a:ln>
            <a:noFill/>
          </a:ln>
        </p:spPr>
        <p:txBody>
          <a:bodyPr spcFirstLastPara="1" wrap="square" lIns="121900" tIns="121900" rIns="121900" bIns="121900" anchor="t" anchorCtr="0">
            <a:noAutofit/>
          </a:bodyPr>
          <a:lstStyle/>
          <a:p>
            <a:pPr marL="609585" indent="-440256">
              <a:buClr>
                <a:srgbClr val="00275C"/>
              </a:buClr>
              <a:buSzPts val="1600"/>
              <a:buFont typeface="Calibri"/>
              <a:buChar char="●"/>
            </a:pPr>
            <a:r>
              <a:rPr lang="en-US" sz="2000" b="1" dirty="0">
                <a:solidFill>
                  <a:srgbClr val="00275C"/>
                </a:solidFill>
                <a:latin typeface="Calibri"/>
                <a:ea typeface="Calibri"/>
                <a:cs typeface="Calibri"/>
                <a:sym typeface="Calibri"/>
              </a:rPr>
              <a:t>Innovative Technology from Apple and Google, users receive an “exposure notification” alert if they have been near a user who tested positive.</a:t>
            </a:r>
            <a:endParaRPr sz="2000" b="1" dirty="0">
              <a:solidFill>
                <a:srgbClr val="00275C"/>
              </a:solidFill>
              <a:latin typeface="Calibri"/>
              <a:ea typeface="Calibri"/>
              <a:cs typeface="Calibri"/>
              <a:sym typeface="Calibri"/>
            </a:endParaRPr>
          </a:p>
          <a:p>
            <a:pPr marL="609585"/>
            <a:endParaRPr sz="2000" b="1" dirty="0">
              <a:solidFill>
                <a:srgbClr val="00275C"/>
              </a:solidFill>
              <a:latin typeface="Calibri"/>
              <a:ea typeface="Calibri"/>
              <a:cs typeface="Calibri"/>
              <a:sym typeface="Calibri"/>
            </a:endParaRPr>
          </a:p>
          <a:p>
            <a:pPr marL="609585" indent="-440256">
              <a:buClr>
                <a:srgbClr val="00275C"/>
              </a:buClr>
              <a:buSzPts val="1600"/>
              <a:buFont typeface="Calibri"/>
              <a:buChar char="●"/>
            </a:pPr>
            <a:r>
              <a:rPr lang="en-US" sz="2000" b="1" dirty="0">
                <a:solidFill>
                  <a:srgbClr val="00275C"/>
                </a:solidFill>
                <a:ea typeface="Calibri"/>
                <a:cs typeface="Calibri"/>
                <a:sym typeface="Calibri"/>
              </a:rPr>
              <a:t>Everyone on campus needs to download, #</a:t>
            </a:r>
            <a:r>
              <a:rPr lang="en-US" sz="2000" b="1" dirty="0" err="1">
                <a:solidFill>
                  <a:srgbClr val="00275C"/>
                </a:solidFill>
                <a:ea typeface="Calibri"/>
                <a:cs typeface="Calibri"/>
                <a:sym typeface="Calibri"/>
              </a:rPr>
              <a:t>beardownload</a:t>
            </a:r>
            <a:r>
              <a:rPr lang="en-US" sz="2000" b="1" dirty="0">
                <a:solidFill>
                  <a:srgbClr val="00275C"/>
                </a:solidFill>
                <a:ea typeface="Calibri"/>
                <a:cs typeface="Calibri"/>
                <a:sym typeface="Calibri"/>
              </a:rPr>
              <a:t>!</a:t>
            </a:r>
          </a:p>
          <a:p>
            <a:pPr marL="609585" indent="-440256">
              <a:buClr>
                <a:srgbClr val="00275C"/>
              </a:buClr>
              <a:buSzPts val="1600"/>
              <a:buFont typeface="Calibri"/>
              <a:buChar char="●"/>
            </a:pPr>
            <a:endParaRPr lang="en-US" sz="2000" b="1" dirty="0">
              <a:solidFill>
                <a:srgbClr val="00275C"/>
              </a:solidFill>
              <a:latin typeface="Calibri"/>
              <a:ea typeface="Calibri"/>
              <a:cs typeface="Calibri"/>
              <a:sym typeface="Calibri"/>
            </a:endParaRPr>
          </a:p>
          <a:p>
            <a:pPr marL="609585" indent="-440256">
              <a:buClr>
                <a:srgbClr val="00275C"/>
              </a:buClr>
              <a:buSzPts val="1600"/>
              <a:buFont typeface="Calibri"/>
              <a:buChar char="●"/>
            </a:pPr>
            <a:r>
              <a:rPr lang="en-US" sz="2000" b="1" dirty="0">
                <a:solidFill>
                  <a:srgbClr val="AB051F"/>
                </a:solidFill>
                <a:ea typeface="Calibri"/>
                <a:cs typeface="Calibri"/>
                <a:sym typeface="Calibri"/>
              </a:rPr>
              <a:t>VITAL: </a:t>
            </a:r>
            <a:r>
              <a:rPr lang="en-US" sz="2000" b="1" dirty="0">
                <a:solidFill>
                  <a:srgbClr val="00275C"/>
                </a:solidFill>
                <a:ea typeface="Calibri"/>
                <a:cs typeface="Calibri"/>
                <a:sym typeface="Calibri"/>
              </a:rPr>
              <a:t>Depends on self-reporting and widespread participation</a:t>
            </a:r>
          </a:p>
        </p:txBody>
      </p:sp>
      <p:sp>
        <p:nvSpPr>
          <p:cNvPr id="5" name="Google Shape;1636;p151">
            <a:extLst>
              <a:ext uri="{FF2B5EF4-FFF2-40B4-BE49-F238E27FC236}">
                <a16:creationId xmlns:a16="http://schemas.microsoft.com/office/drawing/2014/main" id="{966B839B-2E40-0843-8063-70B78B00D5FC}"/>
              </a:ext>
            </a:extLst>
          </p:cNvPr>
          <p:cNvSpPr txBox="1"/>
          <p:nvPr/>
        </p:nvSpPr>
        <p:spPr>
          <a:xfrm>
            <a:off x="0" y="5862733"/>
            <a:ext cx="3892000" cy="842800"/>
          </a:xfrm>
          <a:prstGeom prst="rect">
            <a:avLst/>
          </a:prstGeom>
          <a:solidFill>
            <a:srgbClr val="81D3EB"/>
          </a:solidFill>
          <a:ln>
            <a:noFill/>
          </a:ln>
        </p:spPr>
        <p:txBody>
          <a:bodyPr spcFirstLastPara="1" wrap="square" lIns="121900" tIns="121900" rIns="121900" bIns="121900" anchor="ctr" anchorCtr="0">
            <a:noAutofit/>
          </a:bodyPr>
          <a:lstStyle/>
          <a:p>
            <a:pPr algn="r"/>
            <a:r>
              <a:rPr lang="en" sz="1600" b="1" dirty="0">
                <a:solidFill>
                  <a:srgbClr val="AB051F"/>
                </a:solidFill>
              </a:rPr>
              <a:t>TRACE</a:t>
            </a:r>
            <a:r>
              <a:rPr lang="en" sz="1600" b="1" dirty="0">
                <a:solidFill>
                  <a:srgbClr val="0B305D"/>
                </a:solidFill>
              </a:rPr>
              <a:t> </a:t>
            </a:r>
          </a:p>
          <a:p>
            <a:pPr algn="r"/>
            <a:r>
              <a:rPr lang="en" sz="1600" b="1" dirty="0">
                <a:solidFill>
                  <a:srgbClr val="0B305D"/>
                </a:solidFill>
              </a:rPr>
              <a:t>SECTION</a:t>
            </a:r>
            <a:endParaRPr sz="1600" b="1" dirty="0">
              <a:solidFill>
                <a:srgbClr val="0B305D"/>
              </a:solidFill>
            </a:endParaRPr>
          </a:p>
        </p:txBody>
      </p:sp>
    </p:spTree>
    <p:extLst>
      <p:ext uri="{BB962C8B-B14F-4D97-AF65-F5344CB8AC3E}">
        <p14:creationId xmlns:p14="http://schemas.microsoft.com/office/powerpoint/2010/main" val="35335206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98"/>
        <p:cNvGrpSpPr/>
        <p:nvPr/>
      </p:nvGrpSpPr>
      <p:grpSpPr>
        <a:xfrm>
          <a:off x="0" y="0"/>
          <a:ext cx="0" cy="0"/>
          <a:chOff x="0" y="0"/>
          <a:chExt cx="0" cy="0"/>
        </a:xfrm>
      </p:grpSpPr>
      <p:sp>
        <p:nvSpPr>
          <p:cNvPr id="1599" name="Google Shape;1599;p147"/>
          <p:cNvSpPr/>
          <p:nvPr/>
        </p:nvSpPr>
        <p:spPr>
          <a:xfrm>
            <a:off x="5250633" y="350108"/>
            <a:ext cx="6255600" cy="1524000"/>
          </a:xfrm>
          <a:prstGeom prst="rect">
            <a:avLst/>
          </a:prstGeom>
          <a:noFill/>
          <a:ln>
            <a:noFill/>
          </a:ln>
        </p:spPr>
        <p:txBody>
          <a:bodyPr spcFirstLastPara="1" wrap="square" lIns="121900" tIns="60933" rIns="121900" bIns="60933" anchor="t" anchorCtr="0">
            <a:noAutofit/>
          </a:bodyPr>
          <a:lstStyle/>
          <a:p>
            <a:pPr>
              <a:lnSpc>
                <a:spcPct val="75000"/>
              </a:lnSpc>
            </a:pPr>
            <a:r>
              <a:rPr lang="en-US" sz="4000" b="1" dirty="0">
                <a:solidFill>
                  <a:srgbClr val="AB051F"/>
                </a:solidFill>
                <a:latin typeface="Calibri"/>
                <a:ea typeface="Calibri"/>
                <a:cs typeface="Calibri"/>
                <a:sym typeface="Calibri"/>
              </a:rPr>
              <a:t>2. TRACE</a:t>
            </a:r>
          </a:p>
          <a:p>
            <a:pPr>
              <a:lnSpc>
                <a:spcPct val="75000"/>
              </a:lnSpc>
            </a:pPr>
            <a:r>
              <a:rPr lang="en-US" sz="2800" b="1" dirty="0" err="1">
                <a:solidFill>
                  <a:srgbClr val="0A265B"/>
                </a:solidFill>
              </a:rPr>
              <a:t>Covid</a:t>
            </a:r>
            <a:r>
              <a:rPr lang="en-US" sz="2800" b="1" dirty="0">
                <a:solidFill>
                  <a:srgbClr val="0A265B"/>
                </a:solidFill>
              </a:rPr>
              <a:t> Watch Arizona: How to Download</a:t>
            </a:r>
          </a:p>
          <a:p>
            <a:pPr>
              <a:lnSpc>
                <a:spcPct val="75000"/>
              </a:lnSpc>
            </a:pPr>
            <a:r>
              <a:rPr lang="en-US" sz="2000" i="1" dirty="0">
                <a:solidFill>
                  <a:srgbClr val="0A265B"/>
                </a:solidFill>
              </a:rPr>
              <a:t>Exposure Notification </a:t>
            </a:r>
            <a:r>
              <a:rPr lang="en-US" sz="2000" dirty="0">
                <a:solidFill>
                  <a:srgbClr val="0A265B"/>
                </a:solidFill>
              </a:rPr>
              <a:t>app, uses Bluetooth technology, completely anonymous</a:t>
            </a:r>
            <a:endParaRPr sz="2000" dirty="0">
              <a:solidFill>
                <a:srgbClr val="0A265B"/>
              </a:solidFill>
              <a:latin typeface="Calibri"/>
              <a:ea typeface="Calibri"/>
              <a:cs typeface="Calibri"/>
              <a:sym typeface="Calibri"/>
            </a:endParaRPr>
          </a:p>
        </p:txBody>
      </p:sp>
      <p:pic>
        <p:nvPicPr>
          <p:cNvPr id="1600" name="Google Shape;1600;p147"/>
          <p:cNvPicPr preferRelativeResize="0"/>
          <p:nvPr/>
        </p:nvPicPr>
        <p:blipFill>
          <a:blip r:embed="rId3"/>
          <a:srcRect/>
          <a:stretch/>
        </p:blipFill>
        <p:spPr>
          <a:xfrm>
            <a:off x="0" y="5679"/>
            <a:ext cx="4546600" cy="6846644"/>
          </a:xfrm>
          <a:prstGeom prst="rect">
            <a:avLst/>
          </a:prstGeom>
          <a:noFill/>
          <a:ln>
            <a:noFill/>
          </a:ln>
        </p:spPr>
      </p:pic>
      <p:sp>
        <p:nvSpPr>
          <p:cNvPr id="1601" name="Google Shape;1601;p147"/>
          <p:cNvSpPr txBox="1"/>
          <p:nvPr/>
        </p:nvSpPr>
        <p:spPr>
          <a:xfrm>
            <a:off x="5250633" y="2493086"/>
            <a:ext cx="6705600" cy="2893569"/>
          </a:xfrm>
          <a:prstGeom prst="rect">
            <a:avLst/>
          </a:prstGeom>
          <a:noFill/>
          <a:ln>
            <a:noFill/>
          </a:ln>
        </p:spPr>
        <p:txBody>
          <a:bodyPr spcFirstLastPara="1" wrap="square" lIns="121900" tIns="121900" rIns="121900" bIns="121900" anchor="t" anchorCtr="0">
            <a:noAutofit/>
          </a:bodyPr>
          <a:lstStyle/>
          <a:p>
            <a:pPr marL="609585" indent="-440256">
              <a:buClr>
                <a:srgbClr val="00275C"/>
              </a:buClr>
              <a:buSzPts val="1600"/>
              <a:buFont typeface="Calibri"/>
              <a:buChar char="●"/>
            </a:pPr>
            <a:r>
              <a:rPr lang="en-US" sz="2000" b="1" dirty="0">
                <a:solidFill>
                  <a:srgbClr val="00275C"/>
                </a:solidFill>
                <a:latin typeface="Calibri"/>
                <a:ea typeface="Calibri"/>
                <a:cs typeface="Calibri"/>
                <a:sym typeface="Calibri"/>
              </a:rPr>
              <a:t>On iPhones, in the App Store, search for ”</a:t>
            </a:r>
            <a:r>
              <a:rPr lang="en-US" sz="2000" b="1" dirty="0" err="1">
                <a:solidFill>
                  <a:srgbClr val="00275C"/>
                </a:solidFill>
                <a:latin typeface="Calibri"/>
                <a:ea typeface="Calibri"/>
                <a:cs typeface="Calibri"/>
                <a:sym typeface="Calibri"/>
              </a:rPr>
              <a:t>Covid</a:t>
            </a:r>
            <a:r>
              <a:rPr lang="en-US" sz="2000" b="1" dirty="0">
                <a:solidFill>
                  <a:srgbClr val="00275C"/>
                </a:solidFill>
                <a:latin typeface="Calibri"/>
                <a:ea typeface="Calibri"/>
                <a:cs typeface="Calibri"/>
                <a:sym typeface="Calibri"/>
              </a:rPr>
              <a:t> Watch Arizona” to find the app for free download</a:t>
            </a:r>
            <a:endParaRPr sz="2000" b="1" dirty="0">
              <a:solidFill>
                <a:srgbClr val="00275C"/>
              </a:solidFill>
              <a:latin typeface="Calibri"/>
              <a:ea typeface="Calibri"/>
              <a:cs typeface="Calibri"/>
              <a:sym typeface="Calibri"/>
            </a:endParaRPr>
          </a:p>
          <a:p>
            <a:pPr marL="609585"/>
            <a:endParaRPr sz="2000" b="1" dirty="0">
              <a:solidFill>
                <a:srgbClr val="00275C"/>
              </a:solidFill>
              <a:latin typeface="Calibri"/>
              <a:ea typeface="Calibri"/>
              <a:cs typeface="Calibri"/>
              <a:sym typeface="Calibri"/>
            </a:endParaRPr>
          </a:p>
          <a:p>
            <a:pPr marL="609585" indent="-440256">
              <a:buClr>
                <a:srgbClr val="00275C"/>
              </a:buClr>
              <a:buSzPts val="1600"/>
              <a:buFont typeface="Calibri"/>
              <a:buChar char="●"/>
            </a:pPr>
            <a:r>
              <a:rPr lang="en-US" sz="2000" b="1" dirty="0">
                <a:solidFill>
                  <a:srgbClr val="00275C"/>
                </a:solidFill>
                <a:ea typeface="Calibri"/>
                <a:cs typeface="Calibri"/>
                <a:sym typeface="Calibri"/>
              </a:rPr>
              <a:t>On Android phones, in Google Play, search for “</a:t>
            </a:r>
            <a:r>
              <a:rPr lang="en-US" sz="2000" b="1" dirty="0" err="1">
                <a:solidFill>
                  <a:srgbClr val="00275C"/>
                </a:solidFill>
                <a:ea typeface="Calibri"/>
                <a:cs typeface="Calibri"/>
                <a:sym typeface="Calibri"/>
              </a:rPr>
              <a:t>CovidWatch</a:t>
            </a:r>
            <a:r>
              <a:rPr lang="en-US" sz="2000" b="1" dirty="0">
                <a:solidFill>
                  <a:srgbClr val="00275C"/>
                </a:solidFill>
                <a:ea typeface="Calibri"/>
                <a:cs typeface="Calibri"/>
                <a:sym typeface="Calibri"/>
              </a:rPr>
              <a:t>” (one word) to find the app for free download</a:t>
            </a:r>
          </a:p>
          <a:p>
            <a:pPr marL="169329">
              <a:buClr>
                <a:srgbClr val="00275C"/>
              </a:buClr>
              <a:buSzPts val="1600"/>
            </a:pPr>
            <a:endParaRPr lang="en-US" sz="2000" b="1" dirty="0">
              <a:solidFill>
                <a:srgbClr val="00275C"/>
              </a:solidFill>
              <a:latin typeface="Calibri"/>
              <a:ea typeface="Calibri"/>
              <a:cs typeface="Calibri"/>
              <a:sym typeface="Calibri"/>
            </a:endParaRPr>
          </a:p>
        </p:txBody>
      </p:sp>
      <p:sp>
        <p:nvSpPr>
          <p:cNvPr id="5" name="Google Shape;1636;p151">
            <a:extLst>
              <a:ext uri="{FF2B5EF4-FFF2-40B4-BE49-F238E27FC236}">
                <a16:creationId xmlns:a16="http://schemas.microsoft.com/office/drawing/2014/main" id="{966B839B-2E40-0843-8063-70B78B00D5FC}"/>
              </a:ext>
            </a:extLst>
          </p:cNvPr>
          <p:cNvSpPr txBox="1"/>
          <p:nvPr/>
        </p:nvSpPr>
        <p:spPr>
          <a:xfrm>
            <a:off x="0" y="5862733"/>
            <a:ext cx="3892000" cy="842800"/>
          </a:xfrm>
          <a:prstGeom prst="rect">
            <a:avLst/>
          </a:prstGeom>
          <a:solidFill>
            <a:srgbClr val="81D3EB"/>
          </a:solidFill>
          <a:ln>
            <a:noFill/>
          </a:ln>
        </p:spPr>
        <p:txBody>
          <a:bodyPr spcFirstLastPara="1" wrap="square" lIns="121900" tIns="121900" rIns="121900" bIns="121900" anchor="ctr" anchorCtr="0">
            <a:noAutofit/>
          </a:bodyPr>
          <a:lstStyle/>
          <a:p>
            <a:pPr algn="r"/>
            <a:r>
              <a:rPr lang="en" sz="1600" b="1" dirty="0">
                <a:solidFill>
                  <a:srgbClr val="AB051F"/>
                </a:solidFill>
              </a:rPr>
              <a:t>TRACE</a:t>
            </a:r>
            <a:r>
              <a:rPr lang="en" sz="1600" b="1" dirty="0">
                <a:solidFill>
                  <a:srgbClr val="0B305D"/>
                </a:solidFill>
              </a:rPr>
              <a:t> </a:t>
            </a:r>
          </a:p>
          <a:p>
            <a:pPr algn="r"/>
            <a:r>
              <a:rPr lang="en" sz="1600" b="1" dirty="0">
                <a:solidFill>
                  <a:srgbClr val="0B305D"/>
                </a:solidFill>
              </a:rPr>
              <a:t>SECTION</a:t>
            </a:r>
            <a:endParaRPr sz="1600" b="1" dirty="0">
              <a:solidFill>
                <a:srgbClr val="0B305D"/>
              </a:solidFill>
            </a:endParaRPr>
          </a:p>
        </p:txBody>
      </p:sp>
    </p:spTree>
    <p:extLst>
      <p:ext uri="{BB962C8B-B14F-4D97-AF65-F5344CB8AC3E}">
        <p14:creationId xmlns:p14="http://schemas.microsoft.com/office/powerpoint/2010/main" val="31746433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98"/>
        <p:cNvGrpSpPr/>
        <p:nvPr/>
      </p:nvGrpSpPr>
      <p:grpSpPr>
        <a:xfrm>
          <a:off x="0" y="0"/>
          <a:ext cx="0" cy="0"/>
          <a:chOff x="0" y="0"/>
          <a:chExt cx="0" cy="0"/>
        </a:xfrm>
      </p:grpSpPr>
      <p:sp>
        <p:nvSpPr>
          <p:cNvPr id="1599" name="Google Shape;1599;p147"/>
          <p:cNvSpPr/>
          <p:nvPr/>
        </p:nvSpPr>
        <p:spPr>
          <a:xfrm>
            <a:off x="5250633" y="350108"/>
            <a:ext cx="6255600" cy="1524000"/>
          </a:xfrm>
          <a:prstGeom prst="rect">
            <a:avLst/>
          </a:prstGeom>
          <a:noFill/>
          <a:ln>
            <a:noFill/>
          </a:ln>
        </p:spPr>
        <p:txBody>
          <a:bodyPr spcFirstLastPara="1" wrap="square" lIns="121900" tIns="60933" rIns="121900" bIns="60933" anchor="t" anchorCtr="0">
            <a:noAutofit/>
          </a:bodyPr>
          <a:lstStyle/>
          <a:p>
            <a:pPr>
              <a:lnSpc>
                <a:spcPct val="75000"/>
              </a:lnSpc>
            </a:pPr>
            <a:r>
              <a:rPr lang="en-US" sz="4000" b="1" dirty="0">
                <a:solidFill>
                  <a:srgbClr val="AB051F"/>
                </a:solidFill>
                <a:latin typeface="Calibri"/>
                <a:ea typeface="Calibri"/>
                <a:cs typeface="Calibri"/>
                <a:sym typeface="Calibri"/>
              </a:rPr>
              <a:t>2. TRACE</a:t>
            </a:r>
          </a:p>
          <a:p>
            <a:pPr>
              <a:lnSpc>
                <a:spcPct val="75000"/>
              </a:lnSpc>
            </a:pPr>
            <a:r>
              <a:rPr lang="en-US" sz="2800" b="1" dirty="0">
                <a:solidFill>
                  <a:srgbClr val="0A265B"/>
                </a:solidFill>
              </a:rPr>
              <a:t>Wildcat </a:t>
            </a:r>
            <a:r>
              <a:rPr lang="en-US" sz="2800" b="1" dirty="0" err="1">
                <a:solidFill>
                  <a:srgbClr val="0A265B"/>
                </a:solidFill>
              </a:rPr>
              <a:t>WellCheck</a:t>
            </a:r>
            <a:endParaRPr lang="en-US" sz="2800" b="1" dirty="0">
              <a:solidFill>
                <a:srgbClr val="0A265B"/>
              </a:solidFill>
            </a:endParaRPr>
          </a:p>
          <a:p>
            <a:pPr>
              <a:lnSpc>
                <a:spcPct val="75000"/>
              </a:lnSpc>
            </a:pPr>
            <a:r>
              <a:rPr lang="en-US" sz="2000" b="1" dirty="0">
                <a:solidFill>
                  <a:srgbClr val="0A265B"/>
                </a:solidFill>
              </a:rPr>
              <a:t>Texting-based system for self-reporting health status, </a:t>
            </a:r>
            <a:r>
              <a:rPr lang="en-US" sz="2000" b="1" i="1" dirty="0">
                <a:solidFill>
                  <a:srgbClr val="0A265B"/>
                </a:solidFill>
              </a:rPr>
              <a:t>not an app </a:t>
            </a:r>
            <a:r>
              <a:rPr lang="en-US" sz="2000" b="1" dirty="0">
                <a:solidFill>
                  <a:srgbClr val="0A265B"/>
                </a:solidFill>
              </a:rPr>
              <a:t>(no download), delivers custom information from Campus Health.</a:t>
            </a:r>
            <a:endParaRPr sz="2000" b="1" dirty="0">
              <a:solidFill>
                <a:srgbClr val="0A265B"/>
              </a:solidFill>
              <a:latin typeface="Calibri"/>
              <a:ea typeface="Calibri"/>
              <a:cs typeface="Calibri"/>
              <a:sym typeface="Calibri"/>
            </a:endParaRPr>
          </a:p>
        </p:txBody>
      </p:sp>
      <p:pic>
        <p:nvPicPr>
          <p:cNvPr id="1600" name="Google Shape;1600;p147"/>
          <p:cNvPicPr preferRelativeResize="0"/>
          <p:nvPr/>
        </p:nvPicPr>
        <p:blipFill>
          <a:blip r:embed="rId3"/>
          <a:srcRect/>
          <a:stretch/>
        </p:blipFill>
        <p:spPr>
          <a:xfrm>
            <a:off x="0" y="5679"/>
            <a:ext cx="4546600" cy="6846644"/>
          </a:xfrm>
          <a:prstGeom prst="rect">
            <a:avLst/>
          </a:prstGeom>
          <a:noFill/>
          <a:ln>
            <a:noFill/>
          </a:ln>
        </p:spPr>
      </p:pic>
      <p:sp>
        <p:nvSpPr>
          <p:cNvPr id="1601" name="Google Shape;1601;p147"/>
          <p:cNvSpPr txBox="1"/>
          <p:nvPr/>
        </p:nvSpPr>
        <p:spPr>
          <a:xfrm>
            <a:off x="5250633" y="1982215"/>
            <a:ext cx="6705600" cy="2893569"/>
          </a:xfrm>
          <a:prstGeom prst="rect">
            <a:avLst/>
          </a:prstGeom>
          <a:noFill/>
          <a:ln>
            <a:noFill/>
          </a:ln>
        </p:spPr>
        <p:txBody>
          <a:bodyPr spcFirstLastPara="1" wrap="square" lIns="121900" tIns="121900" rIns="121900" bIns="121900" anchor="t" anchorCtr="0">
            <a:noAutofit/>
          </a:bodyPr>
          <a:lstStyle/>
          <a:p>
            <a:pPr marL="609585" indent="-440256">
              <a:buClr>
                <a:srgbClr val="00275C"/>
              </a:buClr>
              <a:buSzPts val="1600"/>
              <a:buFont typeface="Calibri"/>
              <a:buChar char="●"/>
            </a:pPr>
            <a:r>
              <a:rPr lang="en-US" sz="2000" b="1" i="1" dirty="0">
                <a:solidFill>
                  <a:srgbClr val="00275C"/>
                </a:solidFill>
                <a:latin typeface="Calibri"/>
                <a:ea typeface="Calibri"/>
                <a:cs typeface="Calibri"/>
                <a:sym typeface="Calibri"/>
              </a:rPr>
              <a:t>Information Exchange </a:t>
            </a:r>
            <a:r>
              <a:rPr lang="en-US" sz="2000" b="1" dirty="0">
                <a:solidFill>
                  <a:srgbClr val="00275C"/>
                </a:solidFill>
                <a:latin typeface="Calibri"/>
                <a:ea typeface="Calibri"/>
                <a:cs typeface="Calibri"/>
                <a:sym typeface="Calibri"/>
              </a:rPr>
              <a:t>channel with Campus Health to make sure everyone has the services, support, and answers they need</a:t>
            </a:r>
            <a:endParaRPr sz="2000" b="1" dirty="0">
              <a:solidFill>
                <a:srgbClr val="00275C"/>
              </a:solidFill>
              <a:latin typeface="Calibri"/>
              <a:ea typeface="Calibri"/>
              <a:cs typeface="Calibri"/>
              <a:sym typeface="Calibri"/>
            </a:endParaRPr>
          </a:p>
          <a:p>
            <a:pPr marL="609585"/>
            <a:endParaRPr sz="2000" b="1" dirty="0">
              <a:solidFill>
                <a:srgbClr val="00275C"/>
              </a:solidFill>
              <a:latin typeface="Calibri"/>
              <a:ea typeface="Calibri"/>
              <a:cs typeface="Calibri"/>
              <a:sym typeface="Calibri"/>
            </a:endParaRPr>
          </a:p>
          <a:p>
            <a:pPr marL="609585" indent="-440256">
              <a:buClr>
                <a:srgbClr val="00275C"/>
              </a:buClr>
              <a:buSzPts val="1600"/>
              <a:buFont typeface="Calibri"/>
              <a:buChar char="●"/>
            </a:pPr>
            <a:r>
              <a:rPr lang="en-US" sz="2000" b="1" dirty="0">
                <a:solidFill>
                  <a:srgbClr val="00275C"/>
                </a:solidFill>
                <a:ea typeface="Calibri"/>
                <a:cs typeface="Calibri"/>
                <a:sym typeface="Calibri"/>
              </a:rPr>
              <a:t>Everyone needs to join and report daily when they come to campus – </a:t>
            </a:r>
            <a:r>
              <a:rPr lang="en-US" sz="2000" b="1" i="1" dirty="0">
                <a:solidFill>
                  <a:srgbClr val="00275C"/>
                </a:solidFill>
                <a:ea typeface="Calibri"/>
                <a:cs typeface="Calibri"/>
                <a:sym typeface="Calibri"/>
              </a:rPr>
              <a:t>required</a:t>
            </a:r>
            <a:r>
              <a:rPr lang="en-US" sz="2000" b="1" dirty="0">
                <a:solidFill>
                  <a:srgbClr val="00275C"/>
                </a:solidFill>
                <a:ea typeface="Calibri"/>
                <a:cs typeface="Calibri"/>
                <a:sym typeface="Calibri"/>
              </a:rPr>
              <a:t> by </a:t>
            </a:r>
            <a:r>
              <a:rPr lang="en-US" sz="2000" b="1" dirty="0" err="1">
                <a:solidFill>
                  <a:srgbClr val="00275C"/>
                </a:solidFill>
                <a:ea typeface="Calibri"/>
                <a:cs typeface="Calibri"/>
                <a:sym typeface="Calibri"/>
              </a:rPr>
              <a:t>UArizona</a:t>
            </a:r>
            <a:endParaRPr lang="en-US" sz="2000" b="1" dirty="0">
              <a:solidFill>
                <a:srgbClr val="00275C"/>
              </a:solidFill>
              <a:ea typeface="Calibri"/>
              <a:cs typeface="Calibri"/>
              <a:sym typeface="Calibri"/>
            </a:endParaRPr>
          </a:p>
          <a:p>
            <a:pPr marL="609585" indent="-440256">
              <a:buClr>
                <a:srgbClr val="00275C"/>
              </a:buClr>
              <a:buSzPts val="1600"/>
              <a:buFont typeface="Calibri"/>
              <a:buChar char="●"/>
            </a:pPr>
            <a:endParaRPr lang="en-US" sz="2000" b="1" dirty="0">
              <a:solidFill>
                <a:srgbClr val="00275C"/>
              </a:solidFill>
              <a:latin typeface="Calibri"/>
              <a:ea typeface="Calibri"/>
              <a:cs typeface="Calibri"/>
              <a:sym typeface="Calibri"/>
            </a:endParaRPr>
          </a:p>
          <a:p>
            <a:pPr marL="609585" indent="-440256">
              <a:buClr>
                <a:srgbClr val="00275C"/>
              </a:buClr>
              <a:buSzPts val="1600"/>
              <a:buFont typeface="Calibri"/>
              <a:buChar char="●"/>
            </a:pPr>
            <a:r>
              <a:rPr lang="en-US" sz="2000" b="1" dirty="0">
                <a:solidFill>
                  <a:srgbClr val="AB051F"/>
                </a:solidFill>
                <a:ea typeface="Calibri"/>
                <a:cs typeface="Calibri"/>
                <a:sym typeface="Calibri"/>
              </a:rPr>
              <a:t>VITAL: </a:t>
            </a:r>
            <a:r>
              <a:rPr lang="en-US" sz="2000" b="1" dirty="0">
                <a:solidFill>
                  <a:srgbClr val="00275C"/>
                </a:solidFill>
                <a:ea typeface="Calibri"/>
                <a:cs typeface="Calibri"/>
                <a:sym typeface="Calibri"/>
              </a:rPr>
              <a:t>Relies on self-reporting and participation</a:t>
            </a:r>
          </a:p>
          <a:p>
            <a:pPr marL="609585" indent="-440256">
              <a:buClr>
                <a:srgbClr val="00275C"/>
              </a:buClr>
              <a:buSzPts val="1600"/>
              <a:buFont typeface="Calibri"/>
              <a:buChar char="●"/>
            </a:pPr>
            <a:endParaRPr lang="en-US" sz="2000" b="1" dirty="0">
              <a:solidFill>
                <a:srgbClr val="00275C"/>
              </a:solidFill>
              <a:ea typeface="Calibri"/>
              <a:cs typeface="Calibri"/>
              <a:sym typeface="Calibri"/>
            </a:endParaRPr>
          </a:p>
          <a:p>
            <a:pPr marL="609585" indent="-440256">
              <a:buClr>
                <a:srgbClr val="00275C"/>
              </a:buClr>
              <a:buSzPts val="1600"/>
              <a:buFont typeface="Calibri"/>
              <a:buChar char="●"/>
            </a:pPr>
            <a:r>
              <a:rPr lang="en-US" sz="2000" b="1" dirty="0">
                <a:solidFill>
                  <a:srgbClr val="00275C"/>
                </a:solidFill>
                <a:ea typeface="Calibri"/>
                <a:cs typeface="Calibri"/>
                <a:sym typeface="Calibri"/>
              </a:rPr>
              <a:t>If you were tested off-campus (not by Campus Health) and receive a positive test, report to Campus Health! Call direct: </a:t>
            </a:r>
            <a:r>
              <a:rPr lang="en-US" sz="2000" dirty="0">
                <a:solidFill>
                  <a:schemeClr val="bg1"/>
                </a:solidFill>
                <a:ea typeface="Calibri"/>
                <a:cs typeface="Calibri"/>
                <a:sym typeface="Calibri"/>
              </a:rPr>
              <a:t>520-621-9202</a:t>
            </a:r>
          </a:p>
        </p:txBody>
      </p:sp>
      <p:sp>
        <p:nvSpPr>
          <p:cNvPr id="5" name="Google Shape;1636;p151">
            <a:extLst>
              <a:ext uri="{FF2B5EF4-FFF2-40B4-BE49-F238E27FC236}">
                <a16:creationId xmlns:a16="http://schemas.microsoft.com/office/drawing/2014/main" id="{966B839B-2E40-0843-8063-70B78B00D5FC}"/>
              </a:ext>
            </a:extLst>
          </p:cNvPr>
          <p:cNvSpPr txBox="1"/>
          <p:nvPr/>
        </p:nvSpPr>
        <p:spPr>
          <a:xfrm>
            <a:off x="0" y="5862733"/>
            <a:ext cx="3892000" cy="842800"/>
          </a:xfrm>
          <a:prstGeom prst="rect">
            <a:avLst/>
          </a:prstGeom>
          <a:solidFill>
            <a:srgbClr val="81D3EB"/>
          </a:solidFill>
          <a:ln>
            <a:noFill/>
          </a:ln>
        </p:spPr>
        <p:txBody>
          <a:bodyPr spcFirstLastPara="1" wrap="square" lIns="121900" tIns="121900" rIns="121900" bIns="121900" anchor="ctr" anchorCtr="0">
            <a:noAutofit/>
          </a:bodyPr>
          <a:lstStyle/>
          <a:p>
            <a:pPr algn="r"/>
            <a:r>
              <a:rPr lang="en" sz="1600" b="1" dirty="0">
                <a:solidFill>
                  <a:srgbClr val="AB051F"/>
                </a:solidFill>
              </a:rPr>
              <a:t>TRACE</a:t>
            </a:r>
            <a:r>
              <a:rPr lang="en" sz="1600" b="1" dirty="0">
                <a:solidFill>
                  <a:srgbClr val="0B305D"/>
                </a:solidFill>
              </a:rPr>
              <a:t> </a:t>
            </a:r>
          </a:p>
          <a:p>
            <a:pPr algn="r"/>
            <a:r>
              <a:rPr lang="en" sz="1600" b="1" dirty="0">
                <a:solidFill>
                  <a:srgbClr val="0B305D"/>
                </a:solidFill>
              </a:rPr>
              <a:t>SECTION</a:t>
            </a:r>
            <a:endParaRPr sz="1600" b="1" dirty="0">
              <a:solidFill>
                <a:srgbClr val="0B305D"/>
              </a:solidFill>
            </a:endParaRPr>
          </a:p>
        </p:txBody>
      </p:sp>
    </p:spTree>
    <p:extLst>
      <p:ext uri="{BB962C8B-B14F-4D97-AF65-F5344CB8AC3E}">
        <p14:creationId xmlns:p14="http://schemas.microsoft.com/office/powerpoint/2010/main" val="20811118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98"/>
        <p:cNvGrpSpPr/>
        <p:nvPr/>
      </p:nvGrpSpPr>
      <p:grpSpPr>
        <a:xfrm>
          <a:off x="0" y="0"/>
          <a:ext cx="0" cy="0"/>
          <a:chOff x="0" y="0"/>
          <a:chExt cx="0" cy="0"/>
        </a:xfrm>
      </p:grpSpPr>
      <p:sp>
        <p:nvSpPr>
          <p:cNvPr id="1599" name="Google Shape;1599;p147"/>
          <p:cNvSpPr/>
          <p:nvPr/>
        </p:nvSpPr>
        <p:spPr>
          <a:xfrm>
            <a:off x="5250633" y="350108"/>
            <a:ext cx="6255600" cy="1524000"/>
          </a:xfrm>
          <a:prstGeom prst="rect">
            <a:avLst/>
          </a:prstGeom>
          <a:noFill/>
          <a:ln>
            <a:noFill/>
          </a:ln>
        </p:spPr>
        <p:txBody>
          <a:bodyPr spcFirstLastPara="1" wrap="square" lIns="121900" tIns="60933" rIns="121900" bIns="60933" anchor="t" anchorCtr="0">
            <a:noAutofit/>
          </a:bodyPr>
          <a:lstStyle/>
          <a:p>
            <a:pPr>
              <a:lnSpc>
                <a:spcPct val="75000"/>
              </a:lnSpc>
            </a:pPr>
            <a:r>
              <a:rPr lang="en-US" sz="4000" b="1" dirty="0">
                <a:solidFill>
                  <a:srgbClr val="AB051F"/>
                </a:solidFill>
                <a:latin typeface="Calibri"/>
                <a:ea typeface="Calibri"/>
                <a:cs typeface="Calibri"/>
                <a:sym typeface="Calibri"/>
              </a:rPr>
              <a:t>2. TRACE</a:t>
            </a:r>
          </a:p>
          <a:p>
            <a:pPr>
              <a:lnSpc>
                <a:spcPct val="75000"/>
              </a:lnSpc>
            </a:pPr>
            <a:r>
              <a:rPr lang="en-US" sz="2000" b="1" dirty="0">
                <a:solidFill>
                  <a:srgbClr val="0A265B"/>
                </a:solidFill>
              </a:rPr>
              <a:t>REVIEW: </a:t>
            </a:r>
            <a:r>
              <a:rPr lang="en-US" sz="2000" dirty="0">
                <a:solidFill>
                  <a:srgbClr val="0A265B"/>
                </a:solidFill>
              </a:rPr>
              <a:t>There are three parts to the “Trace” component:</a:t>
            </a:r>
            <a:endParaRPr sz="2000" dirty="0">
              <a:solidFill>
                <a:srgbClr val="0A265B"/>
              </a:solidFill>
              <a:latin typeface="Calibri"/>
              <a:ea typeface="Calibri"/>
              <a:cs typeface="Calibri"/>
              <a:sym typeface="Calibri"/>
            </a:endParaRPr>
          </a:p>
        </p:txBody>
      </p:sp>
      <p:pic>
        <p:nvPicPr>
          <p:cNvPr id="1600" name="Google Shape;1600;p147"/>
          <p:cNvPicPr preferRelativeResize="0"/>
          <p:nvPr/>
        </p:nvPicPr>
        <p:blipFill>
          <a:blip r:embed="rId3"/>
          <a:srcRect/>
          <a:stretch/>
        </p:blipFill>
        <p:spPr>
          <a:xfrm>
            <a:off x="0" y="5679"/>
            <a:ext cx="4546600" cy="6846644"/>
          </a:xfrm>
          <a:prstGeom prst="rect">
            <a:avLst/>
          </a:prstGeom>
          <a:noFill/>
          <a:ln>
            <a:noFill/>
          </a:ln>
        </p:spPr>
      </p:pic>
      <p:sp>
        <p:nvSpPr>
          <p:cNvPr id="1601" name="Google Shape;1601;p147"/>
          <p:cNvSpPr txBox="1"/>
          <p:nvPr/>
        </p:nvSpPr>
        <p:spPr>
          <a:xfrm>
            <a:off x="5250633" y="1874108"/>
            <a:ext cx="6705600" cy="2893569"/>
          </a:xfrm>
          <a:prstGeom prst="rect">
            <a:avLst/>
          </a:prstGeom>
          <a:noFill/>
          <a:ln>
            <a:noFill/>
          </a:ln>
        </p:spPr>
        <p:txBody>
          <a:bodyPr spcFirstLastPara="1" wrap="square" lIns="121900" tIns="121900" rIns="121900" bIns="121900" anchor="t" anchorCtr="0">
            <a:noAutofit/>
          </a:bodyPr>
          <a:lstStyle/>
          <a:p>
            <a:pPr marL="626529" indent="-457200">
              <a:buClr>
                <a:srgbClr val="00275C"/>
              </a:buClr>
              <a:buSzPts val="1600"/>
              <a:buFont typeface="+mj-lt"/>
              <a:buAutoNum type="arabicPeriod"/>
            </a:pPr>
            <a:r>
              <a:rPr lang="en-US" sz="2000" b="1" dirty="0">
                <a:solidFill>
                  <a:srgbClr val="00275C"/>
                </a:solidFill>
                <a:latin typeface="Calibri"/>
                <a:ea typeface="Calibri"/>
                <a:cs typeface="Calibri"/>
                <a:sym typeface="Calibri"/>
              </a:rPr>
              <a:t>Traditional Contact Tracing: the </a:t>
            </a:r>
            <a:r>
              <a:rPr lang="en-US" sz="2000" b="1" dirty="0" err="1">
                <a:solidFill>
                  <a:srgbClr val="00275C"/>
                </a:solidFill>
                <a:latin typeface="Calibri"/>
                <a:ea typeface="Calibri"/>
                <a:cs typeface="Calibri"/>
                <a:sym typeface="Calibri"/>
              </a:rPr>
              <a:t>UArizona</a:t>
            </a:r>
            <a:r>
              <a:rPr lang="en-US" sz="2000" b="1" dirty="0">
                <a:solidFill>
                  <a:srgbClr val="00275C"/>
                </a:solidFill>
                <a:latin typeface="Calibri"/>
                <a:ea typeface="Calibri"/>
                <a:cs typeface="Calibri"/>
                <a:sym typeface="Calibri"/>
              </a:rPr>
              <a:t> Contact Tracing Team: </a:t>
            </a:r>
            <a:r>
              <a:rPr lang="en-US" dirty="0">
                <a:solidFill>
                  <a:schemeClr val="bg1"/>
                </a:solidFill>
                <a:hlinkClick r:id="rId4">
                  <a:extLst>
                    <a:ext uri="{A12FA001-AC4F-418D-AE19-62706E023703}">
                      <ahyp:hlinkClr xmlns:ahyp="http://schemas.microsoft.com/office/drawing/2018/hyperlinkcolor" val="tx"/>
                    </a:ext>
                  </a:extLst>
                </a:hlinkClick>
              </a:rPr>
              <a:t>https://covid19.arizona.edu/app-redcap#contact-tracing-team</a:t>
            </a:r>
            <a:endParaRPr b="1" dirty="0">
              <a:solidFill>
                <a:schemeClr val="bg1"/>
              </a:solidFill>
              <a:latin typeface="Calibri"/>
              <a:ea typeface="Calibri"/>
              <a:cs typeface="Calibri"/>
              <a:sym typeface="Calibri"/>
            </a:endParaRPr>
          </a:p>
          <a:p>
            <a:pPr marL="1066785" indent="-457200">
              <a:buFont typeface="+mj-lt"/>
              <a:buAutoNum type="arabicPeriod"/>
            </a:pPr>
            <a:endParaRPr sz="2000" b="1" dirty="0">
              <a:solidFill>
                <a:srgbClr val="00275C"/>
              </a:solidFill>
              <a:latin typeface="Calibri"/>
              <a:ea typeface="Calibri"/>
              <a:cs typeface="Calibri"/>
              <a:sym typeface="Calibri"/>
            </a:endParaRPr>
          </a:p>
          <a:p>
            <a:pPr marL="626529" indent="-457200">
              <a:buClr>
                <a:srgbClr val="00275C"/>
              </a:buClr>
              <a:buSzPts val="1600"/>
              <a:buFont typeface="+mj-lt"/>
              <a:buAutoNum type="arabicPeriod"/>
            </a:pPr>
            <a:r>
              <a:rPr lang="en-US" sz="2000" b="1" dirty="0" err="1">
                <a:solidFill>
                  <a:srgbClr val="00275C"/>
                </a:solidFill>
                <a:ea typeface="Calibri"/>
                <a:cs typeface="Calibri"/>
                <a:sym typeface="Calibri"/>
              </a:rPr>
              <a:t>Covid</a:t>
            </a:r>
            <a:r>
              <a:rPr lang="en-US" sz="2000" b="1" dirty="0">
                <a:solidFill>
                  <a:srgbClr val="00275C"/>
                </a:solidFill>
                <a:ea typeface="Calibri"/>
                <a:cs typeface="Calibri"/>
                <a:sym typeface="Calibri"/>
              </a:rPr>
              <a:t> Watch Arizona “Exposure Notification” app: </a:t>
            </a:r>
            <a:r>
              <a:rPr lang="en-US" dirty="0">
                <a:solidFill>
                  <a:schemeClr val="bg1"/>
                </a:solidFill>
                <a:hlinkClick r:id="rId5">
                  <a:extLst>
                    <a:ext uri="{A12FA001-AC4F-418D-AE19-62706E023703}">
                      <ahyp:hlinkClr xmlns:ahyp="http://schemas.microsoft.com/office/drawing/2018/hyperlinkcolor" val="tx"/>
                    </a:ext>
                  </a:extLst>
                </a:hlinkClick>
              </a:rPr>
              <a:t>https://covid19.arizona.edu/covidwatch</a:t>
            </a:r>
            <a:r>
              <a:rPr lang="en-US" b="1" dirty="0">
                <a:solidFill>
                  <a:schemeClr val="bg1"/>
                </a:solidFill>
                <a:ea typeface="Calibri"/>
                <a:cs typeface="Calibri"/>
                <a:sym typeface="Calibri"/>
              </a:rPr>
              <a:t> </a:t>
            </a:r>
          </a:p>
          <a:p>
            <a:pPr marL="626529" indent="-457200">
              <a:buClr>
                <a:srgbClr val="00275C"/>
              </a:buClr>
              <a:buSzPts val="1600"/>
              <a:buFont typeface="+mj-lt"/>
              <a:buAutoNum type="arabicPeriod"/>
            </a:pPr>
            <a:endParaRPr lang="en-US" sz="2000" b="1" dirty="0">
              <a:solidFill>
                <a:srgbClr val="00275C"/>
              </a:solidFill>
              <a:latin typeface="Calibri"/>
              <a:ea typeface="Calibri"/>
              <a:cs typeface="Calibri"/>
              <a:sym typeface="Calibri"/>
            </a:endParaRPr>
          </a:p>
          <a:p>
            <a:pPr marL="626529" indent="-457200">
              <a:buClr>
                <a:srgbClr val="00275C"/>
              </a:buClr>
              <a:buSzPts val="1600"/>
              <a:buFont typeface="+mj-lt"/>
              <a:buAutoNum type="arabicPeriod"/>
            </a:pPr>
            <a:r>
              <a:rPr lang="en-US" sz="2000" b="1" dirty="0">
                <a:solidFill>
                  <a:srgbClr val="00275C"/>
                </a:solidFill>
                <a:latin typeface="Calibri"/>
                <a:cs typeface="Calibri"/>
                <a:sym typeface="Calibri"/>
              </a:rPr>
              <a:t>Wildcat </a:t>
            </a:r>
            <a:r>
              <a:rPr lang="en-US" sz="2000" b="1" dirty="0" err="1">
                <a:solidFill>
                  <a:srgbClr val="00275C"/>
                </a:solidFill>
                <a:latin typeface="Calibri"/>
                <a:cs typeface="Calibri"/>
                <a:sym typeface="Calibri"/>
              </a:rPr>
              <a:t>WellCheck</a:t>
            </a:r>
            <a:r>
              <a:rPr lang="en-US" sz="2000" b="1" dirty="0">
                <a:solidFill>
                  <a:srgbClr val="00275C"/>
                </a:solidFill>
                <a:latin typeface="Calibri"/>
                <a:cs typeface="Calibri"/>
                <a:sym typeface="Calibri"/>
              </a:rPr>
              <a:t> texting-based health reporting system: </a:t>
            </a:r>
            <a:r>
              <a:rPr lang="en-US" dirty="0">
                <a:solidFill>
                  <a:schemeClr val="bg1"/>
                </a:solidFill>
                <a:hlinkClick r:id="rId6">
                  <a:extLst>
                    <a:ext uri="{A12FA001-AC4F-418D-AE19-62706E023703}">
                      <ahyp:hlinkClr xmlns:ahyp="http://schemas.microsoft.com/office/drawing/2018/hyperlinkcolor" val="tx"/>
                    </a:ext>
                  </a:extLst>
                </a:hlinkClick>
              </a:rPr>
              <a:t>https://www.wellcheck.arizona.edu/</a:t>
            </a:r>
            <a:endParaRPr dirty="0">
              <a:solidFill>
                <a:schemeClr val="bg1"/>
              </a:solidFill>
            </a:endParaRPr>
          </a:p>
        </p:txBody>
      </p:sp>
      <p:sp>
        <p:nvSpPr>
          <p:cNvPr id="5" name="Google Shape;1636;p151">
            <a:extLst>
              <a:ext uri="{FF2B5EF4-FFF2-40B4-BE49-F238E27FC236}">
                <a16:creationId xmlns:a16="http://schemas.microsoft.com/office/drawing/2014/main" id="{966B839B-2E40-0843-8063-70B78B00D5FC}"/>
              </a:ext>
            </a:extLst>
          </p:cNvPr>
          <p:cNvSpPr txBox="1"/>
          <p:nvPr/>
        </p:nvSpPr>
        <p:spPr>
          <a:xfrm>
            <a:off x="0" y="5862733"/>
            <a:ext cx="3892000" cy="842800"/>
          </a:xfrm>
          <a:prstGeom prst="rect">
            <a:avLst/>
          </a:prstGeom>
          <a:solidFill>
            <a:srgbClr val="81D3EB"/>
          </a:solidFill>
          <a:ln>
            <a:noFill/>
          </a:ln>
        </p:spPr>
        <p:txBody>
          <a:bodyPr spcFirstLastPara="1" wrap="square" lIns="121900" tIns="121900" rIns="121900" bIns="121900" anchor="ctr" anchorCtr="0">
            <a:noAutofit/>
          </a:bodyPr>
          <a:lstStyle/>
          <a:p>
            <a:pPr algn="r"/>
            <a:r>
              <a:rPr lang="en" sz="1600" b="1" dirty="0">
                <a:solidFill>
                  <a:srgbClr val="0B305D"/>
                </a:solidFill>
              </a:rPr>
              <a:t>                                </a:t>
            </a:r>
            <a:r>
              <a:rPr lang="en" sz="1600" b="1" dirty="0">
                <a:solidFill>
                  <a:srgbClr val="AB051F"/>
                </a:solidFill>
              </a:rPr>
              <a:t>TRACE</a:t>
            </a:r>
            <a:r>
              <a:rPr lang="en" sz="1600" b="1" dirty="0">
                <a:solidFill>
                  <a:srgbClr val="0B305D"/>
                </a:solidFill>
              </a:rPr>
              <a:t> </a:t>
            </a:r>
          </a:p>
          <a:p>
            <a:pPr algn="r"/>
            <a:r>
              <a:rPr lang="en" sz="1600" b="1" dirty="0">
                <a:solidFill>
                  <a:srgbClr val="0B305D"/>
                </a:solidFill>
              </a:rPr>
              <a:t>SECTION</a:t>
            </a:r>
            <a:endParaRPr sz="1600" b="1" dirty="0">
              <a:solidFill>
                <a:srgbClr val="0B305D"/>
              </a:solidFill>
            </a:endParaRPr>
          </a:p>
        </p:txBody>
      </p:sp>
    </p:spTree>
    <p:extLst>
      <p:ext uri="{BB962C8B-B14F-4D97-AF65-F5344CB8AC3E}">
        <p14:creationId xmlns:p14="http://schemas.microsoft.com/office/powerpoint/2010/main" val="39621766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46"/>
        <p:cNvGrpSpPr/>
        <p:nvPr/>
      </p:nvGrpSpPr>
      <p:grpSpPr>
        <a:xfrm>
          <a:off x="0" y="0"/>
          <a:ext cx="0" cy="0"/>
          <a:chOff x="0" y="0"/>
          <a:chExt cx="0" cy="0"/>
        </a:xfrm>
      </p:grpSpPr>
      <p:pic>
        <p:nvPicPr>
          <p:cNvPr id="1647" name="Google Shape;1647;p153"/>
          <p:cNvPicPr preferRelativeResize="0"/>
          <p:nvPr/>
        </p:nvPicPr>
        <p:blipFill>
          <a:blip r:embed="rId3"/>
          <a:srcRect/>
          <a:stretch/>
        </p:blipFill>
        <p:spPr>
          <a:xfrm>
            <a:off x="-25333" y="49"/>
            <a:ext cx="4571935" cy="6857902"/>
          </a:xfrm>
          <a:prstGeom prst="rect">
            <a:avLst/>
          </a:prstGeom>
          <a:noFill/>
          <a:ln>
            <a:noFill/>
          </a:ln>
        </p:spPr>
      </p:pic>
      <p:sp>
        <p:nvSpPr>
          <p:cNvPr id="1648" name="Google Shape;1648;p153"/>
          <p:cNvSpPr txBox="1"/>
          <p:nvPr/>
        </p:nvSpPr>
        <p:spPr>
          <a:xfrm>
            <a:off x="5285600" y="791600"/>
            <a:ext cx="6464400" cy="448800"/>
          </a:xfrm>
          <a:prstGeom prst="rect">
            <a:avLst/>
          </a:prstGeom>
          <a:noFill/>
          <a:ln>
            <a:noFill/>
          </a:ln>
        </p:spPr>
        <p:txBody>
          <a:bodyPr spcFirstLastPara="1" wrap="square" lIns="121900" tIns="121900" rIns="121900" bIns="121900" anchor="t" anchorCtr="0">
            <a:noAutofit/>
          </a:bodyPr>
          <a:lstStyle/>
          <a:p>
            <a:pPr>
              <a:lnSpc>
                <a:spcPct val="75000"/>
              </a:lnSpc>
              <a:buClr>
                <a:srgbClr val="FFFFFF"/>
              </a:buClr>
              <a:buSzPts val="2400"/>
            </a:pPr>
            <a:r>
              <a:rPr lang="en-US" sz="4000" b="1" dirty="0">
                <a:solidFill>
                  <a:srgbClr val="81D3EB"/>
                </a:solidFill>
                <a:latin typeface="Calibri"/>
                <a:ea typeface="Calibri"/>
                <a:cs typeface="Calibri"/>
                <a:sym typeface="Calibri"/>
              </a:rPr>
              <a:t>3. TREAT</a:t>
            </a:r>
            <a:endParaRPr sz="4000" b="1" dirty="0">
              <a:solidFill>
                <a:srgbClr val="81D3EB"/>
              </a:solidFill>
              <a:latin typeface="Calibri"/>
              <a:ea typeface="Calibri"/>
              <a:cs typeface="Calibri"/>
              <a:sym typeface="Calibri"/>
            </a:endParaRPr>
          </a:p>
          <a:p>
            <a:pPr>
              <a:lnSpc>
                <a:spcPct val="75000"/>
              </a:lnSpc>
              <a:buClr>
                <a:srgbClr val="FFFFFF"/>
              </a:buClr>
              <a:buSzPts val="2400"/>
            </a:pPr>
            <a:r>
              <a:rPr lang="en" sz="2400" dirty="0">
                <a:solidFill>
                  <a:srgbClr val="FFFFFF"/>
                </a:solidFill>
                <a:latin typeface="Calibri"/>
                <a:ea typeface="Calibri"/>
                <a:cs typeface="Calibri"/>
                <a:sym typeface="Calibri"/>
              </a:rPr>
              <a:t>Campus Health leads the “Treat” component of the 3T’s strategy. Those who test positive </a:t>
            </a:r>
            <a:r>
              <a:rPr lang="en" sz="2400">
                <a:solidFill>
                  <a:srgbClr val="FFFFFF"/>
                </a:solidFill>
                <a:latin typeface="Calibri"/>
                <a:ea typeface="Calibri"/>
                <a:cs typeface="Calibri"/>
                <a:sym typeface="Calibri"/>
              </a:rPr>
              <a:t>for COVID-19 </a:t>
            </a:r>
            <a:r>
              <a:rPr lang="en" sz="2400" dirty="0">
                <a:solidFill>
                  <a:srgbClr val="FFFFFF"/>
                </a:solidFill>
                <a:latin typeface="Calibri"/>
                <a:ea typeface="Calibri"/>
                <a:cs typeface="Calibri"/>
                <a:sym typeface="Calibri"/>
              </a:rPr>
              <a:t>will be treated with wrap-around support, and they should:</a:t>
            </a:r>
            <a:endParaRPr sz="2400" b="1" dirty="0">
              <a:solidFill>
                <a:srgbClr val="FFFFFF"/>
              </a:solidFill>
              <a:latin typeface="Calibri"/>
              <a:ea typeface="Calibri"/>
              <a:cs typeface="Calibri"/>
              <a:sym typeface="Calibri"/>
            </a:endParaRPr>
          </a:p>
        </p:txBody>
      </p:sp>
      <p:sp>
        <p:nvSpPr>
          <p:cNvPr id="1649" name="Google Shape;1649;p153"/>
          <p:cNvSpPr txBox="1"/>
          <p:nvPr/>
        </p:nvSpPr>
        <p:spPr>
          <a:xfrm>
            <a:off x="5428400" y="2677133"/>
            <a:ext cx="6321600" cy="4028400"/>
          </a:xfrm>
          <a:prstGeom prst="rect">
            <a:avLst/>
          </a:prstGeom>
          <a:noFill/>
          <a:ln>
            <a:noFill/>
          </a:ln>
        </p:spPr>
        <p:txBody>
          <a:bodyPr spcFirstLastPara="1" wrap="square" lIns="0" tIns="0" rIns="0" bIns="0" anchor="t" anchorCtr="0">
            <a:noAutofit/>
          </a:bodyPr>
          <a:lstStyle/>
          <a:p>
            <a:pPr marL="609585" indent="-440256">
              <a:lnSpc>
                <a:spcPct val="95000"/>
              </a:lnSpc>
              <a:buClr>
                <a:srgbClr val="FFFFFF"/>
              </a:buClr>
              <a:buSzPts val="1600"/>
              <a:buFont typeface="Calibri"/>
              <a:buChar char="●"/>
            </a:pPr>
            <a:r>
              <a:rPr lang="en-US" sz="2100" b="1" dirty="0">
                <a:solidFill>
                  <a:srgbClr val="FFFFFF"/>
                </a:solidFill>
                <a:latin typeface="Calibri"/>
                <a:ea typeface="Calibri"/>
                <a:cs typeface="Calibri"/>
                <a:sym typeface="Calibri"/>
              </a:rPr>
              <a:t>Stay home and isolate to stop the spread</a:t>
            </a:r>
            <a:endParaRPr sz="2100" b="1" dirty="0">
              <a:solidFill>
                <a:srgbClr val="FFFFFF"/>
              </a:solidFill>
              <a:latin typeface="Calibri"/>
              <a:ea typeface="Calibri"/>
              <a:cs typeface="Calibri"/>
              <a:sym typeface="Calibri"/>
            </a:endParaRPr>
          </a:p>
          <a:p>
            <a:pPr marL="609585">
              <a:lnSpc>
                <a:spcPct val="95000"/>
              </a:lnSpc>
            </a:pPr>
            <a:endParaRPr sz="2100" b="1" dirty="0">
              <a:solidFill>
                <a:srgbClr val="FFFFFF"/>
              </a:solidFill>
              <a:latin typeface="Calibri"/>
              <a:ea typeface="Calibri"/>
              <a:cs typeface="Calibri"/>
              <a:sym typeface="Calibri"/>
            </a:endParaRPr>
          </a:p>
          <a:p>
            <a:pPr marL="609585" indent="-440256">
              <a:lnSpc>
                <a:spcPct val="95000"/>
              </a:lnSpc>
              <a:buClr>
                <a:srgbClr val="FFFFFF"/>
              </a:buClr>
              <a:buSzPts val="1600"/>
              <a:buFont typeface="Calibri"/>
              <a:buChar char="●"/>
            </a:pPr>
            <a:r>
              <a:rPr lang="en-US" sz="2100" b="1" dirty="0">
                <a:solidFill>
                  <a:srgbClr val="FFFFFF"/>
                </a:solidFill>
                <a:latin typeface="Calibri"/>
                <a:ea typeface="Calibri"/>
                <a:cs typeface="Calibri"/>
                <a:sym typeface="Calibri"/>
              </a:rPr>
              <a:t>Self-report to Campus Health and the </a:t>
            </a:r>
            <a:r>
              <a:rPr lang="en-US" sz="2100" b="1" dirty="0" err="1">
                <a:solidFill>
                  <a:srgbClr val="FFFFFF"/>
                </a:solidFill>
                <a:latin typeface="Calibri"/>
                <a:ea typeface="Calibri"/>
                <a:cs typeface="Calibri"/>
                <a:sym typeface="Calibri"/>
              </a:rPr>
              <a:t>UArizona</a:t>
            </a:r>
            <a:r>
              <a:rPr lang="en-US" sz="2100" b="1" dirty="0">
                <a:solidFill>
                  <a:srgbClr val="FFFFFF"/>
                </a:solidFill>
                <a:latin typeface="Calibri"/>
                <a:ea typeface="Calibri"/>
                <a:cs typeface="Calibri"/>
                <a:sym typeface="Calibri"/>
              </a:rPr>
              <a:t> Contact Tracing Team</a:t>
            </a:r>
            <a:endParaRPr sz="2100" b="1" dirty="0">
              <a:solidFill>
                <a:srgbClr val="FFFFFF"/>
              </a:solidFill>
              <a:latin typeface="Calibri"/>
              <a:ea typeface="Calibri"/>
              <a:cs typeface="Calibri"/>
              <a:sym typeface="Calibri"/>
            </a:endParaRPr>
          </a:p>
          <a:p>
            <a:pPr marL="609585">
              <a:lnSpc>
                <a:spcPct val="95000"/>
              </a:lnSpc>
            </a:pPr>
            <a:endParaRPr sz="2100" b="1" dirty="0">
              <a:solidFill>
                <a:srgbClr val="FFFFFF"/>
              </a:solidFill>
              <a:latin typeface="Calibri"/>
              <a:ea typeface="Calibri"/>
              <a:cs typeface="Calibri"/>
              <a:sym typeface="Calibri"/>
            </a:endParaRPr>
          </a:p>
          <a:p>
            <a:pPr marL="169329">
              <a:lnSpc>
                <a:spcPct val="95000"/>
              </a:lnSpc>
              <a:buClr>
                <a:srgbClr val="FFFFFF"/>
              </a:buClr>
              <a:buSzPts val="1600"/>
            </a:pPr>
            <a:r>
              <a:rPr lang="en-US" sz="2100" b="1" dirty="0">
                <a:solidFill>
                  <a:srgbClr val="FFFFFF"/>
                </a:solidFill>
                <a:latin typeface="Calibri"/>
                <a:ea typeface="Calibri"/>
                <a:cs typeface="Calibri"/>
                <a:sym typeface="Calibri"/>
              </a:rPr>
              <a:t>Campus Health will provide guidance, answers, and healthcare support:</a:t>
            </a:r>
            <a:r>
              <a:rPr lang="en-US" sz="2133" b="1" dirty="0">
                <a:solidFill>
                  <a:srgbClr val="FFFFFF"/>
                </a:solidFill>
                <a:latin typeface="Calibri"/>
                <a:ea typeface="Calibri"/>
                <a:cs typeface="Calibri"/>
                <a:sym typeface="Calibri"/>
              </a:rPr>
              <a:t> </a:t>
            </a:r>
            <a:r>
              <a:rPr lang="en-US" sz="2000" dirty="0">
                <a:solidFill>
                  <a:srgbClr val="81D3EB"/>
                </a:solidFill>
                <a:hlinkClick r:id="rId4">
                  <a:extLst>
                    <a:ext uri="{A12FA001-AC4F-418D-AE19-62706E023703}">
                      <ahyp:hlinkClr xmlns:ahyp="http://schemas.microsoft.com/office/drawing/2018/hyperlinkcolor" val="tx"/>
                    </a:ext>
                  </a:extLst>
                </a:hlinkClick>
              </a:rPr>
              <a:t>https://health.arizona.edu/healthalerts</a:t>
            </a:r>
            <a:endParaRPr sz="2000" b="1" dirty="0">
              <a:solidFill>
                <a:srgbClr val="81D3EB"/>
              </a:solidFill>
              <a:latin typeface="Calibri"/>
              <a:ea typeface="Calibri"/>
              <a:cs typeface="Calibri"/>
              <a:sym typeface="Calibri"/>
            </a:endParaRPr>
          </a:p>
          <a:p>
            <a:pPr marL="609585">
              <a:lnSpc>
                <a:spcPct val="95000"/>
              </a:lnSpc>
            </a:pPr>
            <a:endParaRPr sz="2133" b="1" dirty="0">
              <a:solidFill>
                <a:srgbClr val="FFFFFF"/>
              </a:solidFill>
              <a:latin typeface="Calibri"/>
              <a:ea typeface="Calibri"/>
              <a:cs typeface="Calibri"/>
              <a:sym typeface="Calibri"/>
            </a:endParaRPr>
          </a:p>
        </p:txBody>
      </p:sp>
      <p:sp>
        <p:nvSpPr>
          <p:cNvPr id="1650" name="Google Shape;1650;p153"/>
          <p:cNvSpPr txBox="1"/>
          <p:nvPr/>
        </p:nvSpPr>
        <p:spPr>
          <a:xfrm>
            <a:off x="0" y="5862733"/>
            <a:ext cx="3892000" cy="842800"/>
          </a:xfrm>
          <a:prstGeom prst="rect">
            <a:avLst/>
          </a:prstGeom>
          <a:solidFill>
            <a:srgbClr val="AB0520"/>
          </a:solidFill>
          <a:ln>
            <a:noFill/>
          </a:ln>
        </p:spPr>
        <p:txBody>
          <a:bodyPr spcFirstLastPara="1" wrap="square" lIns="121900" tIns="121900" rIns="121900" bIns="121900" anchor="ctr" anchorCtr="0">
            <a:noAutofit/>
          </a:bodyPr>
          <a:lstStyle/>
          <a:p>
            <a:pPr algn="r"/>
            <a:r>
              <a:rPr lang="en" sz="1600" b="1" dirty="0">
                <a:solidFill>
                  <a:srgbClr val="FFFFFF"/>
                </a:solidFill>
              </a:rPr>
              <a:t> </a:t>
            </a:r>
            <a:r>
              <a:rPr lang="en" sz="1600" b="1" dirty="0">
                <a:solidFill>
                  <a:srgbClr val="81D3EB"/>
                </a:solidFill>
              </a:rPr>
              <a:t>TREAT</a:t>
            </a:r>
            <a:r>
              <a:rPr lang="en" sz="1600" b="1" dirty="0">
                <a:solidFill>
                  <a:srgbClr val="FFFFFF"/>
                </a:solidFill>
              </a:rPr>
              <a:t> </a:t>
            </a:r>
          </a:p>
          <a:p>
            <a:pPr algn="r"/>
            <a:r>
              <a:rPr lang="en" sz="1600" b="1" dirty="0">
                <a:solidFill>
                  <a:srgbClr val="FFFFFF"/>
                </a:solidFill>
              </a:rPr>
              <a:t>SECTION</a:t>
            </a:r>
            <a:endParaRPr sz="1600" b="1" dirty="0">
              <a:solidFill>
                <a:srgbClr val="FFFFFF"/>
              </a:solidFill>
            </a:endParaRPr>
          </a:p>
        </p:txBody>
      </p:sp>
    </p:spTree>
    <p:extLst>
      <p:ext uri="{BB962C8B-B14F-4D97-AF65-F5344CB8AC3E}">
        <p14:creationId xmlns:p14="http://schemas.microsoft.com/office/powerpoint/2010/main" val="9054704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98"/>
        <p:cNvGrpSpPr/>
        <p:nvPr/>
      </p:nvGrpSpPr>
      <p:grpSpPr>
        <a:xfrm>
          <a:off x="0" y="0"/>
          <a:ext cx="0" cy="0"/>
          <a:chOff x="0" y="0"/>
          <a:chExt cx="0" cy="0"/>
        </a:xfrm>
      </p:grpSpPr>
      <p:sp>
        <p:nvSpPr>
          <p:cNvPr id="1599" name="Google Shape;1599;p147"/>
          <p:cNvSpPr/>
          <p:nvPr/>
        </p:nvSpPr>
        <p:spPr>
          <a:xfrm>
            <a:off x="5250633" y="350108"/>
            <a:ext cx="6255600" cy="1524000"/>
          </a:xfrm>
          <a:prstGeom prst="rect">
            <a:avLst/>
          </a:prstGeom>
          <a:noFill/>
          <a:ln>
            <a:noFill/>
          </a:ln>
        </p:spPr>
        <p:txBody>
          <a:bodyPr spcFirstLastPara="1" wrap="square" lIns="121900" tIns="60933" rIns="121900" bIns="60933" anchor="t" anchorCtr="0">
            <a:noAutofit/>
          </a:bodyPr>
          <a:lstStyle/>
          <a:p>
            <a:pPr>
              <a:lnSpc>
                <a:spcPct val="75000"/>
              </a:lnSpc>
            </a:pPr>
            <a:r>
              <a:rPr lang="en-US" sz="4000" b="1" dirty="0">
                <a:solidFill>
                  <a:srgbClr val="AB051F"/>
                </a:solidFill>
                <a:latin typeface="Calibri"/>
                <a:ea typeface="Calibri"/>
                <a:cs typeface="Calibri"/>
                <a:sym typeface="Calibri"/>
              </a:rPr>
              <a:t>Test, Trace, Treat (the 3T’s) </a:t>
            </a:r>
            <a:r>
              <a:rPr lang="en-US" sz="2800" dirty="0">
                <a:solidFill>
                  <a:srgbClr val="0A265B"/>
                </a:solidFill>
                <a:latin typeface="Calibri"/>
                <a:ea typeface="Calibri"/>
                <a:cs typeface="Calibri"/>
                <a:sym typeface="Calibri"/>
              </a:rPr>
              <a:t>REVIEW: </a:t>
            </a:r>
            <a:r>
              <a:rPr lang="en-US" sz="2400" dirty="0">
                <a:solidFill>
                  <a:srgbClr val="0A265B"/>
                </a:solidFill>
              </a:rPr>
              <a:t>The 3T’s strategy is designed to stop COVID-19 from spreading among the University of Arizona community</a:t>
            </a:r>
            <a:r>
              <a:rPr lang="en" sz="2400" dirty="0">
                <a:solidFill>
                  <a:srgbClr val="0A265B"/>
                </a:solidFill>
                <a:latin typeface="Calibri"/>
                <a:ea typeface="Calibri"/>
                <a:cs typeface="Calibri"/>
                <a:sym typeface="Calibri"/>
              </a:rPr>
              <a:t>.</a:t>
            </a:r>
            <a:endParaRPr sz="2400" dirty="0">
              <a:solidFill>
                <a:srgbClr val="0A265B"/>
              </a:solidFill>
              <a:latin typeface="Calibri"/>
              <a:ea typeface="Calibri"/>
              <a:cs typeface="Calibri"/>
              <a:sym typeface="Calibri"/>
            </a:endParaRPr>
          </a:p>
        </p:txBody>
      </p:sp>
      <p:pic>
        <p:nvPicPr>
          <p:cNvPr id="1600" name="Google Shape;1600;p147"/>
          <p:cNvPicPr preferRelativeResize="0"/>
          <p:nvPr/>
        </p:nvPicPr>
        <p:blipFill>
          <a:blip r:embed="rId3"/>
          <a:srcRect/>
          <a:stretch/>
        </p:blipFill>
        <p:spPr>
          <a:xfrm>
            <a:off x="0" y="5679"/>
            <a:ext cx="4546600" cy="6846644"/>
          </a:xfrm>
          <a:prstGeom prst="rect">
            <a:avLst/>
          </a:prstGeom>
          <a:noFill/>
          <a:ln>
            <a:noFill/>
          </a:ln>
        </p:spPr>
      </p:pic>
      <p:sp>
        <p:nvSpPr>
          <p:cNvPr id="1601" name="Google Shape;1601;p147"/>
          <p:cNvSpPr txBox="1"/>
          <p:nvPr/>
        </p:nvSpPr>
        <p:spPr>
          <a:xfrm>
            <a:off x="5250633" y="1729967"/>
            <a:ext cx="6705600" cy="2893569"/>
          </a:xfrm>
          <a:prstGeom prst="rect">
            <a:avLst/>
          </a:prstGeom>
          <a:noFill/>
          <a:ln>
            <a:noFill/>
          </a:ln>
        </p:spPr>
        <p:txBody>
          <a:bodyPr spcFirstLastPara="1" wrap="square" lIns="121900" tIns="121900" rIns="121900" bIns="121900" anchor="t" anchorCtr="0">
            <a:noAutofit/>
          </a:bodyPr>
          <a:lstStyle/>
          <a:p>
            <a:pPr marL="609585" indent="-440256">
              <a:buClr>
                <a:srgbClr val="00275C"/>
              </a:buClr>
              <a:buSzPts val="1600"/>
              <a:buFont typeface="Calibri"/>
              <a:buChar char="●"/>
            </a:pPr>
            <a:r>
              <a:rPr lang="en-US" sz="2000" b="1" dirty="0">
                <a:solidFill>
                  <a:srgbClr val="00275C"/>
                </a:solidFill>
                <a:latin typeface="Calibri"/>
                <a:ea typeface="Calibri"/>
                <a:cs typeface="Calibri"/>
                <a:sym typeface="Calibri"/>
              </a:rPr>
              <a:t>Test to identify who is infected – up to 40% of people who have an active infection show no symptoms and can spread the virus!</a:t>
            </a:r>
          </a:p>
          <a:p>
            <a:pPr marL="609585" indent="-440256">
              <a:buClr>
                <a:srgbClr val="00275C"/>
              </a:buClr>
              <a:buSzPts val="1600"/>
              <a:buFont typeface="Calibri"/>
              <a:buChar char="●"/>
            </a:pPr>
            <a:endParaRPr lang="en-US" sz="2000" b="1" dirty="0">
              <a:solidFill>
                <a:srgbClr val="00275C"/>
              </a:solidFill>
              <a:latin typeface="Calibri"/>
              <a:ea typeface="Calibri"/>
              <a:cs typeface="Calibri"/>
              <a:sym typeface="Calibri"/>
            </a:endParaRPr>
          </a:p>
          <a:p>
            <a:pPr marL="609585" indent="-440256">
              <a:buClr>
                <a:srgbClr val="00275C"/>
              </a:buClr>
              <a:buSzPts val="1600"/>
              <a:buFont typeface="Calibri"/>
              <a:buChar char="●"/>
            </a:pPr>
            <a:r>
              <a:rPr lang="en-US" sz="2000" b="1" dirty="0">
                <a:solidFill>
                  <a:srgbClr val="00275C"/>
                </a:solidFill>
                <a:ea typeface="Calibri"/>
                <a:cs typeface="Calibri"/>
                <a:sym typeface="Calibri"/>
              </a:rPr>
              <a:t>Isolate and treat people who test positive for COVID-19 so they don’t spread the virus to others.</a:t>
            </a:r>
          </a:p>
          <a:p>
            <a:pPr marL="169329">
              <a:buClr>
                <a:srgbClr val="00275C"/>
              </a:buClr>
              <a:buSzPts val="1600"/>
            </a:pPr>
            <a:endParaRPr lang="en-US" sz="2000" b="1" dirty="0">
              <a:solidFill>
                <a:srgbClr val="00275C"/>
              </a:solidFill>
              <a:latin typeface="Calibri"/>
              <a:ea typeface="Calibri"/>
              <a:cs typeface="Calibri"/>
              <a:sym typeface="Calibri"/>
            </a:endParaRPr>
          </a:p>
          <a:p>
            <a:pPr marL="609585" indent="-440256">
              <a:buClr>
                <a:srgbClr val="00275C"/>
              </a:buClr>
              <a:buSzPts val="1600"/>
              <a:buFont typeface="Calibri"/>
              <a:buChar char="●"/>
            </a:pPr>
            <a:r>
              <a:rPr lang="en-US" sz="2000" b="1" dirty="0">
                <a:solidFill>
                  <a:srgbClr val="00275C"/>
                </a:solidFill>
                <a:cs typeface="Calibri"/>
                <a:sym typeface="Calibri"/>
              </a:rPr>
              <a:t>Alert people who may have been exposed to any individual who tested positive so the potentially exposed person can self-quarantine, get tested, and stop the spread.</a:t>
            </a:r>
          </a:p>
          <a:p>
            <a:pPr marL="169329">
              <a:buClr>
                <a:srgbClr val="00275C"/>
              </a:buClr>
              <a:buSzPts val="1600"/>
            </a:pPr>
            <a:endParaRPr lang="en-US" sz="2000" b="1" dirty="0">
              <a:solidFill>
                <a:srgbClr val="00275C"/>
              </a:solidFill>
              <a:latin typeface="Calibri"/>
              <a:cs typeface="Calibri"/>
              <a:sym typeface="Calibri"/>
            </a:endParaRPr>
          </a:p>
          <a:p>
            <a:pPr marL="609585" indent="-440256">
              <a:buClr>
                <a:srgbClr val="00275C"/>
              </a:buClr>
              <a:buSzPts val="1600"/>
              <a:buFont typeface="Calibri"/>
              <a:buChar char="●"/>
            </a:pPr>
            <a:r>
              <a:rPr lang="en-US" sz="2000" b="1" dirty="0">
                <a:solidFill>
                  <a:srgbClr val="00275C"/>
                </a:solidFill>
                <a:latin typeface="Calibri"/>
                <a:cs typeface="Calibri"/>
                <a:sym typeface="Calibri"/>
              </a:rPr>
              <a:t>3T’s webpage: </a:t>
            </a:r>
            <a:r>
              <a:rPr lang="en-US" dirty="0">
                <a:solidFill>
                  <a:schemeClr val="bg1"/>
                </a:solidFill>
                <a:hlinkClick r:id="rId4">
                  <a:extLst>
                    <a:ext uri="{A12FA001-AC4F-418D-AE19-62706E023703}">
                      <ahyp:hlinkClr xmlns:ahyp="http://schemas.microsoft.com/office/drawing/2018/hyperlinkcolor" val="tx"/>
                    </a:ext>
                  </a:extLst>
                </a:hlinkClick>
              </a:rPr>
              <a:t>https://covid19.arizona.edu/test-trace-treat</a:t>
            </a:r>
            <a:endParaRPr dirty="0">
              <a:solidFill>
                <a:schemeClr val="bg1"/>
              </a:solidFill>
            </a:endParaRPr>
          </a:p>
        </p:txBody>
      </p:sp>
      <p:sp>
        <p:nvSpPr>
          <p:cNvPr id="5" name="Google Shape;1636;p151">
            <a:extLst>
              <a:ext uri="{FF2B5EF4-FFF2-40B4-BE49-F238E27FC236}">
                <a16:creationId xmlns:a16="http://schemas.microsoft.com/office/drawing/2014/main" id="{966B839B-2E40-0843-8063-70B78B00D5FC}"/>
              </a:ext>
            </a:extLst>
          </p:cNvPr>
          <p:cNvSpPr txBox="1"/>
          <p:nvPr/>
        </p:nvSpPr>
        <p:spPr>
          <a:xfrm>
            <a:off x="0" y="5862733"/>
            <a:ext cx="3892000" cy="842800"/>
          </a:xfrm>
          <a:prstGeom prst="rect">
            <a:avLst/>
          </a:prstGeom>
          <a:solidFill>
            <a:srgbClr val="81D3EB"/>
          </a:solidFill>
          <a:ln>
            <a:noFill/>
          </a:ln>
        </p:spPr>
        <p:txBody>
          <a:bodyPr spcFirstLastPara="1" wrap="square" lIns="121900" tIns="121900" rIns="121900" bIns="121900" anchor="ctr" anchorCtr="0">
            <a:noAutofit/>
          </a:bodyPr>
          <a:lstStyle/>
          <a:p>
            <a:pPr algn="r"/>
            <a:r>
              <a:rPr lang="en" sz="1600" b="1" dirty="0">
                <a:solidFill>
                  <a:srgbClr val="C00000"/>
                </a:solidFill>
              </a:rPr>
              <a:t>Test, Trace, Treat </a:t>
            </a:r>
          </a:p>
          <a:p>
            <a:pPr algn="r"/>
            <a:r>
              <a:rPr lang="en" sz="1600" b="1" dirty="0">
                <a:solidFill>
                  <a:srgbClr val="0B305D"/>
                </a:solidFill>
              </a:rPr>
              <a:t>SECTION</a:t>
            </a:r>
            <a:endParaRPr sz="1600" b="1" dirty="0">
              <a:solidFill>
                <a:srgbClr val="0B305D"/>
              </a:solidFill>
            </a:endParaRPr>
          </a:p>
        </p:txBody>
      </p:sp>
    </p:spTree>
    <p:extLst>
      <p:ext uri="{BB962C8B-B14F-4D97-AF65-F5344CB8AC3E}">
        <p14:creationId xmlns:p14="http://schemas.microsoft.com/office/powerpoint/2010/main" val="7875161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598"/>
        <p:cNvGrpSpPr/>
        <p:nvPr/>
      </p:nvGrpSpPr>
      <p:grpSpPr>
        <a:xfrm>
          <a:off x="0" y="0"/>
          <a:ext cx="0" cy="0"/>
          <a:chOff x="0" y="0"/>
          <a:chExt cx="0" cy="0"/>
        </a:xfrm>
      </p:grpSpPr>
      <p:sp>
        <p:nvSpPr>
          <p:cNvPr id="1599" name="Google Shape;1599;p147"/>
          <p:cNvSpPr/>
          <p:nvPr/>
        </p:nvSpPr>
        <p:spPr>
          <a:xfrm>
            <a:off x="5250633" y="350108"/>
            <a:ext cx="6255600" cy="1524000"/>
          </a:xfrm>
          <a:prstGeom prst="rect">
            <a:avLst/>
          </a:prstGeom>
          <a:noFill/>
          <a:ln>
            <a:noFill/>
          </a:ln>
        </p:spPr>
        <p:txBody>
          <a:bodyPr spcFirstLastPara="1" wrap="square" lIns="121900" tIns="60933" rIns="121900" bIns="60933" anchor="t" anchorCtr="0">
            <a:noAutofit/>
          </a:bodyPr>
          <a:lstStyle/>
          <a:p>
            <a:pPr>
              <a:lnSpc>
                <a:spcPct val="75000"/>
              </a:lnSpc>
            </a:pPr>
            <a:r>
              <a:rPr lang="en-US" sz="4000" b="1" dirty="0">
                <a:solidFill>
                  <a:srgbClr val="AB051F"/>
                </a:solidFill>
                <a:latin typeface="Calibri"/>
                <a:ea typeface="Calibri"/>
                <a:cs typeface="Calibri"/>
                <a:sym typeface="Calibri"/>
              </a:rPr>
              <a:t>Test, Trace, Treat (the 3T’s) </a:t>
            </a:r>
            <a:r>
              <a:rPr lang="en" sz="2800" b="1" i="1" dirty="0">
                <a:solidFill>
                  <a:srgbClr val="0A265B"/>
                </a:solidFill>
                <a:latin typeface="Calibri"/>
                <a:cs typeface="Calibri"/>
                <a:sym typeface="Calibri"/>
              </a:rPr>
              <a:t>Do Your Part </a:t>
            </a:r>
            <a:r>
              <a:rPr lang="en" sz="2800" dirty="0">
                <a:solidFill>
                  <a:srgbClr val="0A265B"/>
                </a:solidFill>
                <a:latin typeface="Calibri"/>
                <a:cs typeface="Calibri"/>
                <a:sym typeface="Calibri"/>
              </a:rPr>
              <a:t>to stop the spread. </a:t>
            </a:r>
            <a:r>
              <a:rPr lang="en" sz="2800" dirty="0">
                <a:solidFill>
                  <a:schemeClr val="bg1"/>
                </a:solidFill>
                <a:latin typeface="Calibri"/>
                <a:cs typeface="Calibri"/>
                <a:sym typeface="Calibri"/>
              </a:rPr>
              <a:t>Thanks!</a:t>
            </a:r>
            <a:endParaRPr sz="2800" dirty="0">
              <a:solidFill>
                <a:schemeClr val="bg1"/>
              </a:solidFill>
              <a:latin typeface="Calibri"/>
              <a:ea typeface="Calibri"/>
              <a:cs typeface="Calibri"/>
              <a:sym typeface="Calibri"/>
            </a:endParaRPr>
          </a:p>
        </p:txBody>
      </p:sp>
      <p:pic>
        <p:nvPicPr>
          <p:cNvPr id="1600" name="Google Shape;1600;p147"/>
          <p:cNvPicPr preferRelativeResize="0"/>
          <p:nvPr/>
        </p:nvPicPr>
        <p:blipFill>
          <a:blip r:embed="rId3"/>
          <a:srcRect/>
          <a:stretch/>
        </p:blipFill>
        <p:spPr>
          <a:xfrm>
            <a:off x="0" y="5679"/>
            <a:ext cx="4546600" cy="6846644"/>
          </a:xfrm>
          <a:prstGeom prst="rect">
            <a:avLst/>
          </a:prstGeom>
          <a:noFill/>
          <a:ln>
            <a:noFill/>
          </a:ln>
        </p:spPr>
      </p:pic>
      <p:sp>
        <p:nvSpPr>
          <p:cNvPr id="1601" name="Google Shape;1601;p147"/>
          <p:cNvSpPr txBox="1"/>
          <p:nvPr/>
        </p:nvSpPr>
        <p:spPr>
          <a:xfrm>
            <a:off x="5250633" y="1492358"/>
            <a:ext cx="6705600" cy="2893569"/>
          </a:xfrm>
          <a:prstGeom prst="rect">
            <a:avLst/>
          </a:prstGeom>
          <a:noFill/>
          <a:ln>
            <a:noFill/>
          </a:ln>
        </p:spPr>
        <p:txBody>
          <a:bodyPr spcFirstLastPara="1" wrap="square" lIns="121900" tIns="121900" rIns="121900" bIns="121900" anchor="t" anchorCtr="0">
            <a:noAutofit/>
          </a:bodyPr>
          <a:lstStyle/>
          <a:p>
            <a:pPr marL="609585" indent="-440256">
              <a:buClr>
                <a:srgbClr val="00275C"/>
              </a:buClr>
              <a:buSzPct val="100000"/>
              <a:buFont typeface="+mj-lt"/>
              <a:buAutoNum type="arabicParenR"/>
            </a:pPr>
            <a:r>
              <a:rPr lang="en-US" sz="2000" b="1" dirty="0">
                <a:solidFill>
                  <a:srgbClr val="00275C"/>
                </a:solidFill>
                <a:latin typeface="Calibri"/>
                <a:ea typeface="Calibri"/>
                <a:cs typeface="Calibri"/>
                <a:sym typeface="Calibri"/>
              </a:rPr>
              <a:t>Get Tested. </a:t>
            </a:r>
            <a:r>
              <a:rPr lang="en-US" sz="2000" dirty="0">
                <a:solidFill>
                  <a:srgbClr val="00275C"/>
                </a:solidFill>
                <a:latin typeface="Calibri"/>
                <a:ea typeface="Calibri"/>
                <a:cs typeface="Calibri"/>
                <a:sym typeface="Calibri"/>
              </a:rPr>
              <a:t>Up to 40% of people who have an active infection show no symptoms and can spread the virus).</a:t>
            </a:r>
            <a:endParaRPr sz="2000" dirty="0">
              <a:solidFill>
                <a:srgbClr val="00275C"/>
              </a:solidFill>
              <a:latin typeface="Calibri"/>
              <a:ea typeface="Calibri"/>
              <a:cs typeface="Calibri"/>
              <a:sym typeface="Calibri"/>
            </a:endParaRPr>
          </a:p>
          <a:p>
            <a:pPr marL="952485" indent="-342900">
              <a:buSzPct val="100000"/>
              <a:buFont typeface="+mj-lt"/>
              <a:buAutoNum type="arabicParenR"/>
            </a:pPr>
            <a:endParaRPr sz="2000" b="1" dirty="0">
              <a:solidFill>
                <a:srgbClr val="00275C"/>
              </a:solidFill>
              <a:latin typeface="Calibri"/>
              <a:ea typeface="Calibri"/>
              <a:cs typeface="Calibri"/>
              <a:sym typeface="Calibri"/>
            </a:endParaRPr>
          </a:p>
          <a:p>
            <a:pPr marL="609585" indent="-440256">
              <a:buClr>
                <a:srgbClr val="00275C"/>
              </a:buClr>
              <a:buSzPct val="100000"/>
              <a:buFont typeface="+mj-lt"/>
              <a:buAutoNum type="arabicParenR"/>
            </a:pPr>
            <a:r>
              <a:rPr lang="en-US" sz="2000" b="1" dirty="0">
                <a:solidFill>
                  <a:srgbClr val="00275C"/>
                </a:solidFill>
                <a:ea typeface="Calibri"/>
                <a:cs typeface="Calibri"/>
                <a:sym typeface="Calibri"/>
              </a:rPr>
              <a:t>Mask up. </a:t>
            </a:r>
            <a:r>
              <a:rPr lang="en-US" sz="2000" dirty="0">
                <a:solidFill>
                  <a:srgbClr val="00275C"/>
                </a:solidFill>
                <a:ea typeface="Calibri"/>
                <a:cs typeface="Calibri"/>
                <a:sym typeface="Calibri"/>
              </a:rPr>
              <a:t>Simple precautions like physical distance and face coverings are our best way to stay safe.</a:t>
            </a:r>
          </a:p>
          <a:p>
            <a:pPr marL="609585" indent="-440256">
              <a:buClr>
                <a:srgbClr val="00275C"/>
              </a:buClr>
              <a:buSzPct val="100000"/>
              <a:buFont typeface="+mj-lt"/>
              <a:buAutoNum type="arabicParenR"/>
            </a:pPr>
            <a:endParaRPr lang="en-US" sz="2000" b="1" dirty="0">
              <a:solidFill>
                <a:srgbClr val="00275C"/>
              </a:solidFill>
              <a:latin typeface="Calibri"/>
              <a:ea typeface="Calibri"/>
              <a:cs typeface="Calibri"/>
              <a:sym typeface="Calibri"/>
            </a:endParaRPr>
          </a:p>
          <a:p>
            <a:pPr marL="609585" indent="-440256">
              <a:buClr>
                <a:srgbClr val="00275C"/>
              </a:buClr>
              <a:buSzPct val="100000"/>
              <a:buFont typeface="+mj-lt"/>
              <a:buAutoNum type="arabicParenR"/>
            </a:pPr>
            <a:r>
              <a:rPr lang="en-US" sz="2000" b="1" dirty="0">
                <a:solidFill>
                  <a:srgbClr val="00275C"/>
                </a:solidFill>
                <a:latin typeface="Calibri"/>
                <a:cs typeface="Calibri"/>
                <a:sym typeface="Calibri"/>
              </a:rPr>
              <a:t>Download </a:t>
            </a:r>
            <a:r>
              <a:rPr lang="en-US" sz="2000" b="1" dirty="0" err="1">
                <a:solidFill>
                  <a:srgbClr val="00275C"/>
                </a:solidFill>
                <a:latin typeface="Calibri"/>
                <a:cs typeface="Calibri"/>
                <a:sym typeface="Calibri"/>
              </a:rPr>
              <a:t>Covid</a:t>
            </a:r>
            <a:r>
              <a:rPr lang="en-US" sz="2000" b="1" dirty="0">
                <a:solidFill>
                  <a:srgbClr val="00275C"/>
                </a:solidFill>
                <a:latin typeface="Calibri"/>
                <a:cs typeface="Calibri"/>
                <a:sym typeface="Calibri"/>
              </a:rPr>
              <a:t> Watch Arizona. </a:t>
            </a:r>
            <a:r>
              <a:rPr lang="en-US" sz="2000" dirty="0">
                <a:solidFill>
                  <a:srgbClr val="00275C"/>
                </a:solidFill>
                <a:latin typeface="Calibri"/>
                <a:cs typeface="Calibri"/>
                <a:sym typeface="Calibri"/>
              </a:rPr>
              <a:t>The fully anonymous Bluetooth app will alert you if you were exposed. Everyone needs to #</a:t>
            </a:r>
            <a:r>
              <a:rPr lang="en-US" sz="2000" dirty="0" err="1">
                <a:solidFill>
                  <a:srgbClr val="00275C"/>
                </a:solidFill>
                <a:latin typeface="Calibri"/>
                <a:cs typeface="Calibri"/>
                <a:sym typeface="Calibri"/>
              </a:rPr>
              <a:t>beardownload</a:t>
            </a:r>
            <a:r>
              <a:rPr lang="en-US" sz="2000" dirty="0">
                <a:solidFill>
                  <a:srgbClr val="00275C"/>
                </a:solidFill>
                <a:latin typeface="Calibri"/>
                <a:cs typeface="Calibri"/>
                <a:sym typeface="Calibri"/>
              </a:rPr>
              <a:t>!</a:t>
            </a:r>
          </a:p>
          <a:p>
            <a:pPr marL="609585" indent="-440256">
              <a:buClr>
                <a:srgbClr val="00275C"/>
              </a:buClr>
              <a:buSzPct val="100000"/>
              <a:buFont typeface="+mj-lt"/>
              <a:buAutoNum type="arabicParenR"/>
            </a:pPr>
            <a:endParaRPr lang="en-US" sz="2000" dirty="0">
              <a:solidFill>
                <a:srgbClr val="00275C"/>
              </a:solidFill>
              <a:latin typeface="Calibri"/>
              <a:cs typeface="Calibri"/>
              <a:sym typeface="Calibri"/>
            </a:endParaRPr>
          </a:p>
          <a:p>
            <a:pPr marL="609585" indent="-440256">
              <a:buClr>
                <a:srgbClr val="00275C"/>
              </a:buClr>
              <a:buSzPct val="100000"/>
              <a:buFont typeface="+mj-lt"/>
              <a:buAutoNum type="arabicParenR"/>
            </a:pPr>
            <a:r>
              <a:rPr lang="en-US" sz="2000" b="1" dirty="0">
                <a:solidFill>
                  <a:srgbClr val="00275C"/>
                </a:solidFill>
                <a:latin typeface="Calibri"/>
                <a:cs typeface="Calibri"/>
                <a:sym typeface="Calibri"/>
              </a:rPr>
              <a:t>Join Wildcat </a:t>
            </a:r>
            <a:r>
              <a:rPr lang="en-US" sz="2000" b="1" dirty="0" err="1">
                <a:solidFill>
                  <a:srgbClr val="00275C"/>
                </a:solidFill>
                <a:latin typeface="Calibri"/>
                <a:cs typeface="Calibri"/>
                <a:sym typeface="Calibri"/>
              </a:rPr>
              <a:t>WellCheck</a:t>
            </a:r>
            <a:r>
              <a:rPr lang="en-US" sz="2000" b="1" dirty="0">
                <a:solidFill>
                  <a:srgbClr val="00275C"/>
                </a:solidFill>
                <a:latin typeface="Calibri"/>
                <a:cs typeface="Calibri"/>
                <a:sym typeface="Calibri"/>
              </a:rPr>
              <a:t>. </a:t>
            </a:r>
            <a:r>
              <a:rPr lang="en-US" sz="2000" dirty="0">
                <a:solidFill>
                  <a:srgbClr val="00275C"/>
                </a:solidFill>
                <a:latin typeface="Calibri"/>
                <a:cs typeface="Calibri"/>
                <a:sym typeface="Calibri"/>
              </a:rPr>
              <a:t>Self-report your health, receive custom guidance from Campus Health, required for everyone to keep us all safe and informed.</a:t>
            </a:r>
          </a:p>
          <a:p>
            <a:pPr marL="169329">
              <a:buClr>
                <a:srgbClr val="00275C"/>
              </a:buClr>
              <a:buSzPts val="1600"/>
            </a:pPr>
            <a:endParaRPr lang="en-US" b="1" dirty="0">
              <a:solidFill>
                <a:srgbClr val="00275C"/>
              </a:solidFill>
              <a:latin typeface="Calibri"/>
              <a:cs typeface="Calibri"/>
              <a:sym typeface="Calibri"/>
            </a:endParaRPr>
          </a:p>
        </p:txBody>
      </p:sp>
      <p:sp>
        <p:nvSpPr>
          <p:cNvPr id="5" name="Google Shape;1636;p151">
            <a:extLst>
              <a:ext uri="{FF2B5EF4-FFF2-40B4-BE49-F238E27FC236}">
                <a16:creationId xmlns:a16="http://schemas.microsoft.com/office/drawing/2014/main" id="{966B839B-2E40-0843-8063-70B78B00D5FC}"/>
              </a:ext>
            </a:extLst>
          </p:cNvPr>
          <p:cNvSpPr txBox="1"/>
          <p:nvPr/>
        </p:nvSpPr>
        <p:spPr>
          <a:xfrm>
            <a:off x="0" y="5862733"/>
            <a:ext cx="3892000" cy="842800"/>
          </a:xfrm>
          <a:prstGeom prst="rect">
            <a:avLst/>
          </a:prstGeom>
          <a:solidFill>
            <a:srgbClr val="81D3EB"/>
          </a:solidFill>
          <a:ln>
            <a:noFill/>
          </a:ln>
        </p:spPr>
        <p:txBody>
          <a:bodyPr spcFirstLastPara="1" wrap="square" lIns="121900" tIns="121900" rIns="121900" bIns="121900" anchor="ctr" anchorCtr="0">
            <a:noAutofit/>
          </a:bodyPr>
          <a:lstStyle/>
          <a:p>
            <a:pPr algn="r"/>
            <a:r>
              <a:rPr lang="en" sz="1600" b="1" dirty="0">
                <a:solidFill>
                  <a:srgbClr val="0B305D"/>
                </a:solidFill>
              </a:rPr>
              <a:t>                                 </a:t>
            </a:r>
            <a:r>
              <a:rPr lang="en" sz="1600" b="1" dirty="0">
                <a:solidFill>
                  <a:srgbClr val="C00000"/>
                </a:solidFill>
              </a:rPr>
              <a:t>REVIEW </a:t>
            </a:r>
          </a:p>
          <a:p>
            <a:pPr algn="r"/>
            <a:r>
              <a:rPr lang="en" sz="1600" b="1" dirty="0">
                <a:solidFill>
                  <a:srgbClr val="0B305D"/>
                </a:solidFill>
              </a:rPr>
              <a:t>SECTION</a:t>
            </a:r>
            <a:endParaRPr sz="1600" b="1" dirty="0">
              <a:solidFill>
                <a:srgbClr val="0B305D"/>
              </a:solidFill>
            </a:endParaRPr>
          </a:p>
        </p:txBody>
      </p:sp>
    </p:spTree>
    <p:extLst>
      <p:ext uri="{BB962C8B-B14F-4D97-AF65-F5344CB8AC3E}">
        <p14:creationId xmlns:p14="http://schemas.microsoft.com/office/powerpoint/2010/main" val="12995438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50"/>
          <p:cNvSpPr txBox="1">
            <a:spLocks noGrp="1"/>
          </p:cNvSpPr>
          <p:nvPr>
            <p:ph type="title"/>
          </p:nvPr>
        </p:nvSpPr>
        <p:spPr>
          <a:xfrm>
            <a:off x="5408332" y="373570"/>
            <a:ext cx="5653919" cy="672000"/>
          </a:xfrm>
          <a:prstGeom prst="rect">
            <a:avLst/>
          </a:prstGeom>
          <a:noFill/>
          <a:ln>
            <a:noFill/>
          </a:ln>
        </p:spPr>
        <p:txBody>
          <a:bodyPr spcFirstLastPara="1" wrap="square" lIns="0" tIns="8467" rIns="0" bIns="0" anchor="t" anchorCtr="0">
            <a:noAutofit/>
          </a:bodyPr>
          <a:lstStyle/>
          <a:p>
            <a:pPr>
              <a:lnSpc>
                <a:spcPct val="75000"/>
              </a:lnSpc>
              <a:spcBef>
                <a:spcPts val="0"/>
              </a:spcBef>
              <a:buSzPts val="600"/>
            </a:pPr>
            <a:r>
              <a:rPr lang="en-US" sz="3600" b="1" dirty="0">
                <a:solidFill>
                  <a:srgbClr val="FFFFFF"/>
                </a:solidFill>
                <a:latin typeface="Calibri"/>
                <a:ea typeface="Calibri"/>
                <a:cs typeface="Calibri"/>
                <a:sym typeface="Calibri"/>
              </a:rPr>
              <a:t>Thank You for Being an Ambassador!</a:t>
            </a:r>
            <a:endParaRPr sz="3600" b="1" dirty="0">
              <a:solidFill>
                <a:srgbClr val="FFFFFF"/>
              </a:solidFill>
              <a:latin typeface="Calibri"/>
              <a:ea typeface="Calibri"/>
              <a:cs typeface="Calibri"/>
              <a:sym typeface="Calibri"/>
            </a:endParaRPr>
          </a:p>
        </p:txBody>
      </p:sp>
      <p:sp>
        <p:nvSpPr>
          <p:cNvPr id="311" name="Google Shape;311;p50"/>
          <p:cNvSpPr txBox="1">
            <a:spLocks noGrp="1"/>
          </p:cNvSpPr>
          <p:nvPr>
            <p:ph type="body" idx="1"/>
          </p:nvPr>
        </p:nvSpPr>
        <p:spPr>
          <a:xfrm>
            <a:off x="5408332" y="2063549"/>
            <a:ext cx="5527600" cy="3773200"/>
          </a:xfrm>
          <a:prstGeom prst="rect">
            <a:avLst/>
          </a:prstGeom>
          <a:noFill/>
          <a:ln>
            <a:noFill/>
          </a:ln>
        </p:spPr>
        <p:txBody>
          <a:bodyPr spcFirstLastPara="1" wrap="square" lIns="91433" tIns="45700" rIns="91433" bIns="45700" anchor="t" anchorCtr="0">
            <a:noAutofit/>
          </a:bodyPr>
          <a:lstStyle/>
          <a:p>
            <a:r>
              <a:rPr lang="en-US" sz="4400" dirty="0">
                <a:solidFill>
                  <a:srgbClr val="81D3EB"/>
                </a:solidFill>
              </a:rPr>
              <a:t>Be thoughtful</a:t>
            </a:r>
          </a:p>
          <a:p>
            <a:r>
              <a:rPr lang="en-US" sz="4400" dirty="0">
                <a:solidFill>
                  <a:srgbClr val="81D3EB"/>
                </a:solidFill>
              </a:rPr>
              <a:t>Be compassionate</a:t>
            </a:r>
          </a:p>
          <a:p>
            <a:r>
              <a:rPr lang="en-US" sz="4400" dirty="0">
                <a:solidFill>
                  <a:srgbClr val="81D3EB"/>
                </a:solidFill>
              </a:rPr>
              <a:t>Support each other</a:t>
            </a:r>
          </a:p>
        </p:txBody>
      </p:sp>
      <p:pic>
        <p:nvPicPr>
          <p:cNvPr id="312" name="Google Shape;312;p50"/>
          <p:cNvPicPr preferRelativeResize="0"/>
          <p:nvPr/>
        </p:nvPicPr>
        <p:blipFill>
          <a:blip r:embed="rId3"/>
          <a:srcRect/>
          <a:stretch/>
        </p:blipFill>
        <p:spPr>
          <a:xfrm>
            <a:off x="49696" y="921032"/>
            <a:ext cx="4546600" cy="3029117"/>
          </a:xfrm>
          <a:prstGeom prst="rect">
            <a:avLst/>
          </a:prstGeom>
          <a:noFill/>
          <a:ln>
            <a:noFill/>
          </a:ln>
        </p:spPr>
      </p:pic>
    </p:spTree>
    <p:extLst>
      <p:ext uri="{BB962C8B-B14F-4D97-AF65-F5344CB8AC3E}">
        <p14:creationId xmlns:p14="http://schemas.microsoft.com/office/powerpoint/2010/main" val="28711008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50"/>
          <p:cNvSpPr txBox="1">
            <a:spLocks noGrp="1"/>
          </p:cNvSpPr>
          <p:nvPr>
            <p:ph type="title"/>
          </p:nvPr>
        </p:nvSpPr>
        <p:spPr>
          <a:xfrm>
            <a:off x="5408332" y="373570"/>
            <a:ext cx="5653919" cy="672000"/>
          </a:xfrm>
          <a:prstGeom prst="rect">
            <a:avLst/>
          </a:prstGeom>
          <a:noFill/>
          <a:ln>
            <a:noFill/>
          </a:ln>
        </p:spPr>
        <p:txBody>
          <a:bodyPr spcFirstLastPara="1" wrap="square" lIns="0" tIns="8467" rIns="0" bIns="0" anchor="t" anchorCtr="0">
            <a:noAutofit/>
          </a:bodyPr>
          <a:lstStyle/>
          <a:p>
            <a:pPr>
              <a:lnSpc>
                <a:spcPct val="75000"/>
              </a:lnSpc>
              <a:spcBef>
                <a:spcPts val="0"/>
              </a:spcBef>
              <a:buSzPts val="600"/>
            </a:pPr>
            <a:r>
              <a:rPr lang="en-US" sz="3600" b="1" dirty="0">
                <a:solidFill>
                  <a:srgbClr val="FFFFFF"/>
                </a:solidFill>
                <a:latin typeface="Calibri"/>
                <a:ea typeface="Calibri"/>
                <a:cs typeface="Calibri"/>
                <a:sym typeface="Calibri"/>
              </a:rPr>
              <a:t>Thank You for Being an Ambassador!</a:t>
            </a:r>
            <a:endParaRPr sz="3600" b="1" dirty="0">
              <a:solidFill>
                <a:srgbClr val="FFFFFF"/>
              </a:solidFill>
              <a:latin typeface="Calibri"/>
              <a:ea typeface="Calibri"/>
              <a:cs typeface="Calibri"/>
              <a:sym typeface="Calibri"/>
            </a:endParaRPr>
          </a:p>
        </p:txBody>
      </p:sp>
      <p:sp>
        <p:nvSpPr>
          <p:cNvPr id="311" name="Google Shape;311;p50"/>
          <p:cNvSpPr txBox="1">
            <a:spLocks noGrp="1"/>
          </p:cNvSpPr>
          <p:nvPr>
            <p:ph type="body" idx="1"/>
          </p:nvPr>
        </p:nvSpPr>
        <p:spPr>
          <a:xfrm>
            <a:off x="5408332" y="1542400"/>
            <a:ext cx="6492936" cy="3773200"/>
          </a:xfrm>
          <a:prstGeom prst="rect">
            <a:avLst/>
          </a:prstGeom>
          <a:noFill/>
          <a:ln>
            <a:noFill/>
          </a:ln>
        </p:spPr>
        <p:txBody>
          <a:bodyPr spcFirstLastPara="1" wrap="square" lIns="91433" tIns="45700" rIns="91433" bIns="45700" anchor="t" anchorCtr="0">
            <a:noAutofit/>
          </a:bodyPr>
          <a:lstStyle/>
          <a:p>
            <a:r>
              <a:rPr lang="en-US" sz="4000" b="1" dirty="0">
                <a:solidFill>
                  <a:srgbClr val="81D3EB"/>
                </a:solidFill>
              </a:rPr>
              <a:t>MISSION</a:t>
            </a:r>
            <a:r>
              <a:rPr lang="en-US" sz="4000" dirty="0">
                <a:solidFill>
                  <a:srgbClr val="81D3EB"/>
                </a:solidFill>
              </a:rPr>
              <a:t>: We Keep Each Other Healthy</a:t>
            </a:r>
          </a:p>
          <a:p>
            <a:endParaRPr lang="en-US" sz="4000" dirty="0">
              <a:solidFill>
                <a:srgbClr val="81D3EB"/>
              </a:solidFill>
            </a:endParaRPr>
          </a:p>
          <a:p>
            <a:r>
              <a:rPr lang="en-US" sz="4000" b="1" dirty="0">
                <a:solidFill>
                  <a:srgbClr val="81D3EB"/>
                </a:solidFill>
              </a:rPr>
              <a:t>GOAL</a:t>
            </a:r>
            <a:r>
              <a:rPr lang="en-US" sz="4000" dirty="0">
                <a:solidFill>
                  <a:srgbClr val="81D3EB"/>
                </a:solidFill>
              </a:rPr>
              <a:t>: Our campus remains open for in-person teaching, learning, and research</a:t>
            </a:r>
          </a:p>
        </p:txBody>
      </p:sp>
      <p:pic>
        <p:nvPicPr>
          <p:cNvPr id="312" name="Google Shape;312;p50"/>
          <p:cNvPicPr preferRelativeResize="0"/>
          <p:nvPr/>
        </p:nvPicPr>
        <p:blipFill>
          <a:blip r:embed="rId3"/>
          <a:srcRect/>
          <a:stretch/>
        </p:blipFill>
        <p:spPr>
          <a:xfrm>
            <a:off x="49696" y="921032"/>
            <a:ext cx="4546600" cy="3029117"/>
          </a:xfrm>
          <a:prstGeom prst="rect">
            <a:avLst/>
          </a:prstGeom>
          <a:noFill/>
          <a:ln>
            <a:noFill/>
          </a:ln>
        </p:spPr>
      </p:pic>
    </p:spTree>
    <p:extLst>
      <p:ext uri="{BB962C8B-B14F-4D97-AF65-F5344CB8AC3E}">
        <p14:creationId xmlns:p14="http://schemas.microsoft.com/office/powerpoint/2010/main" val="6264826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46"/>
        <p:cNvGrpSpPr/>
        <p:nvPr/>
      </p:nvGrpSpPr>
      <p:grpSpPr>
        <a:xfrm>
          <a:off x="0" y="0"/>
          <a:ext cx="0" cy="0"/>
          <a:chOff x="0" y="0"/>
          <a:chExt cx="0" cy="0"/>
        </a:xfrm>
      </p:grpSpPr>
      <p:pic>
        <p:nvPicPr>
          <p:cNvPr id="1647" name="Google Shape;1647;p153"/>
          <p:cNvPicPr preferRelativeResize="0"/>
          <p:nvPr/>
        </p:nvPicPr>
        <p:blipFill rotWithShape="1">
          <a:blip r:embed="rId3">
            <a:alphaModFix/>
          </a:blip>
          <a:srcRect l="12438" r="43120"/>
          <a:stretch/>
        </p:blipFill>
        <p:spPr>
          <a:xfrm>
            <a:off x="-25333" y="0"/>
            <a:ext cx="4571935" cy="6858000"/>
          </a:xfrm>
          <a:prstGeom prst="rect">
            <a:avLst/>
          </a:prstGeom>
          <a:noFill/>
          <a:ln>
            <a:noFill/>
          </a:ln>
        </p:spPr>
      </p:pic>
      <p:sp>
        <p:nvSpPr>
          <p:cNvPr id="1648" name="Google Shape;1648;p153"/>
          <p:cNvSpPr txBox="1"/>
          <p:nvPr/>
        </p:nvSpPr>
        <p:spPr>
          <a:xfrm>
            <a:off x="5285600" y="791600"/>
            <a:ext cx="6464400" cy="448800"/>
          </a:xfrm>
          <a:prstGeom prst="rect">
            <a:avLst/>
          </a:prstGeom>
          <a:noFill/>
          <a:ln>
            <a:noFill/>
          </a:ln>
        </p:spPr>
        <p:txBody>
          <a:bodyPr spcFirstLastPara="1" wrap="square" lIns="121900" tIns="121900" rIns="121900" bIns="121900" anchor="t" anchorCtr="0">
            <a:noAutofit/>
          </a:bodyPr>
          <a:lstStyle/>
          <a:p>
            <a:pPr>
              <a:lnSpc>
                <a:spcPct val="75000"/>
              </a:lnSpc>
              <a:buClr>
                <a:srgbClr val="FFFFFF"/>
              </a:buClr>
              <a:buSzPts val="2400"/>
            </a:pPr>
            <a:r>
              <a:rPr lang="en-US" sz="2800" b="1" dirty="0" err="1">
                <a:solidFill>
                  <a:srgbClr val="81D3EB"/>
                </a:solidFill>
                <a:latin typeface="Calibri"/>
                <a:ea typeface="Calibri"/>
                <a:cs typeface="Calibri"/>
                <a:sym typeface="Calibri"/>
              </a:rPr>
              <a:t>UArizona</a:t>
            </a:r>
            <a:r>
              <a:rPr lang="en-US" sz="2800" b="1" dirty="0">
                <a:solidFill>
                  <a:srgbClr val="81D3EB"/>
                </a:solidFill>
                <a:latin typeface="Calibri"/>
                <a:ea typeface="Calibri"/>
                <a:cs typeface="Calibri"/>
                <a:sym typeface="Calibri"/>
              </a:rPr>
              <a:t> Health Promotion Ambassadors</a:t>
            </a:r>
            <a:endParaRPr sz="2800" b="1" dirty="0">
              <a:solidFill>
                <a:srgbClr val="81D3EB"/>
              </a:solidFill>
              <a:latin typeface="Calibri"/>
              <a:ea typeface="Calibri"/>
              <a:cs typeface="Calibri"/>
              <a:sym typeface="Calibri"/>
            </a:endParaRPr>
          </a:p>
          <a:p>
            <a:pPr>
              <a:lnSpc>
                <a:spcPct val="75000"/>
              </a:lnSpc>
              <a:buClr>
                <a:srgbClr val="FFFFFF"/>
              </a:buClr>
              <a:buSzPts val="2400"/>
            </a:pPr>
            <a:r>
              <a:rPr lang="en" sz="2400" b="1" dirty="0">
                <a:solidFill>
                  <a:schemeClr val="bg1"/>
                </a:solidFill>
                <a:latin typeface="Calibri"/>
                <a:ea typeface="Calibri"/>
                <a:cs typeface="Calibri"/>
                <a:sym typeface="Calibri"/>
              </a:rPr>
              <a:t>Safe Reentry Mission: </a:t>
            </a:r>
          </a:p>
          <a:p>
            <a:pPr>
              <a:lnSpc>
                <a:spcPct val="75000"/>
              </a:lnSpc>
              <a:buClr>
                <a:srgbClr val="FFFFFF"/>
              </a:buClr>
              <a:buSzPts val="2400"/>
            </a:pPr>
            <a:r>
              <a:rPr lang="en" sz="2400" b="1" dirty="0">
                <a:solidFill>
                  <a:schemeClr val="bg1"/>
                </a:solidFill>
                <a:latin typeface="Calibri"/>
                <a:ea typeface="Calibri"/>
                <a:cs typeface="Calibri"/>
                <a:sym typeface="Calibri"/>
              </a:rPr>
              <a:t>         We Keep E</a:t>
            </a:r>
            <a:r>
              <a:rPr lang="en-US" sz="2400" b="1" dirty="0">
                <a:solidFill>
                  <a:schemeClr val="bg1"/>
                </a:solidFill>
                <a:latin typeface="Calibri"/>
                <a:ea typeface="Calibri"/>
                <a:cs typeface="Calibri"/>
                <a:sym typeface="Calibri"/>
              </a:rPr>
              <a:t>a</a:t>
            </a:r>
            <a:r>
              <a:rPr lang="en" sz="2400" b="1" dirty="0" err="1">
                <a:solidFill>
                  <a:schemeClr val="bg1"/>
                </a:solidFill>
                <a:latin typeface="Calibri"/>
                <a:ea typeface="Calibri"/>
                <a:cs typeface="Calibri"/>
                <a:sym typeface="Calibri"/>
              </a:rPr>
              <a:t>ch</a:t>
            </a:r>
            <a:r>
              <a:rPr lang="en" sz="2400" b="1" dirty="0">
                <a:solidFill>
                  <a:schemeClr val="bg1"/>
                </a:solidFill>
                <a:latin typeface="Calibri"/>
                <a:ea typeface="Calibri"/>
                <a:cs typeface="Calibri"/>
                <a:sym typeface="Calibri"/>
              </a:rPr>
              <a:t> Other Healthy</a:t>
            </a:r>
            <a:endParaRPr sz="2400" b="1" dirty="0">
              <a:solidFill>
                <a:schemeClr val="bg1"/>
              </a:solidFill>
              <a:latin typeface="Calibri"/>
              <a:ea typeface="Calibri"/>
              <a:cs typeface="Calibri"/>
              <a:sym typeface="Calibri"/>
            </a:endParaRPr>
          </a:p>
        </p:txBody>
      </p:sp>
      <p:sp>
        <p:nvSpPr>
          <p:cNvPr id="1649" name="Google Shape;1649;p153"/>
          <p:cNvSpPr txBox="1"/>
          <p:nvPr/>
        </p:nvSpPr>
        <p:spPr>
          <a:xfrm>
            <a:off x="5428400" y="2430000"/>
            <a:ext cx="6321600" cy="4028400"/>
          </a:xfrm>
          <a:prstGeom prst="rect">
            <a:avLst/>
          </a:prstGeom>
          <a:noFill/>
          <a:ln>
            <a:noFill/>
          </a:ln>
        </p:spPr>
        <p:txBody>
          <a:bodyPr spcFirstLastPara="1" wrap="square" lIns="0" tIns="0" rIns="0" bIns="0" anchor="t" anchorCtr="0">
            <a:noAutofit/>
          </a:bodyPr>
          <a:lstStyle/>
          <a:p>
            <a:pPr marL="609585" indent="-440256">
              <a:lnSpc>
                <a:spcPct val="95000"/>
              </a:lnSpc>
              <a:buClr>
                <a:srgbClr val="FFFFFF"/>
              </a:buClr>
              <a:buSzPts val="1600"/>
              <a:buFont typeface="Calibri"/>
              <a:buChar char="●"/>
            </a:pPr>
            <a:r>
              <a:rPr lang="en-US" sz="2200" b="1" dirty="0">
                <a:solidFill>
                  <a:srgbClr val="FFFFFF"/>
                </a:solidFill>
                <a:latin typeface="Calibri"/>
                <a:ea typeface="Calibri"/>
                <a:cs typeface="Calibri"/>
                <a:sym typeface="Calibri"/>
              </a:rPr>
              <a:t>The success of the </a:t>
            </a:r>
            <a:r>
              <a:rPr lang="en-US" sz="2200" b="1" dirty="0" err="1">
                <a:solidFill>
                  <a:srgbClr val="FFFFFF"/>
                </a:solidFill>
                <a:latin typeface="Calibri"/>
                <a:ea typeface="Calibri"/>
                <a:cs typeface="Calibri"/>
                <a:sym typeface="Calibri"/>
              </a:rPr>
              <a:t>UArizona</a:t>
            </a:r>
            <a:r>
              <a:rPr lang="en-US" sz="2200" b="1" dirty="0">
                <a:solidFill>
                  <a:srgbClr val="FFFFFF"/>
                </a:solidFill>
                <a:latin typeface="Calibri"/>
                <a:ea typeface="Calibri"/>
                <a:cs typeface="Calibri"/>
                <a:sym typeface="Calibri"/>
              </a:rPr>
              <a:t> Reentry Plan for Fall 2020 depends on </a:t>
            </a:r>
            <a:r>
              <a:rPr lang="en-US" sz="2200" b="1" i="1" dirty="0">
                <a:solidFill>
                  <a:srgbClr val="FFFFFF"/>
                </a:solidFill>
                <a:latin typeface="Calibri"/>
                <a:ea typeface="Calibri"/>
                <a:cs typeface="Calibri"/>
                <a:sym typeface="Calibri"/>
              </a:rPr>
              <a:t>students</a:t>
            </a:r>
            <a:r>
              <a:rPr lang="en-US" sz="2200" b="1" dirty="0">
                <a:solidFill>
                  <a:srgbClr val="FFFFFF"/>
                </a:solidFill>
                <a:latin typeface="Calibri"/>
                <a:ea typeface="Calibri"/>
                <a:cs typeface="Calibri"/>
                <a:sym typeface="Calibri"/>
              </a:rPr>
              <a:t>.</a:t>
            </a:r>
          </a:p>
          <a:p>
            <a:pPr marL="609585" indent="-440256">
              <a:lnSpc>
                <a:spcPct val="95000"/>
              </a:lnSpc>
              <a:buClr>
                <a:srgbClr val="FFFFFF"/>
              </a:buClr>
              <a:buSzPts val="1600"/>
              <a:buFont typeface="Calibri"/>
              <a:buChar char="●"/>
            </a:pPr>
            <a:endParaRPr lang="en-US" sz="2200" b="1" dirty="0">
              <a:solidFill>
                <a:srgbClr val="FFFFFF"/>
              </a:solidFill>
              <a:latin typeface="Calibri"/>
              <a:ea typeface="Calibri"/>
              <a:cs typeface="Calibri"/>
              <a:sym typeface="Calibri"/>
            </a:endParaRPr>
          </a:p>
          <a:p>
            <a:pPr marL="609585" indent="-440256">
              <a:lnSpc>
                <a:spcPct val="95000"/>
              </a:lnSpc>
              <a:buClr>
                <a:srgbClr val="FFFFFF"/>
              </a:buClr>
              <a:buSzPts val="1600"/>
              <a:buFont typeface="Calibri"/>
              <a:buChar char="●"/>
            </a:pPr>
            <a:r>
              <a:rPr lang="en-US" sz="2200" b="1" dirty="0">
                <a:solidFill>
                  <a:srgbClr val="FFFFFF"/>
                </a:solidFill>
                <a:ea typeface="Calibri"/>
                <a:cs typeface="Calibri"/>
                <a:sym typeface="Calibri"/>
              </a:rPr>
              <a:t>We need to build a “Culture of Health Promotion” among students, a sense of shared responsibility. TOGETHER we crush COVID.</a:t>
            </a:r>
            <a:endParaRPr lang="en-US" sz="2200" b="1" dirty="0">
              <a:solidFill>
                <a:srgbClr val="FFFFFF"/>
              </a:solidFill>
              <a:latin typeface="Calibri"/>
              <a:ea typeface="Calibri"/>
              <a:cs typeface="Calibri"/>
              <a:sym typeface="Calibri"/>
            </a:endParaRPr>
          </a:p>
          <a:p>
            <a:pPr marL="169329">
              <a:lnSpc>
                <a:spcPct val="95000"/>
              </a:lnSpc>
              <a:buClr>
                <a:srgbClr val="FFFFFF"/>
              </a:buClr>
              <a:buSzPts val="1600"/>
            </a:pPr>
            <a:endParaRPr lang="en-US" sz="2200" b="1" dirty="0">
              <a:solidFill>
                <a:srgbClr val="FFFFFF"/>
              </a:solidFill>
              <a:latin typeface="Calibri"/>
              <a:ea typeface="Calibri"/>
              <a:cs typeface="Calibri"/>
              <a:sym typeface="Calibri"/>
            </a:endParaRPr>
          </a:p>
          <a:p>
            <a:pPr marL="609585" indent="-440256">
              <a:lnSpc>
                <a:spcPct val="95000"/>
              </a:lnSpc>
              <a:buClr>
                <a:srgbClr val="FFFFFF"/>
              </a:buClr>
              <a:buSzPts val="1600"/>
              <a:buFont typeface="Calibri"/>
              <a:buChar char="●"/>
            </a:pPr>
            <a:r>
              <a:rPr lang="en-US" sz="2200" b="1" dirty="0">
                <a:solidFill>
                  <a:srgbClr val="FFFFFF"/>
                </a:solidFill>
                <a:latin typeface="Calibri"/>
                <a:ea typeface="Calibri"/>
                <a:cs typeface="Calibri"/>
                <a:sym typeface="Calibri"/>
              </a:rPr>
              <a:t>GOAL: Our campus remains open for in-person learning, teaching, and research</a:t>
            </a:r>
            <a:endParaRPr sz="2200" b="1" dirty="0">
              <a:solidFill>
                <a:srgbClr val="FFFFFF"/>
              </a:solidFill>
              <a:latin typeface="Calibri"/>
              <a:ea typeface="Calibri"/>
              <a:cs typeface="Calibri"/>
              <a:sym typeface="Calibri"/>
            </a:endParaRPr>
          </a:p>
          <a:p>
            <a:pPr marL="609585">
              <a:lnSpc>
                <a:spcPct val="95000"/>
              </a:lnSpc>
            </a:pPr>
            <a:endParaRPr sz="2133" b="1" dirty="0">
              <a:solidFill>
                <a:srgbClr val="FFFFFF"/>
              </a:solidFill>
              <a:latin typeface="Calibri"/>
              <a:ea typeface="Calibri"/>
              <a:cs typeface="Calibri"/>
              <a:sym typeface="Calibri"/>
            </a:endParaRPr>
          </a:p>
        </p:txBody>
      </p:sp>
      <p:pic>
        <p:nvPicPr>
          <p:cNvPr id="7" name="Google Shape;1647;p153">
            <a:extLst>
              <a:ext uri="{FF2B5EF4-FFF2-40B4-BE49-F238E27FC236}">
                <a16:creationId xmlns:a16="http://schemas.microsoft.com/office/drawing/2014/main" id="{9B18ACF7-AB71-F54E-9AD7-A26547683B3C}"/>
              </a:ext>
            </a:extLst>
          </p:cNvPr>
          <p:cNvPicPr preferRelativeResize="0"/>
          <p:nvPr/>
        </p:nvPicPr>
        <p:blipFill>
          <a:blip r:embed="rId4"/>
          <a:srcRect/>
          <a:stretch/>
        </p:blipFill>
        <p:spPr>
          <a:xfrm>
            <a:off x="-181020" y="-787792"/>
            <a:ext cx="5097121" cy="7645791"/>
          </a:xfrm>
          <a:prstGeom prst="rect">
            <a:avLst/>
          </a:prstGeom>
          <a:noFill/>
          <a:ln>
            <a:noFill/>
          </a:ln>
        </p:spPr>
      </p:pic>
    </p:spTree>
    <p:extLst>
      <p:ext uri="{BB962C8B-B14F-4D97-AF65-F5344CB8AC3E}">
        <p14:creationId xmlns:p14="http://schemas.microsoft.com/office/powerpoint/2010/main" val="19416003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50"/>
          <p:cNvSpPr txBox="1">
            <a:spLocks noGrp="1"/>
          </p:cNvSpPr>
          <p:nvPr>
            <p:ph type="title"/>
          </p:nvPr>
        </p:nvSpPr>
        <p:spPr>
          <a:xfrm>
            <a:off x="5408332" y="373570"/>
            <a:ext cx="5653919" cy="672000"/>
          </a:xfrm>
          <a:prstGeom prst="rect">
            <a:avLst/>
          </a:prstGeom>
          <a:noFill/>
          <a:ln>
            <a:noFill/>
          </a:ln>
        </p:spPr>
        <p:txBody>
          <a:bodyPr spcFirstLastPara="1" wrap="square" lIns="0" tIns="8467" rIns="0" bIns="0" anchor="t" anchorCtr="0">
            <a:noAutofit/>
          </a:bodyPr>
          <a:lstStyle/>
          <a:p>
            <a:pPr>
              <a:lnSpc>
                <a:spcPct val="75000"/>
              </a:lnSpc>
              <a:spcBef>
                <a:spcPts val="0"/>
              </a:spcBef>
              <a:buSzPts val="600"/>
            </a:pPr>
            <a:r>
              <a:rPr lang="en-US" sz="3200" b="1" dirty="0">
                <a:solidFill>
                  <a:srgbClr val="FFFFFF"/>
                </a:solidFill>
                <a:latin typeface="Calibri"/>
                <a:ea typeface="Calibri"/>
                <a:cs typeface="Calibri"/>
                <a:sym typeface="Calibri"/>
              </a:rPr>
              <a:t>Helpful Links for Ambassadors</a:t>
            </a:r>
            <a:endParaRPr sz="3200" b="1" dirty="0">
              <a:solidFill>
                <a:srgbClr val="FFFFFF"/>
              </a:solidFill>
              <a:latin typeface="Calibri"/>
              <a:ea typeface="Calibri"/>
              <a:cs typeface="Calibri"/>
              <a:sym typeface="Calibri"/>
            </a:endParaRPr>
          </a:p>
          <a:p>
            <a:pPr>
              <a:lnSpc>
                <a:spcPct val="75000"/>
              </a:lnSpc>
              <a:spcBef>
                <a:spcPts val="0"/>
              </a:spcBef>
              <a:buSzPts val="600"/>
            </a:pPr>
            <a:r>
              <a:rPr lang="en" sz="2400" dirty="0">
                <a:solidFill>
                  <a:srgbClr val="81D3EB"/>
                </a:solidFill>
                <a:latin typeface="Calibri"/>
                <a:ea typeface="Calibri"/>
                <a:cs typeface="Calibri"/>
                <a:sym typeface="Calibri"/>
              </a:rPr>
              <a:t>Be thoughtful, be compassionate, support each other. Together we crush COVID! </a:t>
            </a:r>
            <a:endParaRPr sz="2400" dirty="0">
              <a:solidFill>
                <a:srgbClr val="81D3EB"/>
              </a:solidFill>
              <a:latin typeface="Calibri"/>
              <a:ea typeface="Calibri"/>
              <a:cs typeface="Calibri"/>
              <a:sym typeface="Calibri"/>
            </a:endParaRPr>
          </a:p>
        </p:txBody>
      </p:sp>
      <p:sp>
        <p:nvSpPr>
          <p:cNvPr id="311" name="Google Shape;311;p50"/>
          <p:cNvSpPr txBox="1">
            <a:spLocks noGrp="1"/>
          </p:cNvSpPr>
          <p:nvPr>
            <p:ph type="body" idx="1"/>
          </p:nvPr>
        </p:nvSpPr>
        <p:spPr>
          <a:xfrm>
            <a:off x="5408332" y="1413813"/>
            <a:ext cx="5527600" cy="3773200"/>
          </a:xfrm>
          <a:prstGeom prst="rect">
            <a:avLst/>
          </a:prstGeom>
          <a:noFill/>
          <a:ln>
            <a:noFill/>
          </a:ln>
        </p:spPr>
        <p:txBody>
          <a:bodyPr spcFirstLastPara="1" wrap="square" lIns="91433" tIns="45700" rIns="91433" bIns="45700" anchor="t" anchorCtr="0">
            <a:noAutofit/>
          </a:bodyPr>
          <a:lstStyle/>
          <a:p>
            <a:r>
              <a:rPr lang="en-US" sz="1600" dirty="0">
                <a:solidFill>
                  <a:schemeClr val="bg1"/>
                </a:solidFill>
              </a:rPr>
              <a:t>Campus Health: </a:t>
            </a:r>
            <a:r>
              <a:rPr lang="en-US" sz="1600" u="sng" dirty="0">
                <a:solidFill>
                  <a:srgbClr val="81D3EB"/>
                </a:solidFill>
                <a:hlinkClick r:id="rId3">
                  <a:extLst>
                    <a:ext uri="{A12FA001-AC4F-418D-AE19-62706E023703}">
                      <ahyp:hlinkClr xmlns:ahyp="http://schemas.microsoft.com/office/drawing/2018/hyperlinkcolor" val="tx"/>
                    </a:ext>
                  </a:extLst>
                </a:hlinkClick>
              </a:rPr>
              <a:t>https://health.arizona.edu/</a:t>
            </a:r>
            <a:endParaRPr lang="en-US" sz="1600" dirty="0">
              <a:solidFill>
                <a:srgbClr val="81D3EB"/>
              </a:solidFill>
            </a:endParaRPr>
          </a:p>
          <a:p>
            <a:r>
              <a:rPr lang="en-US" sz="1600" dirty="0" err="1">
                <a:solidFill>
                  <a:schemeClr val="bg1"/>
                </a:solidFill>
              </a:rPr>
              <a:t>UArizona</a:t>
            </a:r>
            <a:r>
              <a:rPr lang="en-US" sz="1600" dirty="0">
                <a:solidFill>
                  <a:schemeClr val="bg1"/>
                </a:solidFill>
              </a:rPr>
              <a:t> Face Coverings (Mask) Guidelines Page: </a:t>
            </a:r>
            <a:r>
              <a:rPr lang="en-US" sz="1600" u="sng" dirty="0">
                <a:solidFill>
                  <a:srgbClr val="81D3EB"/>
                </a:solidFill>
                <a:hlinkClick r:id="rId4">
                  <a:extLst>
                    <a:ext uri="{A12FA001-AC4F-418D-AE19-62706E023703}">
                      <ahyp:hlinkClr xmlns:ahyp="http://schemas.microsoft.com/office/drawing/2018/hyperlinkcolor" val="tx"/>
                    </a:ext>
                  </a:extLst>
                </a:hlinkClick>
              </a:rPr>
              <a:t>https://covid19.arizona.edu/face-coverings</a:t>
            </a:r>
            <a:endParaRPr lang="en-US" sz="1600" dirty="0">
              <a:solidFill>
                <a:srgbClr val="81D3EB"/>
              </a:solidFill>
            </a:endParaRPr>
          </a:p>
          <a:p>
            <a:r>
              <a:rPr lang="en-US" sz="1600" dirty="0" err="1">
                <a:solidFill>
                  <a:schemeClr val="bg1"/>
                </a:solidFill>
              </a:rPr>
              <a:t>UArizona</a:t>
            </a:r>
            <a:r>
              <a:rPr lang="en-US" sz="1600" dirty="0">
                <a:solidFill>
                  <a:schemeClr val="bg1"/>
                </a:solidFill>
              </a:rPr>
              <a:t> Test, Trace, Treat Page: </a:t>
            </a:r>
            <a:r>
              <a:rPr lang="en-US" sz="1600" u="sng" dirty="0">
                <a:solidFill>
                  <a:srgbClr val="81D3EB"/>
                </a:solidFill>
                <a:hlinkClick r:id="rId5">
                  <a:extLst>
                    <a:ext uri="{A12FA001-AC4F-418D-AE19-62706E023703}">
                      <ahyp:hlinkClr xmlns:ahyp="http://schemas.microsoft.com/office/drawing/2018/hyperlinkcolor" val="tx"/>
                    </a:ext>
                  </a:extLst>
                </a:hlinkClick>
              </a:rPr>
              <a:t>https://covid19.arizona.edu/test-trace-treat</a:t>
            </a:r>
            <a:endParaRPr lang="en-US" sz="1600" dirty="0">
              <a:solidFill>
                <a:srgbClr val="81D3EB"/>
              </a:solidFill>
            </a:endParaRPr>
          </a:p>
          <a:p>
            <a:r>
              <a:rPr lang="en-US" sz="1600" dirty="0" err="1">
                <a:solidFill>
                  <a:schemeClr val="bg1"/>
                </a:solidFill>
              </a:rPr>
              <a:t>UArizona</a:t>
            </a:r>
            <a:r>
              <a:rPr lang="en-US" sz="1600" dirty="0">
                <a:solidFill>
                  <a:schemeClr val="bg1"/>
                </a:solidFill>
              </a:rPr>
              <a:t> COVID-19 Testing Page: </a:t>
            </a:r>
            <a:r>
              <a:rPr lang="en-US" sz="1600" u="sng" dirty="0">
                <a:solidFill>
                  <a:srgbClr val="81D3EB"/>
                </a:solidFill>
                <a:hlinkClick r:id="rId6">
                  <a:extLst>
                    <a:ext uri="{A12FA001-AC4F-418D-AE19-62706E023703}">
                      <ahyp:hlinkClr xmlns:ahyp="http://schemas.microsoft.com/office/drawing/2018/hyperlinkcolor" val="tx"/>
                    </a:ext>
                  </a:extLst>
                </a:hlinkClick>
              </a:rPr>
              <a:t>https://covid19.arizona.edu/covid19-testing</a:t>
            </a:r>
            <a:endParaRPr lang="en-US" sz="1600" dirty="0">
              <a:solidFill>
                <a:srgbClr val="81D3EB"/>
              </a:solidFill>
            </a:endParaRPr>
          </a:p>
          <a:p>
            <a:r>
              <a:rPr lang="en-US" sz="1600" dirty="0" err="1">
                <a:solidFill>
                  <a:schemeClr val="bg1"/>
                </a:solidFill>
              </a:rPr>
              <a:t>UArizona</a:t>
            </a:r>
            <a:r>
              <a:rPr lang="en-US" sz="1600" dirty="0">
                <a:solidFill>
                  <a:schemeClr val="bg1"/>
                </a:solidFill>
              </a:rPr>
              <a:t> Traditional Contact Tracing Page: </a:t>
            </a:r>
            <a:r>
              <a:rPr lang="en-US" sz="1600" u="sng" dirty="0">
                <a:solidFill>
                  <a:srgbClr val="81D3EB"/>
                </a:solidFill>
                <a:hlinkClick r:id="rId7">
                  <a:extLst>
                    <a:ext uri="{A12FA001-AC4F-418D-AE19-62706E023703}">
                      <ahyp:hlinkClr xmlns:ahyp="http://schemas.microsoft.com/office/drawing/2018/hyperlinkcolor" val="tx"/>
                    </a:ext>
                  </a:extLst>
                </a:hlinkClick>
              </a:rPr>
              <a:t>https://covid19.arizona.edu/app-redcap#contact-tracing-team</a:t>
            </a:r>
            <a:endParaRPr lang="en-US" sz="1600" dirty="0">
              <a:solidFill>
                <a:srgbClr val="81D3EB"/>
              </a:solidFill>
            </a:endParaRPr>
          </a:p>
          <a:p>
            <a:r>
              <a:rPr lang="en-US" sz="1600" dirty="0">
                <a:solidFill>
                  <a:schemeClr val="bg1"/>
                </a:solidFill>
              </a:rPr>
              <a:t>Housing and Residence Life: </a:t>
            </a:r>
            <a:r>
              <a:rPr lang="en-US" sz="1600" u="sng" dirty="0">
                <a:solidFill>
                  <a:srgbClr val="81D3EB"/>
                </a:solidFill>
                <a:hlinkClick r:id="rId8">
                  <a:extLst>
                    <a:ext uri="{A12FA001-AC4F-418D-AE19-62706E023703}">
                      <ahyp:hlinkClr xmlns:ahyp="http://schemas.microsoft.com/office/drawing/2018/hyperlinkcolor" val="tx"/>
                    </a:ext>
                  </a:extLst>
                </a:hlinkClick>
              </a:rPr>
              <a:t>https://housing.arizona.edu/ua-news/final-move-information-ua-housing-august-12-2020</a:t>
            </a:r>
            <a:endParaRPr lang="en-US" sz="1600" dirty="0">
              <a:solidFill>
                <a:srgbClr val="81D3EB"/>
              </a:solidFill>
            </a:endParaRPr>
          </a:p>
          <a:p>
            <a:r>
              <a:rPr lang="en-US" sz="1600" dirty="0">
                <a:solidFill>
                  <a:schemeClr val="bg1"/>
                </a:solidFill>
              </a:rPr>
              <a:t>Counseling and Psych Services (CAPS) </a:t>
            </a:r>
            <a:r>
              <a:rPr lang="en-US" sz="1600" u="sng" dirty="0">
                <a:solidFill>
                  <a:srgbClr val="81D3EB"/>
                </a:solidFill>
                <a:hlinkClick r:id="rId9">
                  <a:extLst>
                    <a:ext uri="{A12FA001-AC4F-418D-AE19-62706E023703}">
                      <ahyp:hlinkClr xmlns:ahyp="http://schemas.microsoft.com/office/drawing/2018/hyperlinkcolor" val="tx"/>
                    </a:ext>
                  </a:extLst>
                </a:hlinkClick>
              </a:rPr>
              <a:t>https://health.arizona.edu/counseling-psych-services</a:t>
            </a:r>
            <a:endParaRPr lang="en-US" sz="1600" dirty="0">
              <a:solidFill>
                <a:srgbClr val="81D3EB"/>
              </a:solidFill>
            </a:endParaRPr>
          </a:p>
        </p:txBody>
      </p:sp>
      <p:pic>
        <p:nvPicPr>
          <p:cNvPr id="312" name="Google Shape;312;p50"/>
          <p:cNvPicPr preferRelativeResize="0"/>
          <p:nvPr/>
        </p:nvPicPr>
        <p:blipFill>
          <a:blip r:embed="rId10"/>
          <a:srcRect/>
          <a:stretch/>
        </p:blipFill>
        <p:spPr>
          <a:xfrm>
            <a:off x="49696" y="921032"/>
            <a:ext cx="4546600" cy="3029117"/>
          </a:xfrm>
          <a:prstGeom prst="rect">
            <a:avLst/>
          </a:prstGeom>
          <a:noFill/>
          <a:ln>
            <a:noFill/>
          </a:ln>
        </p:spPr>
      </p:pic>
    </p:spTree>
    <p:extLst>
      <p:ext uri="{BB962C8B-B14F-4D97-AF65-F5344CB8AC3E}">
        <p14:creationId xmlns:p14="http://schemas.microsoft.com/office/powerpoint/2010/main" val="13612627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50"/>
          <p:cNvSpPr txBox="1">
            <a:spLocks noGrp="1"/>
          </p:cNvSpPr>
          <p:nvPr>
            <p:ph type="title"/>
          </p:nvPr>
        </p:nvSpPr>
        <p:spPr>
          <a:xfrm>
            <a:off x="5408332" y="914400"/>
            <a:ext cx="5653919" cy="672000"/>
          </a:xfrm>
          <a:prstGeom prst="rect">
            <a:avLst/>
          </a:prstGeom>
          <a:noFill/>
          <a:ln>
            <a:noFill/>
          </a:ln>
        </p:spPr>
        <p:txBody>
          <a:bodyPr spcFirstLastPara="1" wrap="square" lIns="0" tIns="8467" rIns="0" bIns="0" anchor="t" anchorCtr="0">
            <a:noAutofit/>
          </a:bodyPr>
          <a:lstStyle/>
          <a:p>
            <a:pPr>
              <a:lnSpc>
                <a:spcPct val="75000"/>
              </a:lnSpc>
              <a:spcBef>
                <a:spcPts val="0"/>
              </a:spcBef>
              <a:buSzPts val="600"/>
            </a:pPr>
            <a:r>
              <a:rPr lang="en-US" sz="3200" b="1" dirty="0">
                <a:solidFill>
                  <a:srgbClr val="FFFFFF"/>
                </a:solidFill>
                <a:latin typeface="Calibri"/>
                <a:ea typeface="Calibri"/>
                <a:cs typeface="Calibri"/>
                <a:sym typeface="Calibri"/>
              </a:rPr>
              <a:t>Campus Reentry Plan Overview</a:t>
            </a:r>
            <a:endParaRPr sz="3200" b="1" dirty="0">
              <a:solidFill>
                <a:srgbClr val="FFFFFF"/>
              </a:solidFill>
              <a:latin typeface="Calibri"/>
              <a:ea typeface="Calibri"/>
              <a:cs typeface="Calibri"/>
              <a:sym typeface="Calibri"/>
            </a:endParaRPr>
          </a:p>
          <a:p>
            <a:pPr>
              <a:lnSpc>
                <a:spcPct val="75000"/>
              </a:lnSpc>
              <a:spcBef>
                <a:spcPts val="0"/>
              </a:spcBef>
              <a:buSzPts val="600"/>
            </a:pPr>
            <a:r>
              <a:rPr lang="en" sz="2800" dirty="0">
                <a:solidFill>
                  <a:srgbClr val="81D3EB"/>
                </a:solidFill>
                <a:latin typeface="Calibri"/>
                <a:ea typeface="Calibri"/>
                <a:cs typeface="Calibri"/>
                <a:sym typeface="Calibri"/>
              </a:rPr>
              <a:t>How do we return to campus safely?</a:t>
            </a:r>
            <a:endParaRPr sz="2800" dirty="0">
              <a:solidFill>
                <a:srgbClr val="81D3EB"/>
              </a:solidFill>
              <a:latin typeface="Calibri"/>
              <a:ea typeface="Calibri"/>
              <a:cs typeface="Calibri"/>
              <a:sym typeface="Calibri"/>
            </a:endParaRPr>
          </a:p>
        </p:txBody>
      </p:sp>
      <p:sp>
        <p:nvSpPr>
          <p:cNvPr id="311" name="Google Shape;311;p50"/>
          <p:cNvSpPr txBox="1">
            <a:spLocks noGrp="1"/>
          </p:cNvSpPr>
          <p:nvPr>
            <p:ph type="body" idx="1"/>
          </p:nvPr>
        </p:nvSpPr>
        <p:spPr>
          <a:xfrm>
            <a:off x="5408333" y="2003000"/>
            <a:ext cx="5527600" cy="3773200"/>
          </a:xfrm>
          <a:prstGeom prst="rect">
            <a:avLst/>
          </a:prstGeom>
          <a:noFill/>
          <a:ln>
            <a:noFill/>
          </a:ln>
        </p:spPr>
        <p:txBody>
          <a:bodyPr spcFirstLastPara="1" wrap="square" lIns="91433" tIns="45700" rIns="91433" bIns="45700" anchor="t" anchorCtr="0">
            <a:noAutofit/>
          </a:bodyPr>
          <a:lstStyle/>
          <a:p>
            <a:pPr marL="626529" indent="-457200">
              <a:lnSpc>
                <a:spcPct val="95000"/>
              </a:lnSpc>
              <a:buClr>
                <a:srgbClr val="FFFFFF"/>
              </a:buClr>
              <a:buSzPct val="88000"/>
              <a:buFont typeface="+mj-lt"/>
              <a:buAutoNum type="arabicParenR"/>
            </a:pPr>
            <a:r>
              <a:rPr lang="en-US" sz="2400" b="1" dirty="0">
                <a:solidFill>
                  <a:srgbClr val="FFFFFF"/>
                </a:solidFill>
                <a:ea typeface="Calibri"/>
                <a:cs typeface="Calibri"/>
                <a:sym typeface="Calibri"/>
              </a:rPr>
              <a:t>Prevention Guidelines – physical distance, face coverings (masks), </a:t>
            </a:r>
            <a:r>
              <a:rPr lang="en-US" sz="2400" b="1" dirty="0" err="1">
                <a:solidFill>
                  <a:srgbClr val="FFFFFF"/>
                </a:solidFill>
                <a:ea typeface="Calibri"/>
                <a:cs typeface="Calibri"/>
                <a:sym typeface="Calibri"/>
              </a:rPr>
              <a:t>Covid</a:t>
            </a:r>
            <a:r>
              <a:rPr lang="en-US" sz="2400" b="1" dirty="0">
                <a:solidFill>
                  <a:srgbClr val="FFFFFF"/>
                </a:solidFill>
                <a:ea typeface="Calibri"/>
                <a:cs typeface="Calibri"/>
                <a:sym typeface="Calibri"/>
              </a:rPr>
              <a:t> Watch Arizona app, Wildcat </a:t>
            </a:r>
            <a:r>
              <a:rPr lang="en-US" sz="2400" b="1" dirty="0" err="1">
                <a:solidFill>
                  <a:srgbClr val="FFFFFF"/>
                </a:solidFill>
                <a:ea typeface="Calibri"/>
                <a:cs typeface="Calibri"/>
                <a:sym typeface="Calibri"/>
              </a:rPr>
              <a:t>Wellcheck</a:t>
            </a:r>
            <a:endParaRPr lang="en-US" sz="2400" b="1" dirty="0">
              <a:solidFill>
                <a:srgbClr val="FFFFFF"/>
              </a:solidFill>
              <a:ea typeface="Calibri"/>
              <a:cs typeface="Calibri"/>
              <a:sym typeface="Calibri"/>
            </a:endParaRPr>
          </a:p>
          <a:p>
            <a:pPr marL="626529" indent="-457200">
              <a:lnSpc>
                <a:spcPct val="95000"/>
              </a:lnSpc>
              <a:buClr>
                <a:srgbClr val="FFFFFF"/>
              </a:buClr>
              <a:buSzPct val="88000"/>
              <a:buFont typeface="+mj-lt"/>
              <a:buAutoNum type="arabicParenR"/>
            </a:pPr>
            <a:r>
              <a:rPr lang="en-US" sz="2400" b="1" dirty="0">
                <a:solidFill>
                  <a:srgbClr val="FFFFFF"/>
                </a:solidFill>
                <a:ea typeface="Calibri"/>
                <a:cs typeface="Calibri"/>
                <a:sym typeface="Calibri"/>
              </a:rPr>
              <a:t>The “Test, Trace, Treat” (3T’s) strategy for Safe Reentry</a:t>
            </a:r>
            <a:br>
              <a:rPr lang="en" sz="2400" b="1" dirty="0">
                <a:solidFill>
                  <a:srgbClr val="FFFFFF"/>
                </a:solidFill>
                <a:latin typeface="Calibri"/>
                <a:ea typeface="Calibri"/>
                <a:cs typeface="Calibri"/>
                <a:sym typeface="Calibri"/>
              </a:rPr>
            </a:br>
            <a:endParaRPr sz="2400" b="1" dirty="0">
              <a:solidFill>
                <a:srgbClr val="FFFFFF"/>
              </a:solidFill>
              <a:latin typeface="Calibri"/>
              <a:ea typeface="Calibri"/>
              <a:cs typeface="Calibri"/>
              <a:sym typeface="Calibri"/>
            </a:endParaRPr>
          </a:p>
          <a:p>
            <a:pPr marL="626529" indent="-457200">
              <a:lnSpc>
                <a:spcPct val="80000"/>
              </a:lnSpc>
              <a:spcBef>
                <a:spcPts val="0"/>
              </a:spcBef>
              <a:buClr>
                <a:srgbClr val="FFFFFF"/>
              </a:buClr>
              <a:buSzPct val="88000"/>
              <a:buFont typeface="+mj-lt"/>
              <a:buAutoNum type="arabicParenR"/>
            </a:pPr>
            <a:r>
              <a:rPr lang="en" sz="2400" b="1" dirty="0">
                <a:solidFill>
                  <a:srgbClr val="FFFFFF"/>
                </a:solidFill>
                <a:latin typeface="Calibri"/>
                <a:ea typeface="Calibri"/>
                <a:cs typeface="Calibri"/>
                <a:sym typeface="Calibri"/>
              </a:rPr>
              <a:t>Everyone Participates: We Keep Each Other Healthy</a:t>
            </a:r>
            <a:endParaRPr sz="2400" b="1" dirty="0">
              <a:solidFill>
                <a:srgbClr val="FFFFFF"/>
              </a:solidFill>
              <a:latin typeface="Calibri"/>
              <a:ea typeface="Calibri"/>
              <a:cs typeface="Calibri"/>
              <a:sym typeface="Calibri"/>
            </a:endParaRPr>
          </a:p>
        </p:txBody>
      </p:sp>
      <p:pic>
        <p:nvPicPr>
          <p:cNvPr id="312" name="Google Shape;312;p50"/>
          <p:cNvPicPr preferRelativeResize="0"/>
          <p:nvPr/>
        </p:nvPicPr>
        <p:blipFill>
          <a:blip r:embed="rId3"/>
          <a:srcRect/>
          <a:stretch/>
        </p:blipFill>
        <p:spPr>
          <a:xfrm>
            <a:off x="49696" y="921032"/>
            <a:ext cx="4546600" cy="3029117"/>
          </a:xfrm>
          <a:prstGeom prst="rect">
            <a:avLst/>
          </a:prstGeom>
          <a:noFill/>
          <a:ln>
            <a:noFill/>
          </a:ln>
        </p:spPr>
      </p:pic>
    </p:spTree>
    <p:extLst>
      <p:ext uri="{BB962C8B-B14F-4D97-AF65-F5344CB8AC3E}">
        <p14:creationId xmlns:p14="http://schemas.microsoft.com/office/powerpoint/2010/main" val="15602967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50"/>
          <p:cNvSpPr txBox="1">
            <a:spLocks noGrp="1"/>
          </p:cNvSpPr>
          <p:nvPr>
            <p:ph type="title"/>
          </p:nvPr>
        </p:nvSpPr>
        <p:spPr>
          <a:xfrm>
            <a:off x="5408332" y="914400"/>
            <a:ext cx="5653919" cy="672000"/>
          </a:xfrm>
          <a:prstGeom prst="rect">
            <a:avLst/>
          </a:prstGeom>
          <a:noFill/>
          <a:ln>
            <a:noFill/>
          </a:ln>
        </p:spPr>
        <p:txBody>
          <a:bodyPr spcFirstLastPara="1" wrap="square" lIns="0" tIns="8467" rIns="0" bIns="0" anchor="t" anchorCtr="0">
            <a:noAutofit/>
          </a:bodyPr>
          <a:lstStyle/>
          <a:p>
            <a:pPr>
              <a:lnSpc>
                <a:spcPct val="75000"/>
              </a:lnSpc>
              <a:spcBef>
                <a:spcPts val="0"/>
              </a:spcBef>
              <a:buSzPts val="600"/>
            </a:pPr>
            <a:r>
              <a:rPr lang="en-US" sz="3200" b="1" dirty="0">
                <a:solidFill>
                  <a:srgbClr val="FFFFFF"/>
                </a:solidFill>
                <a:latin typeface="Calibri"/>
                <a:ea typeface="Calibri"/>
                <a:cs typeface="Calibri"/>
                <a:sym typeface="Calibri"/>
              </a:rPr>
              <a:t>Four Steps For A Safe Return</a:t>
            </a:r>
            <a:endParaRPr sz="3200" b="1" dirty="0">
              <a:solidFill>
                <a:srgbClr val="FFFFFF"/>
              </a:solidFill>
              <a:latin typeface="Calibri"/>
              <a:ea typeface="Calibri"/>
              <a:cs typeface="Calibri"/>
              <a:sym typeface="Calibri"/>
            </a:endParaRPr>
          </a:p>
          <a:p>
            <a:pPr>
              <a:lnSpc>
                <a:spcPct val="75000"/>
              </a:lnSpc>
              <a:spcBef>
                <a:spcPts val="0"/>
              </a:spcBef>
              <a:buSzPts val="600"/>
            </a:pPr>
            <a:r>
              <a:rPr lang="en" sz="2400" b="1" dirty="0">
                <a:solidFill>
                  <a:srgbClr val="81D3EB"/>
                </a:solidFill>
                <a:latin typeface="Calibri"/>
                <a:ea typeface="Calibri"/>
                <a:cs typeface="Calibri"/>
                <a:sym typeface="Calibri"/>
              </a:rPr>
              <a:t>Do Your Part </a:t>
            </a:r>
            <a:r>
              <a:rPr lang="en" sz="2400" dirty="0">
                <a:solidFill>
                  <a:srgbClr val="81D3EB"/>
                </a:solidFill>
                <a:latin typeface="Calibri"/>
                <a:ea typeface="Calibri"/>
                <a:cs typeface="Calibri"/>
                <a:sym typeface="Calibri"/>
              </a:rPr>
              <a:t> – four simple steps for every student to follow when they return to campus this fall.</a:t>
            </a:r>
            <a:endParaRPr sz="2400" dirty="0">
              <a:solidFill>
                <a:srgbClr val="81D3EB"/>
              </a:solidFill>
              <a:latin typeface="Calibri"/>
              <a:ea typeface="Calibri"/>
              <a:cs typeface="Calibri"/>
              <a:sym typeface="Calibri"/>
            </a:endParaRPr>
          </a:p>
        </p:txBody>
      </p:sp>
      <p:sp>
        <p:nvSpPr>
          <p:cNvPr id="311" name="Google Shape;311;p50"/>
          <p:cNvSpPr txBox="1">
            <a:spLocks noGrp="1"/>
          </p:cNvSpPr>
          <p:nvPr>
            <p:ph type="body" idx="1"/>
          </p:nvPr>
        </p:nvSpPr>
        <p:spPr>
          <a:xfrm>
            <a:off x="5408332" y="2435590"/>
            <a:ext cx="5527600" cy="3773200"/>
          </a:xfrm>
          <a:prstGeom prst="rect">
            <a:avLst/>
          </a:prstGeom>
          <a:noFill/>
          <a:ln>
            <a:noFill/>
          </a:ln>
        </p:spPr>
        <p:txBody>
          <a:bodyPr spcFirstLastPara="1" wrap="square" lIns="91433" tIns="45700" rIns="91433" bIns="45700" anchor="t" anchorCtr="0">
            <a:noAutofit/>
          </a:bodyPr>
          <a:lstStyle/>
          <a:p>
            <a:pPr marL="626529" indent="-457200">
              <a:lnSpc>
                <a:spcPct val="95000"/>
              </a:lnSpc>
              <a:buClr>
                <a:srgbClr val="FFFFFF"/>
              </a:buClr>
              <a:buSzPct val="88000"/>
              <a:buFont typeface="+mj-lt"/>
              <a:buAutoNum type="arabicParenR"/>
            </a:pPr>
            <a:r>
              <a:rPr lang="en-US" sz="2400" b="1" dirty="0">
                <a:solidFill>
                  <a:srgbClr val="FFFFFF"/>
                </a:solidFill>
                <a:ea typeface="Calibri"/>
                <a:cs typeface="Calibri"/>
                <a:sym typeface="Calibri"/>
              </a:rPr>
              <a:t>Get Tested</a:t>
            </a:r>
          </a:p>
          <a:p>
            <a:pPr marL="626529" indent="-457200">
              <a:lnSpc>
                <a:spcPct val="95000"/>
              </a:lnSpc>
              <a:buClr>
                <a:srgbClr val="FFFFFF"/>
              </a:buClr>
              <a:buSzPct val="88000"/>
              <a:buFont typeface="+mj-lt"/>
              <a:buAutoNum type="arabicParenR"/>
            </a:pPr>
            <a:r>
              <a:rPr lang="en-US" sz="2400" b="1" dirty="0">
                <a:solidFill>
                  <a:srgbClr val="FFFFFF"/>
                </a:solidFill>
                <a:ea typeface="Calibri"/>
                <a:cs typeface="Calibri"/>
                <a:sym typeface="Calibri"/>
              </a:rPr>
              <a:t>Mask Up</a:t>
            </a:r>
          </a:p>
          <a:p>
            <a:pPr marL="626529" indent="-457200">
              <a:lnSpc>
                <a:spcPct val="95000"/>
              </a:lnSpc>
              <a:buClr>
                <a:srgbClr val="FFFFFF"/>
              </a:buClr>
              <a:buSzPct val="88000"/>
              <a:buFont typeface="+mj-lt"/>
              <a:buAutoNum type="arabicParenR"/>
            </a:pPr>
            <a:r>
              <a:rPr lang="en-US" sz="2400" b="1" dirty="0">
                <a:solidFill>
                  <a:srgbClr val="FFFFFF"/>
                </a:solidFill>
                <a:latin typeface="Calibri"/>
                <a:ea typeface="Calibri"/>
                <a:cs typeface="Calibri"/>
                <a:sym typeface="Calibri"/>
              </a:rPr>
              <a:t>Download the </a:t>
            </a:r>
            <a:r>
              <a:rPr lang="en-US" sz="2400" b="1" dirty="0" err="1">
                <a:solidFill>
                  <a:srgbClr val="FFFFFF"/>
                </a:solidFill>
                <a:latin typeface="Calibri"/>
                <a:ea typeface="Calibri"/>
                <a:cs typeface="Calibri"/>
                <a:sym typeface="Calibri"/>
              </a:rPr>
              <a:t>Covid</a:t>
            </a:r>
            <a:r>
              <a:rPr lang="en-US" sz="2400" b="1" dirty="0">
                <a:solidFill>
                  <a:srgbClr val="FFFFFF"/>
                </a:solidFill>
                <a:latin typeface="Calibri"/>
                <a:ea typeface="Calibri"/>
                <a:cs typeface="Calibri"/>
                <a:sym typeface="Calibri"/>
              </a:rPr>
              <a:t> Watch Arizona app</a:t>
            </a:r>
          </a:p>
          <a:p>
            <a:pPr marL="626529" indent="-457200">
              <a:lnSpc>
                <a:spcPct val="95000"/>
              </a:lnSpc>
              <a:buClr>
                <a:srgbClr val="FFFFFF"/>
              </a:buClr>
              <a:buSzPct val="88000"/>
              <a:buFont typeface="+mj-lt"/>
              <a:buAutoNum type="arabicParenR"/>
            </a:pPr>
            <a:r>
              <a:rPr lang="en-US" sz="2400" b="1" dirty="0">
                <a:solidFill>
                  <a:srgbClr val="FFFFFF"/>
                </a:solidFill>
                <a:latin typeface="Calibri"/>
                <a:ea typeface="Calibri"/>
                <a:cs typeface="Calibri"/>
                <a:sym typeface="Calibri"/>
              </a:rPr>
              <a:t>Join Wildcat </a:t>
            </a:r>
            <a:r>
              <a:rPr lang="en-US" sz="2400" b="1" dirty="0" err="1">
                <a:solidFill>
                  <a:srgbClr val="FFFFFF"/>
                </a:solidFill>
                <a:latin typeface="Calibri"/>
                <a:ea typeface="Calibri"/>
                <a:cs typeface="Calibri"/>
                <a:sym typeface="Calibri"/>
              </a:rPr>
              <a:t>WellCheck</a:t>
            </a:r>
            <a:br>
              <a:rPr lang="en" sz="2133" b="1" dirty="0">
                <a:solidFill>
                  <a:srgbClr val="FFFFFF"/>
                </a:solidFill>
                <a:latin typeface="Calibri"/>
                <a:ea typeface="Calibri"/>
                <a:cs typeface="Calibri"/>
                <a:sym typeface="Calibri"/>
              </a:rPr>
            </a:br>
            <a:endParaRPr lang="en" sz="2133" b="1" dirty="0">
              <a:solidFill>
                <a:srgbClr val="FFFFFF"/>
              </a:solidFill>
              <a:latin typeface="Calibri"/>
              <a:ea typeface="Calibri"/>
              <a:cs typeface="Calibri"/>
              <a:sym typeface="Calibri"/>
            </a:endParaRPr>
          </a:p>
          <a:p>
            <a:pPr marL="169329" indent="0">
              <a:lnSpc>
                <a:spcPct val="95000"/>
              </a:lnSpc>
              <a:buClr>
                <a:srgbClr val="FFFFFF"/>
              </a:buClr>
              <a:buSzPts val="1600"/>
              <a:buNone/>
            </a:pPr>
            <a:r>
              <a:rPr lang="en" sz="2400" b="1" dirty="0">
                <a:solidFill>
                  <a:srgbClr val="FFFFFF"/>
                </a:solidFill>
                <a:latin typeface="Calibri"/>
                <a:ea typeface="Calibri"/>
                <a:cs typeface="Calibri"/>
                <a:sym typeface="Calibri"/>
              </a:rPr>
              <a:t>Do Your Part </a:t>
            </a:r>
            <a:r>
              <a:rPr lang="en" sz="2000" b="1" dirty="0">
                <a:solidFill>
                  <a:srgbClr val="FFFFFF"/>
                </a:solidFill>
                <a:latin typeface="Calibri"/>
                <a:ea typeface="Calibri"/>
                <a:cs typeface="Calibri"/>
                <a:sym typeface="Calibri"/>
              </a:rPr>
              <a:t>webpage:</a:t>
            </a:r>
          </a:p>
          <a:p>
            <a:pPr marL="169329" indent="0">
              <a:lnSpc>
                <a:spcPct val="95000"/>
              </a:lnSpc>
              <a:buClr>
                <a:srgbClr val="FFFFFF"/>
              </a:buClr>
              <a:buSzPts val="1600"/>
              <a:buNone/>
            </a:pPr>
            <a:r>
              <a:rPr lang="en-US" sz="2000" dirty="0">
                <a:solidFill>
                  <a:schemeClr val="bg1"/>
                </a:solidFill>
                <a:hlinkClick r:id="rId3">
                  <a:extLst>
                    <a:ext uri="{A12FA001-AC4F-418D-AE19-62706E023703}">
                      <ahyp:hlinkClr xmlns:ahyp="http://schemas.microsoft.com/office/drawing/2018/hyperlinkcolor" val="tx"/>
                    </a:ext>
                  </a:extLst>
                </a:hlinkClick>
              </a:rPr>
              <a:t>https://covid19.arizona.edu/</a:t>
            </a:r>
            <a:endParaRPr sz="2000" b="1" dirty="0">
              <a:solidFill>
                <a:schemeClr val="bg1"/>
              </a:solidFill>
              <a:latin typeface="Calibri"/>
              <a:ea typeface="Calibri"/>
              <a:cs typeface="Calibri"/>
              <a:sym typeface="Calibri"/>
            </a:endParaRPr>
          </a:p>
        </p:txBody>
      </p:sp>
      <p:pic>
        <p:nvPicPr>
          <p:cNvPr id="312" name="Google Shape;312;p50"/>
          <p:cNvPicPr preferRelativeResize="0"/>
          <p:nvPr/>
        </p:nvPicPr>
        <p:blipFill>
          <a:blip r:embed="rId4"/>
          <a:srcRect/>
          <a:stretch/>
        </p:blipFill>
        <p:spPr>
          <a:xfrm>
            <a:off x="49696" y="921032"/>
            <a:ext cx="4546600" cy="3029117"/>
          </a:xfrm>
          <a:prstGeom prst="rect">
            <a:avLst/>
          </a:prstGeom>
          <a:noFill/>
          <a:ln>
            <a:noFill/>
          </a:ln>
        </p:spPr>
      </p:pic>
    </p:spTree>
    <p:extLst>
      <p:ext uri="{BB962C8B-B14F-4D97-AF65-F5344CB8AC3E}">
        <p14:creationId xmlns:p14="http://schemas.microsoft.com/office/powerpoint/2010/main" val="13101069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50"/>
          <p:cNvSpPr txBox="1">
            <a:spLocks noGrp="1"/>
          </p:cNvSpPr>
          <p:nvPr>
            <p:ph type="title"/>
          </p:nvPr>
        </p:nvSpPr>
        <p:spPr>
          <a:xfrm>
            <a:off x="5408333" y="585032"/>
            <a:ext cx="5653919" cy="672000"/>
          </a:xfrm>
          <a:prstGeom prst="rect">
            <a:avLst/>
          </a:prstGeom>
          <a:noFill/>
          <a:ln>
            <a:noFill/>
          </a:ln>
        </p:spPr>
        <p:txBody>
          <a:bodyPr spcFirstLastPara="1" wrap="square" lIns="0" tIns="8467" rIns="0" bIns="0" anchor="t" anchorCtr="0">
            <a:noAutofit/>
          </a:bodyPr>
          <a:lstStyle/>
          <a:p>
            <a:pPr>
              <a:lnSpc>
                <a:spcPct val="75000"/>
              </a:lnSpc>
            </a:pPr>
            <a:r>
              <a:rPr lang="en-US" sz="3600" b="1" dirty="0">
                <a:solidFill>
                  <a:schemeClr val="bg1"/>
                </a:solidFill>
                <a:latin typeface="+mn-lt"/>
                <a:ea typeface="Calibri"/>
                <a:cs typeface="Calibri"/>
                <a:sym typeface="Calibri"/>
              </a:rPr>
              <a:t>Basic Prevention Guidelines</a:t>
            </a:r>
            <a:br>
              <a:rPr lang="en-US" sz="4800" dirty="0">
                <a:solidFill>
                  <a:schemeClr val="bg1"/>
                </a:solidFill>
                <a:latin typeface="+mn-lt"/>
                <a:ea typeface="Calibri"/>
                <a:cs typeface="Calibri"/>
                <a:sym typeface="Calibri"/>
              </a:rPr>
            </a:br>
            <a:r>
              <a:rPr lang="en-US" sz="2400" dirty="0">
                <a:solidFill>
                  <a:schemeClr val="bg1"/>
                </a:solidFill>
                <a:latin typeface="+mn-lt"/>
                <a:ea typeface="Calibri"/>
                <a:cs typeface="Calibri"/>
                <a:sym typeface="Calibri"/>
              </a:rPr>
              <a:t>If we don’t follow the guidelines, we risk an outbreak that could shut down the campus. Together, we can stop COVID-19 in our community.</a:t>
            </a:r>
            <a:endParaRPr lang="en-US" sz="2400" b="1" dirty="0">
              <a:solidFill>
                <a:schemeClr val="bg1"/>
              </a:solidFill>
              <a:latin typeface="+mn-lt"/>
              <a:ea typeface="Calibri"/>
              <a:cs typeface="Calibri"/>
              <a:sym typeface="Calibri"/>
            </a:endParaRPr>
          </a:p>
        </p:txBody>
      </p:sp>
      <p:sp>
        <p:nvSpPr>
          <p:cNvPr id="311" name="Google Shape;311;p50"/>
          <p:cNvSpPr txBox="1">
            <a:spLocks noGrp="1"/>
          </p:cNvSpPr>
          <p:nvPr>
            <p:ph type="body" idx="1"/>
          </p:nvPr>
        </p:nvSpPr>
        <p:spPr>
          <a:xfrm>
            <a:off x="5408333" y="2063549"/>
            <a:ext cx="5527600" cy="3773200"/>
          </a:xfrm>
          <a:prstGeom prst="rect">
            <a:avLst/>
          </a:prstGeom>
          <a:noFill/>
          <a:ln>
            <a:noFill/>
          </a:ln>
        </p:spPr>
        <p:txBody>
          <a:bodyPr spcFirstLastPara="1" wrap="square" lIns="91433" tIns="45700" rIns="91433" bIns="45700" anchor="t" anchorCtr="0">
            <a:noAutofit/>
          </a:bodyPr>
          <a:lstStyle/>
          <a:p>
            <a:pPr marL="512229" indent="-342900">
              <a:buClr>
                <a:schemeClr val="bg1"/>
              </a:buClr>
              <a:buSzPts val="1600"/>
            </a:pPr>
            <a:r>
              <a:rPr lang="en-US" sz="2000" b="1" dirty="0">
                <a:solidFill>
                  <a:schemeClr val="bg1"/>
                </a:solidFill>
                <a:ea typeface="Calibri"/>
                <a:cs typeface="Calibri"/>
                <a:sym typeface="Calibri"/>
              </a:rPr>
              <a:t>Maintain social distance of 6 feet whenever possible.</a:t>
            </a:r>
          </a:p>
          <a:p>
            <a:pPr marL="512229" indent="-342900">
              <a:buClr>
                <a:schemeClr val="bg1"/>
              </a:buClr>
              <a:buSzPts val="1600"/>
            </a:pPr>
            <a:r>
              <a:rPr lang="en-US" sz="2000" b="1" dirty="0">
                <a:solidFill>
                  <a:schemeClr val="bg1"/>
                </a:solidFill>
                <a:ea typeface="Calibri"/>
                <a:cs typeface="Calibri"/>
                <a:sym typeface="Calibri"/>
              </a:rPr>
              <a:t>Face coverings (masks) are required inside buildings and outside when social distance of 6 feet is not possible.</a:t>
            </a:r>
          </a:p>
          <a:p>
            <a:pPr marL="512229" indent="-342900">
              <a:buClr>
                <a:schemeClr val="bg1"/>
              </a:buClr>
              <a:buSzPts val="1600"/>
            </a:pPr>
            <a:r>
              <a:rPr lang="en-US" sz="2000" b="1" dirty="0">
                <a:solidFill>
                  <a:schemeClr val="bg1"/>
                </a:solidFill>
                <a:cs typeface="Calibri"/>
                <a:sym typeface="Calibri"/>
              </a:rPr>
              <a:t>Stay home if you feel sick or have symptoms</a:t>
            </a:r>
          </a:p>
          <a:p>
            <a:pPr marL="512229" indent="-342900">
              <a:buClr>
                <a:schemeClr val="bg1"/>
              </a:buClr>
              <a:buSzPts val="1600"/>
            </a:pPr>
            <a:r>
              <a:rPr lang="en-US" sz="2000" b="1" dirty="0">
                <a:solidFill>
                  <a:schemeClr val="bg1"/>
                </a:solidFill>
                <a:cs typeface="Calibri"/>
                <a:sym typeface="Calibri"/>
              </a:rPr>
              <a:t>Do Your Part video: </a:t>
            </a:r>
            <a:r>
              <a:rPr lang="en-US" sz="1800" u="sng" dirty="0">
                <a:solidFill>
                  <a:srgbClr val="81D3EB"/>
                </a:solidFill>
                <a:hlinkClick r:id="rId3">
                  <a:extLst>
                    <a:ext uri="{A12FA001-AC4F-418D-AE19-62706E023703}">
                      <ahyp:hlinkClr xmlns:ahyp="http://schemas.microsoft.com/office/drawing/2018/hyperlinkcolor" val="tx"/>
                    </a:ext>
                  </a:extLst>
                </a:hlinkClick>
              </a:rPr>
              <a:t>https://arizona.wistia.com/medias/vknkojv06d</a:t>
            </a:r>
            <a:endParaRPr lang="en-US" sz="1800" u="sng" dirty="0">
              <a:solidFill>
                <a:srgbClr val="81D3EB"/>
              </a:solidFill>
            </a:endParaRPr>
          </a:p>
          <a:p>
            <a:pPr marL="512229" indent="-342900">
              <a:buClr>
                <a:schemeClr val="bg1"/>
              </a:buClr>
              <a:buSzPts val="1600"/>
            </a:pPr>
            <a:r>
              <a:rPr lang="en-US" sz="2000" b="1" dirty="0">
                <a:solidFill>
                  <a:schemeClr val="bg1"/>
                </a:solidFill>
              </a:rPr>
              <a:t>Classroom Expectations video: </a:t>
            </a:r>
            <a:r>
              <a:rPr lang="en-US" sz="1800" u="sng" dirty="0">
                <a:solidFill>
                  <a:srgbClr val="81D3EB"/>
                </a:solidFill>
                <a:hlinkClick r:id="rId4">
                  <a:extLst>
                    <a:ext uri="{A12FA001-AC4F-418D-AE19-62706E023703}">
                      <ahyp:hlinkClr xmlns:ahyp="http://schemas.microsoft.com/office/drawing/2018/hyperlinkcolor" val="tx"/>
                    </a:ext>
                  </a:extLst>
                </a:hlinkClick>
              </a:rPr>
              <a:t>https://arizona.wistia.com/medias/0kswgarbmc</a:t>
            </a:r>
            <a:r>
              <a:rPr lang="en-US" sz="1800" dirty="0">
                <a:solidFill>
                  <a:srgbClr val="81D3EB"/>
                </a:solidFill>
                <a:effectLst/>
              </a:rPr>
              <a:t> </a:t>
            </a:r>
            <a:endParaRPr lang="en-US" sz="1800" dirty="0">
              <a:solidFill>
                <a:srgbClr val="81D3EB"/>
              </a:solidFill>
            </a:endParaRPr>
          </a:p>
          <a:p>
            <a:pPr marL="512229" indent="-342900">
              <a:buClr>
                <a:schemeClr val="bg1"/>
              </a:buClr>
              <a:buSzPts val="1600"/>
            </a:pPr>
            <a:endParaRPr lang="en-US" sz="2000" dirty="0">
              <a:solidFill>
                <a:schemeClr val="bg1"/>
              </a:solidFill>
            </a:endParaRPr>
          </a:p>
        </p:txBody>
      </p:sp>
      <p:pic>
        <p:nvPicPr>
          <p:cNvPr id="312" name="Google Shape;312;p50"/>
          <p:cNvPicPr preferRelativeResize="0"/>
          <p:nvPr/>
        </p:nvPicPr>
        <p:blipFill>
          <a:blip r:embed="rId5"/>
          <a:srcRect/>
          <a:stretch/>
        </p:blipFill>
        <p:spPr>
          <a:xfrm>
            <a:off x="49696" y="921032"/>
            <a:ext cx="4546600" cy="3029117"/>
          </a:xfrm>
          <a:prstGeom prst="rect">
            <a:avLst/>
          </a:prstGeom>
          <a:noFill/>
          <a:ln>
            <a:noFill/>
          </a:ln>
        </p:spPr>
      </p:pic>
    </p:spTree>
    <p:extLst>
      <p:ext uri="{BB962C8B-B14F-4D97-AF65-F5344CB8AC3E}">
        <p14:creationId xmlns:p14="http://schemas.microsoft.com/office/powerpoint/2010/main" val="26469916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98"/>
        <p:cNvGrpSpPr/>
        <p:nvPr/>
      </p:nvGrpSpPr>
      <p:grpSpPr>
        <a:xfrm>
          <a:off x="0" y="0"/>
          <a:ext cx="0" cy="0"/>
          <a:chOff x="0" y="0"/>
          <a:chExt cx="0" cy="0"/>
        </a:xfrm>
      </p:grpSpPr>
      <p:sp>
        <p:nvSpPr>
          <p:cNvPr id="1599" name="Google Shape;1599;p147"/>
          <p:cNvSpPr/>
          <p:nvPr/>
        </p:nvSpPr>
        <p:spPr>
          <a:xfrm>
            <a:off x="5250633" y="350108"/>
            <a:ext cx="6255600" cy="1524000"/>
          </a:xfrm>
          <a:prstGeom prst="rect">
            <a:avLst/>
          </a:prstGeom>
          <a:noFill/>
          <a:ln>
            <a:noFill/>
          </a:ln>
        </p:spPr>
        <p:txBody>
          <a:bodyPr spcFirstLastPara="1" wrap="square" lIns="121900" tIns="60933" rIns="121900" bIns="60933" anchor="t" anchorCtr="0">
            <a:noAutofit/>
          </a:bodyPr>
          <a:lstStyle/>
          <a:p>
            <a:pPr>
              <a:lnSpc>
                <a:spcPct val="75000"/>
              </a:lnSpc>
            </a:pPr>
            <a:r>
              <a:rPr lang="en-US" sz="4000" b="1" dirty="0">
                <a:solidFill>
                  <a:srgbClr val="AB051F"/>
                </a:solidFill>
                <a:latin typeface="Calibri"/>
                <a:ea typeface="Calibri"/>
                <a:cs typeface="Calibri"/>
                <a:sym typeface="Calibri"/>
              </a:rPr>
              <a:t>Test, Trace, Treat (the 3T’s) </a:t>
            </a:r>
            <a:r>
              <a:rPr lang="en-US" sz="2400" dirty="0">
                <a:solidFill>
                  <a:srgbClr val="0A265B"/>
                </a:solidFill>
              </a:rPr>
              <a:t>The 3T’s strategy is designed to stop COVID-19 from spreading among the University of Arizona community when we return to campus</a:t>
            </a:r>
            <a:r>
              <a:rPr lang="en" sz="2400" dirty="0">
                <a:solidFill>
                  <a:srgbClr val="0A265B"/>
                </a:solidFill>
                <a:latin typeface="Calibri"/>
                <a:ea typeface="Calibri"/>
                <a:cs typeface="Calibri"/>
                <a:sym typeface="Calibri"/>
              </a:rPr>
              <a:t>.</a:t>
            </a:r>
            <a:endParaRPr sz="2400" dirty="0">
              <a:solidFill>
                <a:srgbClr val="0A265B"/>
              </a:solidFill>
              <a:latin typeface="Calibri"/>
              <a:ea typeface="Calibri"/>
              <a:cs typeface="Calibri"/>
              <a:sym typeface="Calibri"/>
            </a:endParaRPr>
          </a:p>
        </p:txBody>
      </p:sp>
      <p:pic>
        <p:nvPicPr>
          <p:cNvPr id="1600" name="Google Shape;1600;p147"/>
          <p:cNvPicPr preferRelativeResize="0"/>
          <p:nvPr/>
        </p:nvPicPr>
        <p:blipFill>
          <a:blip r:embed="rId3"/>
          <a:srcRect/>
          <a:stretch/>
        </p:blipFill>
        <p:spPr>
          <a:xfrm>
            <a:off x="0" y="5679"/>
            <a:ext cx="4546600" cy="6846644"/>
          </a:xfrm>
          <a:prstGeom prst="rect">
            <a:avLst/>
          </a:prstGeom>
          <a:noFill/>
          <a:ln>
            <a:noFill/>
          </a:ln>
        </p:spPr>
      </p:pic>
      <p:sp>
        <p:nvSpPr>
          <p:cNvPr id="1601" name="Google Shape;1601;p147"/>
          <p:cNvSpPr txBox="1"/>
          <p:nvPr/>
        </p:nvSpPr>
        <p:spPr>
          <a:xfrm>
            <a:off x="5250633" y="1982215"/>
            <a:ext cx="6705600" cy="2893569"/>
          </a:xfrm>
          <a:prstGeom prst="rect">
            <a:avLst/>
          </a:prstGeom>
          <a:noFill/>
          <a:ln>
            <a:noFill/>
          </a:ln>
        </p:spPr>
        <p:txBody>
          <a:bodyPr spcFirstLastPara="1" wrap="square" lIns="121900" tIns="121900" rIns="121900" bIns="121900" anchor="t" anchorCtr="0">
            <a:noAutofit/>
          </a:bodyPr>
          <a:lstStyle/>
          <a:p>
            <a:pPr marL="609585" indent="-440256">
              <a:buClr>
                <a:srgbClr val="00275C"/>
              </a:buClr>
              <a:buSzPts val="1600"/>
              <a:buFont typeface="Calibri"/>
              <a:buChar char="●"/>
            </a:pPr>
            <a:r>
              <a:rPr lang="en-US" sz="2000" b="1" dirty="0">
                <a:solidFill>
                  <a:srgbClr val="00275C"/>
                </a:solidFill>
                <a:latin typeface="Calibri"/>
                <a:ea typeface="Calibri"/>
                <a:cs typeface="Calibri"/>
                <a:sym typeface="Calibri"/>
              </a:rPr>
              <a:t>Test to identify who is infected – up to 40% of people who have an active infection show no symptoms and can spread the virus!</a:t>
            </a:r>
            <a:endParaRPr sz="2000" b="1" dirty="0">
              <a:solidFill>
                <a:srgbClr val="00275C"/>
              </a:solidFill>
              <a:latin typeface="Calibri"/>
              <a:ea typeface="Calibri"/>
              <a:cs typeface="Calibri"/>
              <a:sym typeface="Calibri"/>
            </a:endParaRPr>
          </a:p>
          <a:p>
            <a:pPr marL="609585"/>
            <a:endParaRPr sz="2000" b="1" dirty="0">
              <a:solidFill>
                <a:srgbClr val="00275C"/>
              </a:solidFill>
              <a:latin typeface="Calibri"/>
              <a:ea typeface="Calibri"/>
              <a:cs typeface="Calibri"/>
              <a:sym typeface="Calibri"/>
            </a:endParaRPr>
          </a:p>
          <a:p>
            <a:pPr marL="609585" indent="-440256">
              <a:buClr>
                <a:srgbClr val="00275C"/>
              </a:buClr>
              <a:buSzPts val="1600"/>
              <a:buFont typeface="Calibri"/>
              <a:buChar char="●"/>
            </a:pPr>
            <a:r>
              <a:rPr lang="en-US" sz="2000" b="1" dirty="0">
                <a:solidFill>
                  <a:srgbClr val="00275C"/>
                </a:solidFill>
                <a:ea typeface="Calibri"/>
                <a:cs typeface="Calibri"/>
                <a:sym typeface="Calibri"/>
              </a:rPr>
              <a:t>Isolate and treat people who test positive for COVID-19 so they don’t spread the virus to others.</a:t>
            </a:r>
          </a:p>
          <a:p>
            <a:pPr marL="609585" indent="-440256">
              <a:buClr>
                <a:srgbClr val="00275C"/>
              </a:buClr>
              <a:buSzPts val="1600"/>
              <a:buFont typeface="Calibri"/>
              <a:buChar char="●"/>
            </a:pPr>
            <a:endParaRPr lang="en-US" sz="2000" b="1" dirty="0">
              <a:solidFill>
                <a:srgbClr val="00275C"/>
              </a:solidFill>
              <a:latin typeface="Calibri"/>
              <a:ea typeface="Calibri"/>
              <a:cs typeface="Calibri"/>
              <a:sym typeface="Calibri"/>
            </a:endParaRPr>
          </a:p>
          <a:p>
            <a:pPr marL="609585" indent="-440256">
              <a:buClr>
                <a:srgbClr val="00275C"/>
              </a:buClr>
              <a:buSzPts val="1600"/>
              <a:buFont typeface="Calibri"/>
              <a:buChar char="●"/>
            </a:pPr>
            <a:r>
              <a:rPr lang="en-US" sz="2000" b="1" dirty="0">
                <a:solidFill>
                  <a:srgbClr val="00275C"/>
                </a:solidFill>
                <a:latin typeface="Calibri"/>
                <a:cs typeface="Calibri"/>
                <a:sym typeface="Calibri"/>
              </a:rPr>
              <a:t>Alert persons who may have been exposed to the individual who tested positive so they can self-quarantine, get tested, and stop the spread.</a:t>
            </a:r>
          </a:p>
          <a:p>
            <a:pPr marL="609585" indent="-440256">
              <a:buClr>
                <a:srgbClr val="00275C"/>
              </a:buClr>
              <a:buSzPts val="1600"/>
              <a:buFont typeface="Calibri"/>
              <a:buChar char="●"/>
            </a:pPr>
            <a:endParaRPr lang="en-US" sz="2000" b="1" dirty="0">
              <a:solidFill>
                <a:srgbClr val="00275C"/>
              </a:solidFill>
              <a:latin typeface="Calibri"/>
              <a:cs typeface="Calibri"/>
              <a:sym typeface="Calibri"/>
            </a:endParaRPr>
          </a:p>
          <a:p>
            <a:pPr marL="609585" indent="-440256">
              <a:buClr>
                <a:srgbClr val="00275C"/>
              </a:buClr>
              <a:buSzPts val="1600"/>
              <a:buFont typeface="Calibri"/>
              <a:buChar char="●"/>
            </a:pPr>
            <a:r>
              <a:rPr lang="en-US" sz="2000" b="1" dirty="0">
                <a:solidFill>
                  <a:srgbClr val="00275C"/>
                </a:solidFill>
                <a:latin typeface="Calibri"/>
                <a:cs typeface="Calibri"/>
                <a:sym typeface="Calibri"/>
              </a:rPr>
              <a:t>3T’s webpage: </a:t>
            </a:r>
            <a:r>
              <a:rPr lang="en-US" dirty="0">
                <a:solidFill>
                  <a:schemeClr val="bg1"/>
                </a:solidFill>
                <a:hlinkClick r:id="rId4">
                  <a:extLst>
                    <a:ext uri="{A12FA001-AC4F-418D-AE19-62706E023703}">
                      <ahyp:hlinkClr xmlns:ahyp="http://schemas.microsoft.com/office/drawing/2018/hyperlinkcolor" val="tx"/>
                    </a:ext>
                  </a:extLst>
                </a:hlinkClick>
              </a:rPr>
              <a:t>https://covid19.arizona.edu/test-trace-treat</a:t>
            </a:r>
            <a:endParaRPr dirty="0">
              <a:solidFill>
                <a:schemeClr val="bg1"/>
              </a:solidFill>
            </a:endParaRPr>
          </a:p>
        </p:txBody>
      </p:sp>
      <p:sp>
        <p:nvSpPr>
          <p:cNvPr id="5" name="Google Shape;1636;p151">
            <a:extLst>
              <a:ext uri="{FF2B5EF4-FFF2-40B4-BE49-F238E27FC236}">
                <a16:creationId xmlns:a16="http://schemas.microsoft.com/office/drawing/2014/main" id="{966B839B-2E40-0843-8063-70B78B00D5FC}"/>
              </a:ext>
            </a:extLst>
          </p:cNvPr>
          <p:cNvSpPr txBox="1"/>
          <p:nvPr/>
        </p:nvSpPr>
        <p:spPr>
          <a:xfrm>
            <a:off x="0" y="5862733"/>
            <a:ext cx="3892000" cy="842800"/>
          </a:xfrm>
          <a:prstGeom prst="rect">
            <a:avLst/>
          </a:prstGeom>
          <a:solidFill>
            <a:srgbClr val="81D3EB"/>
          </a:solidFill>
          <a:ln>
            <a:noFill/>
          </a:ln>
        </p:spPr>
        <p:txBody>
          <a:bodyPr spcFirstLastPara="1" wrap="square" lIns="121900" tIns="121900" rIns="121900" bIns="121900" anchor="ctr" anchorCtr="0">
            <a:noAutofit/>
          </a:bodyPr>
          <a:lstStyle/>
          <a:p>
            <a:pPr algn="r"/>
            <a:r>
              <a:rPr lang="en" sz="1600" b="1" dirty="0">
                <a:solidFill>
                  <a:srgbClr val="C00000"/>
                </a:solidFill>
              </a:rPr>
              <a:t>Test, Trace, Treat </a:t>
            </a:r>
          </a:p>
          <a:p>
            <a:pPr algn="r"/>
            <a:r>
              <a:rPr lang="en" sz="1600" b="1" dirty="0">
                <a:solidFill>
                  <a:srgbClr val="0B305D"/>
                </a:solidFill>
              </a:rPr>
              <a:t>SECTION</a:t>
            </a:r>
            <a:endParaRPr sz="1600" b="1" dirty="0">
              <a:solidFill>
                <a:srgbClr val="0B305D"/>
              </a:solidFill>
            </a:endParaRPr>
          </a:p>
        </p:txBody>
      </p:sp>
    </p:spTree>
    <p:extLst>
      <p:ext uri="{BB962C8B-B14F-4D97-AF65-F5344CB8AC3E}">
        <p14:creationId xmlns:p14="http://schemas.microsoft.com/office/powerpoint/2010/main" val="24672872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98"/>
        <p:cNvGrpSpPr/>
        <p:nvPr/>
      </p:nvGrpSpPr>
      <p:grpSpPr>
        <a:xfrm>
          <a:off x="0" y="0"/>
          <a:ext cx="0" cy="0"/>
          <a:chOff x="0" y="0"/>
          <a:chExt cx="0" cy="0"/>
        </a:xfrm>
      </p:grpSpPr>
      <p:sp>
        <p:nvSpPr>
          <p:cNvPr id="1599" name="Google Shape;1599;p147"/>
          <p:cNvSpPr/>
          <p:nvPr/>
        </p:nvSpPr>
        <p:spPr>
          <a:xfrm>
            <a:off x="5250633" y="350108"/>
            <a:ext cx="6255600" cy="1524000"/>
          </a:xfrm>
          <a:prstGeom prst="rect">
            <a:avLst/>
          </a:prstGeom>
          <a:noFill/>
          <a:ln>
            <a:noFill/>
          </a:ln>
        </p:spPr>
        <p:txBody>
          <a:bodyPr spcFirstLastPara="1" wrap="square" lIns="121900" tIns="60933" rIns="121900" bIns="60933" anchor="t" anchorCtr="0">
            <a:noAutofit/>
          </a:bodyPr>
          <a:lstStyle/>
          <a:p>
            <a:pPr>
              <a:lnSpc>
                <a:spcPct val="75000"/>
              </a:lnSpc>
            </a:pPr>
            <a:r>
              <a:rPr lang="en-US" sz="4000" b="1" dirty="0">
                <a:solidFill>
                  <a:srgbClr val="AB051F"/>
                </a:solidFill>
                <a:latin typeface="Calibri"/>
                <a:ea typeface="Calibri"/>
                <a:cs typeface="Calibri"/>
                <a:sym typeface="Calibri"/>
              </a:rPr>
              <a:t>1. TEST </a:t>
            </a:r>
          </a:p>
          <a:p>
            <a:pPr>
              <a:lnSpc>
                <a:spcPct val="75000"/>
              </a:lnSpc>
            </a:pPr>
            <a:r>
              <a:rPr lang="en-US" sz="2400" dirty="0">
                <a:solidFill>
                  <a:srgbClr val="0A265B"/>
                </a:solidFill>
              </a:rPr>
              <a:t>Testing identifies those who have an active viral infection, and clears those who don’t have the virus, so that we can all stay safe.</a:t>
            </a:r>
            <a:endParaRPr sz="2400" b="1" dirty="0">
              <a:solidFill>
                <a:srgbClr val="0A265B"/>
              </a:solidFill>
              <a:latin typeface="Calibri"/>
              <a:ea typeface="Calibri"/>
              <a:cs typeface="Calibri"/>
              <a:sym typeface="Calibri"/>
            </a:endParaRPr>
          </a:p>
        </p:txBody>
      </p:sp>
      <p:pic>
        <p:nvPicPr>
          <p:cNvPr id="1600" name="Google Shape;1600;p147"/>
          <p:cNvPicPr preferRelativeResize="0"/>
          <p:nvPr/>
        </p:nvPicPr>
        <p:blipFill>
          <a:blip r:embed="rId3"/>
          <a:srcRect/>
          <a:stretch/>
        </p:blipFill>
        <p:spPr>
          <a:xfrm>
            <a:off x="0" y="5679"/>
            <a:ext cx="4546600" cy="6846644"/>
          </a:xfrm>
          <a:prstGeom prst="rect">
            <a:avLst/>
          </a:prstGeom>
          <a:noFill/>
          <a:ln>
            <a:noFill/>
          </a:ln>
        </p:spPr>
      </p:pic>
      <p:sp>
        <p:nvSpPr>
          <p:cNvPr id="1601" name="Google Shape;1601;p147"/>
          <p:cNvSpPr txBox="1"/>
          <p:nvPr/>
        </p:nvSpPr>
        <p:spPr>
          <a:xfrm>
            <a:off x="5250633" y="1762897"/>
            <a:ext cx="6705600" cy="2893569"/>
          </a:xfrm>
          <a:prstGeom prst="rect">
            <a:avLst/>
          </a:prstGeom>
          <a:noFill/>
          <a:ln>
            <a:noFill/>
          </a:ln>
        </p:spPr>
        <p:txBody>
          <a:bodyPr spcFirstLastPara="1" wrap="square" lIns="121900" tIns="121900" rIns="121900" bIns="121900" anchor="t" anchorCtr="0">
            <a:noAutofit/>
          </a:bodyPr>
          <a:lstStyle/>
          <a:p>
            <a:pPr marL="609585" indent="-440256">
              <a:buClr>
                <a:srgbClr val="00275C"/>
              </a:buClr>
              <a:buSzPts val="1600"/>
              <a:buFont typeface="Calibri"/>
              <a:buChar char="●"/>
            </a:pPr>
            <a:r>
              <a:rPr lang="en-US" sz="1700" b="1" dirty="0">
                <a:solidFill>
                  <a:srgbClr val="00275C"/>
                </a:solidFill>
                <a:latin typeface="Calibri"/>
                <a:ea typeface="Calibri"/>
                <a:cs typeface="Calibri"/>
                <a:sym typeface="Calibri"/>
              </a:rPr>
              <a:t>Three types of tests: 1) Antigen test for active virus 2) PCR test for active virus 3) Antibody test for previous exposure to the virus</a:t>
            </a:r>
            <a:endParaRPr sz="1700" b="1" dirty="0">
              <a:solidFill>
                <a:srgbClr val="00275C"/>
              </a:solidFill>
              <a:latin typeface="Calibri"/>
              <a:ea typeface="Calibri"/>
              <a:cs typeface="Calibri"/>
              <a:sym typeface="Calibri"/>
            </a:endParaRPr>
          </a:p>
          <a:p>
            <a:pPr marL="609585"/>
            <a:endParaRPr sz="1700" b="1" dirty="0">
              <a:solidFill>
                <a:srgbClr val="00275C"/>
              </a:solidFill>
              <a:latin typeface="Calibri"/>
              <a:ea typeface="Calibri"/>
              <a:cs typeface="Calibri"/>
              <a:sym typeface="Calibri"/>
            </a:endParaRPr>
          </a:p>
          <a:p>
            <a:pPr marL="609585" indent="-440256">
              <a:buClr>
                <a:srgbClr val="00275C"/>
              </a:buClr>
              <a:buSzPts val="1600"/>
              <a:buFont typeface="Calibri"/>
              <a:buChar char="●"/>
            </a:pPr>
            <a:r>
              <a:rPr lang="en-US" sz="1700" b="1" dirty="0">
                <a:solidFill>
                  <a:srgbClr val="00275C"/>
                </a:solidFill>
                <a:ea typeface="Calibri"/>
                <a:cs typeface="Calibri"/>
                <a:sym typeface="Calibri"/>
              </a:rPr>
              <a:t>Testing identifies people who are infected. Up to 40% of people who have active infections don’t feel sick or experience symptoms, but they can still spread the virus and endanger the health of others.</a:t>
            </a:r>
          </a:p>
          <a:p>
            <a:pPr marL="609585" indent="-440256">
              <a:buClr>
                <a:srgbClr val="00275C"/>
              </a:buClr>
              <a:buSzPts val="1600"/>
              <a:buFont typeface="Calibri"/>
              <a:buChar char="●"/>
            </a:pPr>
            <a:endParaRPr lang="en-US" sz="1700" b="1" dirty="0">
              <a:solidFill>
                <a:srgbClr val="00275C"/>
              </a:solidFill>
              <a:latin typeface="Calibri"/>
              <a:ea typeface="Calibri"/>
              <a:cs typeface="Calibri"/>
              <a:sym typeface="Calibri"/>
            </a:endParaRPr>
          </a:p>
          <a:p>
            <a:pPr marL="609585" indent="-440256">
              <a:buClr>
                <a:srgbClr val="00275C"/>
              </a:buClr>
              <a:buSzPts val="1600"/>
              <a:buFont typeface="Calibri"/>
              <a:buChar char="●"/>
            </a:pPr>
            <a:r>
              <a:rPr lang="en-US" sz="1700" b="1" dirty="0">
                <a:solidFill>
                  <a:srgbClr val="00275C"/>
                </a:solidFill>
                <a:latin typeface="Calibri"/>
                <a:cs typeface="Calibri"/>
                <a:sym typeface="Calibri"/>
              </a:rPr>
              <a:t>Testing enables isolation and treatment for those who test positive, and it starts the Contact Tracing process to identify others who may have been exposed in order to stop the spread of the virus.</a:t>
            </a:r>
          </a:p>
          <a:p>
            <a:pPr marL="609585" indent="-440256">
              <a:buClr>
                <a:srgbClr val="00275C"/>
              </a:buClr>
              <a:buSzPts val="1600"/>
              <a:buFont typeface="Calibri"/>
              <a:buChar char="●"/>
            </a:pPr>
            <a:endParaRPr lang="en-US" sz="1700" b="1" dirty="0">
              <a:solidFill>
                <a:srgbClr val="00275C"/>
              </a:solidFill>
              <a:latin typeface="Calibri"/>
              <a:cs typeface="Calibri"/>
              <a:sym typeface="Calibri"/>
            </a:endParaRPr>
          </a:p>
          <a:p>
            <a:pPr marL="609585" indent="-440256">
              <a:buClr>
                <a:srgbClr val="00275C"/>
              </a:buClr>
              <a:buSzPts val="1600"/>
              <a:buFont typeface="Calibri"/>
              <a:buChar char="●"/>
            </a:pPr>
            <a:r>
              <a:rPr lang="en-US" sz="1700" b="1" dirty="0">
                <a:solidFill>
                  <a:srgbClr val="00275C"/>
                </a:solidFill>
                <a:latin typeface="Calibri"/>
                <a:cs typeface="Calibri"/>
                <a:sym typeface="Calibri"/>
              </a:rPr>
              <a:t>Get Tested: </a:t>
            </a:r>
            <a:r>
              <a:rPr lang="en-US" sz="1700" b="1" dirty="0">
                <a:solidFill>
                  <a:schemeClr val="bg1"/>
                </a:solidFill>
                <a:hlinkClick r:id="rId4">
                  <a:extLst>
                    <a:ext uri="{A12FA001-AC4F-418D-AE19-62706E023703}">
                      <ahyp:hlinkClr xmlns:ahyp="http://schemas.microsoft.com/office/drawing/2018/hyperlinkcolor" val="tx"/>
                    </a:ext>
                  </a:extLst>
                </a:hlinkClick>
              </a:rPr>
              <a:t>https://covid19.arizona.edu/covid19-testing</a:t>
            </a:r>
            <a:endParaRPr sz="1700" b="1" dirty="0">
              <a:solidFill>
                <a:schemeClr val="bg1"/>
              </a:solidFill>
            </a:endParaRPr>
          </a:p>
        </p:txBody>
      </p:sp>
      <p:sp>
        <p:nvSpPr>
          <p:cNvPr id="5" name="Google Shape;1636;p151">
            <a:extLst>
              <a:ext uri="{FF2B5EF4-FFF2-40B4-BE49-F238E27FC236}">
                <a16:creationId xmlns:a16="http://schemas.microsoft.com/office/drawing/2014/main" id="{966B839B-2E40-0843-8063-70B78B00D5FC}"/>
              </a:ext>
            </a:extLst>
          </p:cNvPr>
          <p:cNvSpPr txBox="1"/>
          <p:nvPr/>
        </p:nvSpPr>
        <p:spPr>
          <a:xfrm>
            <a:off x="0" y="5862733"/>
            <a:ext cx="3892000" cy="842800"/>
          </a:xfrm>
          <a:prstGeom prst="rect">
            <a:avLst/>
          </a:prstGeom>
          <a:solidFill>
            <a:srgbClr val="81D3EB"/>
          </a:solidFill>
          <a:ln>
            <a:noFill/>
          </a:ln>
        </p:spPr>
        <p:txBody>
          <a:bodyPr spcFirstLastPara="1" wrap="square" lIns="121900" tIns="121900" rIns="121900" bIns="121900" anchor="ctr" anchorCtr="0">
            <a:noAutofit/>
          </a:bodyPr>
          <a:lstStyle/>
          <a:p>
            <a:pPr algn="r"/>
            <a:r>
              <a:rPr lang="en-US" sz="1600" b="1" dirty="0">
                <a:solidFill>
                  <a:srgbClr val="AB051F"/>
                </a:solidFill>
              </a:rPr>
              <a:t>TEST</a:t>
            </a:r>
            <a:r>
              <a:rPr lang="en-US" sz="1600" b="1" dirty="0">
                <a:solidFill>
                  <a:srgbClr val="0B305D"/>
                </a:solidFill>
              </a:rPr>
              <a:t> </a:t>
            </a:r>
          </a:p>
          <a:p>
            <a:pPr algn="r"/>
            <a:r>
              <a:rPr lang="en-US" sz="1600" b="1" dirty="0">
                <a:solidFill>
                  <a:srgbClr val="0B305D"/>
                </a:solidFill>
              </a:rPr>
              <a:t>SECTION</a:t>
            </a:r>
          </a:p>
        </p:txBody>
      </p:sp>
    </p:spTree>
    <p:extLst>
      <p:ext uri="{BB962C8B-B14F-4D97-AF65-F5344CB8AC3E}">
        <p14:creationId xmlns:p14="http://schemas.microsoft.com/office/powerpoint/2010/main" val="23973499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98"/>
        <p:cNvGrpSpPr/>
        <p:nvPr/>
      </p:nvGrpSpPr>
      <p:grpSpPr>
        <a:xfrm>
          <a:off x="0" y="0"/>
          <a:ext cx="0" cy="0"/>
          <a:chOff x="0" y="0"/>
          <a:chExt cx="0" cy="0"/>
        </a:xfrm>
      </p:grpSpPr>
      <p:sp>
        <p:nvSpPr>
          <p:cNvPr id="1599" name="Google Shape;1599;p147"/>
          <p:cNvSpPr/>
          <p:nvPr/>
        </p:nvSpPr>
        <p:spPr>
          <a:xfrm>
            <a:off x="5250633" y="350108"/>
            <a:ext cx="6255600" cy="1524000"/>
          </a:xfrm>
          <a:prstGeom prst="rect">
            <a:avLst/>
          </a:prstGeom>
          <a:noFill/>
          <a:ln>
            <a:noFill/>
          </a:ln>
        </p:spPr>
        <p:txBody>
          <a:bodyPr spcFirstLastPara="1" wrap="square" lIns="121900" tIns="60933" rIns="121900" bIns="60933" anchor="t" anchorCtr="0">
            <a:noAutofit/>
          </a:bodyPr>
          <a:lstStyle/>
          <a:p>
            <a:pPr>
              <a:lnSpc>
                <a:spcPct val="75000"/>
              </a:lnSpc>
            </a:pPr>
            <a:r>
              <a:rPr lang="en-US" sz="4000" b="1" dirty="0">
                <a:solidFill>
                  <a:srgbClr val="AB051F"/>
                </a:solidFill>
                <a:latin typeface="Calibri"/>
                <a:ea typeface="Calibri"/>
                <a:cs typeface="Calibri"/>
                <a:sym typeface="Calibri"/>
              </a:rPr>
              <a:t>1. TEST </a:t>
            </a:r>
          </a:p>
          <a:p>
            <a:pPr>
              <a:lnSpc>
                <a:spcPct val="75000"/>
              </a:lnSpc>
            </a:pPr>
            <a:r>
              <a:rPr lang="en-US" sz="2800" dirty="0">
                <a:solidFill>
                  <a:srgbClr val="0A265B"/>
                </a:solidFill>
              </a:rPr>
              <a:t>What do I do if I test positive?</a:t>
            </a:r>
            <a:endParaRPr sz="2800" b="1" dirty="0">
              <a:solidFill>
                <a:srgbClr val="0A265B"/>
              </a:solidFill>
              <a:latin typeface="Calibri"/>
              <a:ea typeface="Calibri"/>
              <a:cs typeface="Calibri"/>
              <a:sym typeface="Calibri"/>
            </a:endParaRPr>
          </a:p>
        </p:txBody>
      </p:sp>
      <p:pic>
        <p:nvPicPr>
          <p:cNvPr id="1600" name="Google Shape;1600;p147"/>
          <p:cNvPicPr preferRelativeResize="0"/>
          <p:nvPr/>
        </p:nvPicPr>
        <p:blipFill>
          <a:blip r:embed="rId3"/>
          <a:srcRect/>
          <a:stretch/>
        </p:blipFill>
        <p:spPr>
          <a:xfrm>
            <a:off x="0" y="5679"/>
            <a:ext cx="4546600" cy="6846644"/>
          </a:xfrm>
          <a:prstGeom prst="rect">
            <a:avLst/>
          </a:prstGeom>
          <a:noFill/>
          <a:ln>
            <a:noFill/>
          </a:ln>
        </p:spPr>
      </p:pic>
      <p:sp>
        <p:nvSpPr>
          <p:cNvPr id="1601" name="Google Shape;1601;p147"/>
          <p:cNvSpPr txBox="1"/>
          <p:nvPr/>
        </p:nvSpPr>
        <p:spPr>
          <a:xfrm>
            <a:off x="5250633" y="1373365"/>
            <a:ext cx="6705600" cy="2893569"/>
          </a:xfrm>
          <a:prstGeom prst="rect">
            <a:avLst/>
          </a:prstGeom>
          <a:noFill/>
          <a:ln>
            <a:noFill/>
          </a:ln>
        </p:spPr>
        <p:txBody>
          <a:bodyPr spcFirstLastPara="1" wrap="square" lIns="121900" tIns="121900" rIns="121900" bIns="121900" anchor="t" anchorCtr="0">
            <a:noAutofit/>
          </a:bodyPr>
          <a:lstStyle/>
          <a:p>
            <a:pPr marL="609585" indent="-440256">
              <a:buClr>
                <a:srgbClr val="00275C"/>
              </a:buClr>
              <a:buSzPts val="1600"/>
              <a:buFont typeface="Calibri"/>
              <a:buChar char="●"/>
            </a:pPr>
            <a:r>
              <a:rPr lang="en-US" sz="2400" b="1" dirty="0">
                <a:solidFill>
                  <a:srgbClr val="AB051F"/>
                </a:solidFill>
                <a:latin typeface="Calibri"/>
                <a:ea typeface="Calibri"/>
                <a:cs typeface="Calibri"/>
                <a:sym typeface="Calibri"/>
              </a:rPr>
              <a:t>Isolate</a:t>
            </a:r>
            <a:r>
              <a:rPr lang="en-US" b="1" dirty="0">
                <a:solidFill>
                  <a:srgbClr val="00275C"/>
                </a:solidFill>
                <a:latin typeface="Calibri"/>
                <a:ea typeface="Calibri"/>
                <a:cs typeface="Calibri"/>
                <a:sym typeface="Calibri"/>
              </a:rPr>
              <a:t> so you don’t spread the virus. You’ll receive support during isolation, and you’ll be given treatment if needed. </a:t>
            </a:r>
            <a:r>
              <a:rPr lang="en-US" dirty="0">
                <a:solidFill>
                  <a:schemeClr val="bg1"/>
                </a:solidFill>
                <a:ea typeface="Calibri"/>
                <a:cs typeface="Calibri"/>
                <a:sym typeface="Calibri"/>
                <a:hlinkClick r:id="rId4">
                  <a:extLst>
                    <a:ext uri="{A12FA001-AC4F-418D-AE19-62706E023703}">
                      <ahyp:hlinkClr xmlns:ahyp="http://schemas.microsoft.com/office/drawing/2018/hyperlinkcolor" val="tx"/>
                    </a:ext>
                  </a:extLst>
                </a:hlinkClick>
              </a:rPr>
              <a:t>https://housing.arizona.edu/ua-news/covid-19-testing-information-july-23-2020</a:t>
            </a:r>
            <a:endParaRPr lang="en-US" dirty="0">
              <a:solidFill>
                <a:schemeClr val="bg1"/>
              </a:solidFill>
              <a:ea typeface="Calibri"/>
              <a:cs typeface="Calibri"/>
              <a:sym typeface="Calibri"/>
            </a:endParaRPr>
          </a:p>
          <a:p>
            <a:pPr marL="609585" indent="-440256">
              <a:buClr>
                <a:srgbClr val="00275C"/>
              </a:buClr>
              <a:buSzPts val="1600"/>
              <a:buFont typeface="Calibri"/>
              <a:buChar char="●"/>
            </a:pPr>
            <a:endParaRPr b="1" dirty="0">
              <a:solidFill>
                <a:srgbClr val="00275C"/>
              </a:solidFill>
              <a:latin typeface="Calibri"/>
              <a:ea typeface="Calibri"/>
              <a:cs typeface="Calibri"/>
              <a:sym typeface="Calibri"/>
            </a:endParaRPr>
          </a:p>
          <a:p>
            <a:pPr marL="609585" indent="-440256">
              <a:buClr>
                <a:srgbClr val="00275C"/>
              </a:buClr>
              <a:buSzPts val="1600"/>
              <a:buFont typeface="Calibri"/>
              <a:buChar char="●"/>
            </a:pPr>
            <a:r>
              <a:rPr lang="en-US" sz="2400" b="1" dirty="0">
                <a:solidFill>
                  <a:srgbClr val="AB051F"/>
                </a:solidFill>
                <a:ea typeface="Calibri"/>
                <a:cs typeface="Calibri"/>
                <a:sym typeface="Calibri"/>
              </a:rPr>
              <a:t>Self-Report! </a:t>
            </a:r>
            <a:r>
              <a:rPr lang="en-US" b="1" dirty="0">
                <a:solidFill>
                  <a:srgbClr val="00275C"/>
                </a:solidFill>
                <a:ea typeface="Calibri"/>
                <a:cs typeface="Calibri"/>
                <a:sym typeface="Calibri"/>
              </a:rPr>
              <a:t>It is vital that those who test positive self-report to the </a:t>
            </a:r>
            <a:r>
              <a:rPr lang="en-US" b="1" dirty="0" err="1">
                <a:solidFill>
                  <a:srgbClr val="00275C"/>
                </a:solidFill>
                <a:ea typeface="Calibri"/>
                <a:cs typeface="Calibri"/>
                <a:sym typeface="Calibri"/>
              </a:rPr>
              <a:t>UArizona</a:t>
            </a:r>
            <a:r>
              <a:rPr lang="en-US" b="1" dirty="0">
                <a:solidFill>
                  <a:srgbClr val="00275C"/>
                </a:solidFill>
                <a:ea typeface="Calibri"/>
                <a:cs typeface="Calibri"/>
                <a:sym typeface="Calibri"/>
              </a:rPr>
              <a:t> Contact Tracing Team. Time makes a big difference when it comes to stopping the spread of COVID-19. There is a simple self-reporting survey you can complete on your phone. </a:t>
            </a:r>
            <a:r>
              <a:rPr lang="en-US" dirty="0">
                <a:solidFill>
                  <a:schemeClr val="bg1"/>
                </a:solidFill>
                <a:hlinkClick r:id="rId5">
                  <a:extLst>
                    <a:ext uri="{A12FA001-AC4F-418D-AE19-62706E023703}">
                      <ahyp:hlinkClr xmlns:ahyp="http://schemas.microsoft.com/office/drawing/2018/hyperlinkcolor" val="tx"/>
                    </a:ext>
                  </a:extLst>
                </a:hlinkClick>
              </a:rPr>
              <a:t>https://health.arizona.edu/SAFER</a:t>
            </a:r>
            <a:endParaRPr lang="en-US" b="1" dirty="0">
              <a:solidFill>
                <a:schemeClr val="bg1"/>
              </a:solidFill>
              <a:ea typeface="Calibri"/>
              <a:cs typeface="Calibri"/>
              <a:sym typeface="Calibri"/>
            </a:endParaRPr>
          </a:p>
          <a:p>
            <a:pPr marL="609585" indent="-440256">
              <a:buClr>
                <a:srgbClr val="00275C"/>
              </a:buClr>
              <a:buSzPts val="1600"/>
              <a:buFont typeface="Calibri"/>
              <a:buChar char="●"/>
            </a:pPr>
            <a:r>
              <a:rPr lang="en-US" b="1" dirty="0">
                <a:solidFill>
                  <a:srgbClr val="00275C"/>
                </a:solidFill>
                <a:latin typeface="Calibri"/>
                <a:ea typeface="Calibri"/>
                <a:cs typeface="Calibri"/>
                <a:sym typeface="Calibri"/>
              </a:rPr>
              <a:t> </a:t>
            </a:r>
          </a:p>
          <a:p>
            <a:pPr marL="609585" indent="-440256">
              <a:buClr>
                <a:srgbClr val="00275C"/>
              </a:buClr>
              <a:buSzPts val="1600"/>
              <a:buFont typeface="Calibri"/>
              <a:buChar char="●"/>
            </a:pPr>
            <a:r>
              <a:rPr lang="en-US" sz="2400" b="1" dirty="0">
                <a:solidFill>
                  <a:srgbClr val="AB051F"/>
                </a:solidFill>
                <a:latin typeface="Calibri"/>
                <a:cs typeface="Calibri"/>
                <a:sym typeface="Calibri"/>
              </a:rPr>
              <a:t>Answer the phone </a:t>
            </a:r>
            <a:r>
              <a:rPr lang="en-US" b="1" dirty="0">
                <a:solidFill>
                  <a:srgbClr val="00275C"/>
                </a:solidFill>
                <a:latin typeface="Calibri"/>
                <a:cs typeface="Calibri"/>
                <a:sym typeface="Calibri"/>
              </a:rPr>
              <a:t>when the </a:t>
            </a:r>
            <a:r>
              <a:rPr lang="en-US" b="1" dirty="0" err="1">
                <a:solidFill>
                  <a:srgbClr val="00275C"/>
                </a:solidFill>
                <a:latin typeface="Calibri"/>
                <a:cs typeface="Calibri"/>
                <a:sym typeface="Calibri"/>
              </a:rPr>
              <a:t>UArizona</a:t>
            </a:r>
            <a:r>
              <a:rPr lang="en-US" b="1" dirty="0">
                <a:solidFill>
                  <a:srgbClr val="00275C"/>
                </a:solidFill>
                <a:latin typeface="Calibri"/>
                <a:cs typeface="Calibri"/>
                <a:sym typeface="Calibri"/>
              </a:rPr>
              <a:t> Contact Tracing Team calls. This will help your friends and the whole campus community stay healthy and safe.</a:t>
            </a:r>
            <a:endParaRPr dirty="0"/>
          </a:p>
        </p:txBody>
      </p:sp>
      <p:sp>
        <p:nvSpPr>
          <p:cNvPr id="5" name="Google Shape;1636;p151">
            <a:extLst>
              <a:ext uri="{FF2B5EF4-FFF2-40B4-BE49-F238E27FC236}">
                <a16:creationId xmlns:a16="http://schemas.microsoft.com/office/drawing/2014/main" id="{966B839B-2E40-0843-8063-70B78B00D5FC}"/>
              </a:ext>
            </a:extLst>
          </p:cNvPr>
          <p:cNvSpPr txBox="1"/>
          <p:nvPr/>
        </p:nvSpPr>
        <p:spPr>
          <a:xfrm>
            <a:off x="0" y="5862733"/>
            <a:ext cx="3892000" cy="842800"/>
          </a:xfrm>
          <a:prstGeom prst="rect">
            <a:avLst/>
          </a:prstGeom>
          <a:solidFill>
            <a:srgbClr val="81D3EB"/>
          </a:solidFill>
          <a:ln>
            <a:noFill/>
          </a:ln>
        </p:spPr>
        <p:txBody>
          <a:bodyPr spcFirstLastPara="1" wrap="square" lIns="121900" tIns="121900" rIns="121900" bIns="121900" anchor="ctr" anchorCtr="0">
            <a:noAutofit/>
          </a:bodyPr>
          <a:lstStyle/>
          <a:p>
            <a:pPr algn="r"/>
            <a:r>
              <a:rPr lang="en" sz="1600" b="1" dirty="0">
                <a:solidFill>
                  <a:srgbClr val="AB051F"/>
                </a:solidFill>
              </a:rPr>
              <a:t>TEST</a:t>
            </a:r>
            <a:r>
              <a:rPr lang="en" sz="1600" b="1" dirty="0">
                <a:solidFill>
                  <a:srgbClr val="0B305D"/>
                </a:solidFill>
              </a:rPr>
              <a:t> </a:t>
            </a:r>
          </a:p>
          <a:p>
            <a:pPr algn="r"/>
            <a:r>
              <a:rPr lang="en" sz="1600" b="1" dirty="0">
                <a:solidFill>
                  <a:srgbClr val="0B305D"/>
                </a:solidFill>
              </a:rPr>
              <a:t>SECTION</a:t>
            </a:r>
            <a:endParaRPr sz="1600" b="1" dirty="0">
              <a:solidFill>
                <a:srgbClr val="0B305D"/>
              </a:solidFill>
            </a:endParaRPr>
          </a:p>
        </p:txBody>
      </p:sp>
    </p:spTree>
    <p:extLst>
      <p:ext uri="{BB962C8B-B14F-4D97-AF65-F5344CB8AC3E}">
        <p14:creationId xmlns:p14="http://schemas.microsoft.com/office/powerpoint/2010/main" val="14672497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98"/>
        <p:cNvGrpSpPr/>
        <p:nvPr/>
      </p:nvGrpSpPr>
      <p:grpSpPr>
        <a:xfrm>
          <a:off x="0" y="0"/>
          <a:ext cx="0" cy="0"/>
          <a:chOff x="0" y="0"/>
          <a:chExt cx="0" cy="0"/>
        </a:xfrm>
      </p:grpSpPr>
      <p:sp>
        <p:nvSpPr>
          <p:cNvPr id="1599" name="Google Shape;1599;p147"/>
          <p:cNvSpPr/>
          <p:nvPr/>
        </p:nvSpPr>
        <p:spPr>
          <a:xfrm>
            <a:off x="5250633" y="350108"/>
            <a:ext cx="6255600" cy="1524000"/>
          </a:xfrm>
          <a:prstGeom prst="rect">
            <a:avLst/>
          </a:prstGeom>
          <a:noFill/>
          <a:ln>
            <a:noFill/>
          </a:ln>
        </p:spPr>
        <p:txBody>
          <a:bodyPr spcFirstLastPara="1" wrap="square" lIns="121900" tIns="60933" rIns="121900" bIns="60933" anchor="t" anchorCtr="0">
            <a:noAutofit/>
          </a:bodyPr>
          <a:lstStyle/>
          <a:p>
            <a:pPr>
              <a:lnSpc>
                <a:spcPct val="75000"/>
              </a:lnSpc>
            </a:pPr>
            <a:r>
              <a:rPr lang="en-US" sz="4000" b="1" dirty="0">
                <a:solidFill>
                  <a:srgbClr val="AB051F"/>
                </a:solidFill>
                <a:latin typeface="Calibri"/>
                <a:ea typeface="Calibri"/>
                <a:cs typeface="Calibri"/>
                <a:sym typeface="Calibri"/>
              </a:rPr>
              <a:t>2. TRACE</a:t>
            </a:r>
          </a:p>
          <a:p>
            <a:pPr>
              <a:lnSpc>
                <a:spcPct val="75000"/>
              </a:lnSpc>
            </a:pPr>
            <a:r>
              <a:rPr lang="en-US" sz="2000" dirty="0">
                <a:solidFill>
                  <a:srgbClr val="0A265B"/>
                </a:solidFill>
              </a:rPr>
              <a:t>The idea behind the “Trace” component of the 3T’s strategy is to track down (Trace) and alert anyone who might have been exposed (a Contact) to a person who tested positive for the virus. There are three parts to the “Trace” component:</a:t>
            </a:r>
            <a:endParaRPr sz="2000" dirty="0">
              <a:solidFill>
                <a:srgbClr val="0A265B"/>
              </a:solidFill>
              <a:latin typeface="Calibri"/>
              <a:ea typeface="Calibri"/>
              <a:cs typeface="Calibri"/>
              <a:sym typeface="Calibri"/>
            </a:endParaRPr>
          </a:p>
        </p:txBody>
      </p:sp>
      <p:pic>
        <p:nvPicPr>
          <p:cNvPr id="1600" name="Google Shape;1600;p147"/>
          <p:cNvPicPr preferRelativeResize="0"/>
          <p:nvPr/>
        </p:nvPicPr>
        <p:blipFill>
          <a:blip r:embed="rId3"/>
          <a:srcRect/>
          <a:stretch/>
        </p:blipFill>
        <p:spPr>
          <a:xfrm>
            <a:off x="0" y="5679"/>
            <a:ext cx="4546600" cy="6846644"/>
          </a:xfrm>
          <a:prstGeom prst="rect">
            <a:avLst/>
          </a:prstGeom>
          <a:noFill/>
          <a:ln>
            <a:noFill/>
          </a:ln>
        </p:spPr>
      </p:pic>
      <p:sp>
        <p:nvSpPr>
          <p:cNvPr id="1601" name="Google Shape;1601;p147"/>
          <p:cNvSpPr txBox="1"/>
          <p:nvPr/>
        </p:nvSpPr>
        <p:spPr>
          <a:xfrm>
            <a:off x="5250633" y="2113861"/>
            <a:ext cx="6705600" cy="2893569"/>
          </a:xfrm>
          <a:prstGeom prst="rect">
            <a:avLst/>
          </a:prstGeom>
          <a:noFill/>
          <a:ln>
            <a:noFill/>
          </a:ln>
        </p:spPr>
        <p:txBody>
          <a:bodyPr spcFirstLastPara="1" wrap="square" lIns="121900" tIns="121900" rIns="121900" bIns="121900" anchor="t" anchorCtr="0">
            <a:noAutofit/>
          </a:bodyPr>
          <a:lstStyle/>
          <a:p>
            <a:pPr marL="626529" indent="-457200">
              <a:buClr>
                <a:srgbClr val="00275C"/>
              </a:buClr>
              <a:buSzPts val="1600"/>
              <a:buFont typeface="+mj-lt"/>
              <a:buAutoNum type="arabicPeriod"/>
            </a:pPr>
            <a:r>
              <a:rPr lang="en-US" sz="2000" b="1" dirty="0">
                <a:solidFill>
                  <a:srgbClr val="00275C"/>
                </a:solidFill>
                <a:latin typeface="Calibri"/>
                <a:ea typeface="Calibri"/>
                <a:cs typeface="Calibri"/>
                <a:sym typeface="Calibri"/>
              </a:rPr>
              <a:t>Traditional Contact Tracing: the </a:t>
            </a:r>
            <a:r>
              <a:rPr lang="en-US" sz="2000" b="1" dirty="0" err="1">
                <a:solidFill>
                  <a:srgbClr val="00275C"/>
                </a:solidFill>
                <a:latin typeface="Calibri"/>
                <a:ea typeface="Calibri"/>
                <a:cs typeface="Calibri"/>
                <a:sym typeface="Calibri"/>
              </a:rPr>
              <a:t>UArizona</a:t>
            </a:r>
            <a:r>
              <a:rPr lang="en-US" sz="2000" b="1" dirty="0">
                <a:solidFill>
                  <a:srgbClr val="00275C"/>
                </a:solidFill>
                <a:latin typeface="Calibri"/>
                <a:ea typeface="Calibri"/>
                <a:cs typeface="Calibri"/>
                <a:sym typeface="Calibri"/>
              </a:rPr>
              <a:t> Contact Tracing Team: </a:t>
            </a:r>
            <a:r>
              <a:rPr lang="en-US" dirty="0">
                <a:solidFill>
                  <a:schemeClr val="bg1"/>
                </a:solidFill>
                <a:hlinkClick r:id="rId4">
                  <a:extLst>
                    <a:ext uri="{A12FA001-AC4F-418D-AE19-62706E023703}">
                      <ahyp:hlinkClr xmlns:ahyp="http://schemas.microsoft.com/office/drawing/2018/hyperlinkcolor" val="tx"/>
                    </a:ext>
                  </a:extLst>
                </a:hlinkClick>
              </a:rPr>
              <a:t>https://covid19.arizona.edu/app-redcap#contact-tracing-team</a:t>
            </a:r>
            <a:endParaRPr b="1" dirty="0">
              <a:solidFill>
                <a:schemeClr val="bg1"/>
              </a:solidFill>
              <a:latin typeface="Calibri"/>
              <a:ea typeface="Calibri"/>
              <a:cs typeface="Calibri"/>
              <a:sym typeface="Calibri"/>
            </a:endParaRPr>
          </a:p>
          <a:p>
            <a:pPr marL="1066785" indent="-457200">
              <a:buFont typeface="+mj-lt"/>
              <a:buAutoNum type="arabicPeriod"/>
            </a:pPr>
            <a:endParaRPr sz="2000" b="1" dirty="0">
              <a:solidFill>
                <a:srgbClr val="00275C"/>
              </a:solidFill>
              <a:latin typeface="Calibri"/>
              <a:ea typeface="Calibri"/>
              <a:cs typeface="Calibri"/>
              <a:sym typeface="Calibri"/>
            </a:endParaRPr>
          </a:p>
          <a:p>
            <a:pPr marL="626529" indent="-457200">
              <a:buClr>
                <a:srgbClr val="00275C"/>
              </a:buClr>
              <a:buSzPts val="1600"/>
              <a:buFont typeface="+mj-lt"/>
              <a:buAutoNum type="arabicPeriod"/>
            </a:pPr>
            <a:r>
              <a:rPr lang="en-US" sz="2000" b="1" dirty="0" err="1">
                <a:solidFill>
                  <a:srgbClr val="00275C"/>
                </a:solidFill>
                <a:ea typeface="Calibri"/>
                <a:cs typeface="Calibri"/>
                <a:sym typeface="Calibri"/>
              </a:rPr>
              <a:t>Covid</a:t>
            </a:r>
            <a:r>
              <a:rPr lang="en-US" sz="2000" b="1" dirty="0">
                <a:solidFill>
                  <a:srgbClr val="00275C"/>
                </a:solidFill>
                <a:ea typeface="Calibri"/>
                <a:cs typeface="Calibri"/>
                <a:sym typeface="Calibri"/>
              </a:rPr>
              <a:t> Watch Arizona “Exposure Notification” app: </a:t>
            </a:r>
            <a:r>
              <a:rPr lang="en-US" dirty="0">
                <a:solidFill>
                  <a:schemeClr val="bg1"/>
                </a:solidFill>
                <a:hlinkClick r:id="rId5">
                  <a:extLst>
                    <a:ext uri="{A12FA001-AC4F-418D-AE19-62706E023703}">
                      <ahyp:hlinkClr xmlns:ahyp="http://schemas.microsoft.com/office/drawing/2018/hyperlinkcolor" val="tx"/>
                    </a:ext>
                  </a:extLst>
                </a:hlinkClick>
              </a:rPr>
              <a:t>https://covid19.arizona.edu/covidwatch</a:t>
            </a:r>
            <a:r>
              <a:rPr lang="en-US" b="1" dirty="0">
                <a:solidFill>
                  <a:schemeClr val="bg1"/>
                </a:solidFill>
                <a:ea typeface="Calibri"/>
                <a:cs typeface="Calibri"/>
                <a:sym typeface="Calibri"/>
              </a:rPr>
              <a:t> </a:t>
            </a:r>
          </a:p>
          <a:p>
            <a:pPr marL="626529" indent="-457200">
              <a:buClr>
                <a:srgbClr val="00275C"/>
              </a:buClr>
              <a:buSzPts val="1600"/>
              <a:buFont typeface="+mj-lt"/>
              <a:buAutoNum type="arabicPeriod"/>
            </a:pPr>
            <a:endParaRPr lang="en-US" sz="2000" b="1" dirty="0">
              <a:solidFill>
                <a:srgbClr val="00275C"/>
              </a:solidFill>
              <a:latin typeface="Calibri"/>
              <a:ea typeface="Calibri"/>
              <a:cs typeface="Calibri"/>
              <a:sym typeface="Calibri"/>
            </a:endParaRPr>
          </a:p>
          <a:p>
            <a:pPr marL="626529" indent="-457200">
              <a:buClr>
                <a:srgbClr val="00275C"/>
              </a:buClr>
              <a:buSzPts val="1600"/>
              <a:buFont typeface="+mj-lt"/>
              <a:buAutoNum type="arabicPeriod"/>
            </a:pPr>
            <a:r>
              <a:rPr lang="en-US" sz="2000" b="1" dirty="0">
                <a:solidFill>
                  <a:srgbClr val="00275C"/>
                </a:solidFill>
                <a:latin typeface="Calibri"/>
                <a:cs typeface="Calibri"/>
                <a:sym typeface="Calibri"/>
              </a:rPr>
              <a:t>Wildcat </a:t>
            </a:r>
            <a:r>
              <a:rPr lang="en-US" sz="2000" b="1" dirty="0" err="1">
                <a:solidFill>
                  <a:srgbClr val="00275C"/>
                </a:solidFill>
                <a:latin typeface="Calibri"/>
                <a:cs typeface="Calibri"/>
                <a:sym typeface="Calibri"/>
              </a:rPr>
              <a:t>WellCheck</a:t>
            </a:r>
            <a:r>
              <a:rPr lang="en-US" sz="2000" b="1" dirty="0">
                <a:solidFill>
                  <a:srgbClr val="00275C"/>
                </a:solidFill>
                <a:latin typeface="Calibri"/>
                <a:cs typeface="Calibri"/>
                <a:sym typeface="Calibri"/>
              </a:rPr>
              <a:t> texting-based health reporting system: </a:t>
            </a:r>
            <a:r>
              <a:rPr lang="en-US" dirty="0">
                <a:solidFill>
                  <a:schemeClr val="bg1"/>
                </a:solidFill>
                <a:hlinkClick r:id="rId6">
                  <a:extLst>
                    <a:ext uri="{A12FA001-AC4F-418D-AE19-62706E023703}">
                      <ahyp:hlinkClr xmlns:ahyp="http://schemas.microsoft.com/office/drawing/2018/hyperlinkcolor" val="tx"/>
                    </a:ext>
                  </a:extLst>
                </a:hlinkClick>
              </a:rPr>
              <a:t>https://www.wellcheck.arizona.edu/</a:t>
            </a:r>
            <a:endParaRPr dirty="0">
              <a:solidFill>
                <a:schemeClr val="bg1"/>
              </a:solidFill>
            </a:endParaRPr>
          </a:p>
        </p:txBody>
      </p:sp>
      <p:sp>
        <p:nvSpPr>
          <p:cNvPr id="5" name="Google Shape;1636;p151">
            <a:extLst>
              <a:ext uri="{FF2B5EF4-FFF2-40B4-BE49-F238E27FC236}">
                <a16:creationId xmlns:a16="http://schemas.microsoft.com/office/drawing/2014/main" id="{966B839B-2E40-0843-8063-70B78B00D5FC}"/>
              </a:ext>
            </a:extLst>
          </p:cNvPr>
          <p:cNvSpPr txBox="1"/>
          <p:nvPr/>
        </p:nvSpPr>
        <p:spPr>
          <a:xfrm>
            <a:off x="0" y="5862733"/>
            <a:ext cx="3892000" cy="842800"/>
          </a:xfrm>
          <a:prstGeom prst="rect">
            <a:avLst/>
          </a:prstGeom>
          <a:solidFill>
            <a:srgbClr val="81D3EB"/>
          </a:solidFill>
          <a:ln>
            <a:noFill/>
          </a:ln>
        </p:spPr>
        <p:txBody>
          <a:bodyPr spcFirstLastPara="1" wrap="square" lIns="121900" tIns="121900" rIns="121900" bIns="121900" anchor="ctr" anchorCtr="0">
            <a:noAutofit/>
          </a:bodyPr>
          <a:lstStyle/>
          <a:p>
            <a:pPr algn="r"/>
            <a:r>
              <a:rPr lang="en" sz="1600" b="1" dirty="0">
                <a:solidFill>
                  <a:srgbClr val="AB051F"/>
                </a:solidFill>
              </a:rPr>
              <a:t>TRACE</a:t>
            </a:r>
            <a:r>
              <a:rPr lang="en" sz="1600" b="1" dirty="0">
                <a:solidFill>
                  <a:srgbClr val="0B305D"/>
                </a:solidFill>
              </a:rPr>
              <a:t> </a:t>
            </a:r>
          </a:p>
          <a:p>
            <a:pPr algn="r"/>
            <a:r>
              <a:rPr lang="en" sz="1600" b="1" dirty="0">
                <a:solidFill>
                  <a:srgbClr val="0B305D"/>
                </a:solidFill>
              </a:rPr>
              <a:t>SECTION</a:t>
            </a:r>
            <a:endParaRPr sz="1600" b="1" dirty="0">
              <a:solidFill>
                <a:srgbClr val="0B305D"/>
              </a:solidFill>
            </a:endParaRPr>
          </a:p>
        </p:txBody>
      </p:sp>
    </p:spTree>
    <p:extLst>
      <p:ext uri="{BB962C8B-B14F-4D97-AF65-F5344CB8AC3E}">
        <p14:creationId xmlns:p14="http://schemas.microsoft.com/office/powerpoint/2010/main" val="356641658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35498</TotalTime>
  <Words>1653</Words>
  <Application>Microsoft Macintosh PowerPoint</Application>
  <PresentationFormat>Widescreen</PresentationFormat>
  <Paragraphs>165</Paragraphs>
  <Slides>20</Slides>
  <Notes>20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Arial</vt:lpstr>
      <vt:lpstr>Calibri</vt:lpstr>
      <vt:lpstr>Calibri Light</vt:lpstr>
      <vt:lpstr>Office Theme</vt:lpstr>
      <vt:lpstr>PowerPoint Presentation</vt:lpstr>
      <vt:lpstr>PowerPoint Presentation</vt:lpstr>
      <vt:lpstr>Campus Reentry Plan Overview How do we return to campus safely?</vt:lpstr>
      <vt:lpstr>Four Steps For A Safe Return Do Your Part  – four simple steps for every student to follow when they return to campus this fall.</vt:lpstr>
      <vt:lpstr>Basic Prevention Guidelines If we don’t follow the guidelines, we risk an outbreak that could shut down the campus. Together, we can stop COVID-19 in our community.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 for Being an Ambassador!</vt:lpstr>
      <vt:lpstr>Thank You for Being an Ambassador!</vt:lpstr>
      <vt:lpstr>Helpful Links for Ambassadors Be thoughtful, be compassionate, support each other. Together we crush COVID!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Reed, Shipherd C - (shipherd)</dc:creator>
  <cp:lastModifiedBy>Reed, Shipherd C - (shipherd)</cp:lastModifiedBy>
  <cp:revision>69</cp:revision>
  <dcterms:created xsi:type="dcterms:W3CDTF">2020-08-18T04:02:18Z</dcterms:created>
  <dcterms:modified xsi:type="dcterms:W3CDTF">2020-09-24T12:31:34Z</dcterms:modified>
</cp:coreProperties>
</file>