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6" r:id="rId7"/>
    <p:sldId id="263" r:id="rId8"/>
    <p:sldId id="264" r:id="rId9"/>
    <p:sldId id="265" r:id="rId10"/>
    <p:sldId id="267" r:id="rId11"/>
    <p:sldId id="268" r:id="rId12"/>
    <p:sldId id="269" r:id="rId13"/>
    <p:sldId id="270" r:id="rId14"/>
    <p:sldId id="274" r:id="rId15"/>
    <p:sldId id="271" r:id="rId16"/>
    <p:sldId id="275" r:id="rId17"/>
    <p:sldId id="310" r:id="rId18"/>
    <p:sldId id="272" r:id="rId19"/>
    <p:sldId id="307" r:id="rId20"/>
    <p:sldId id="276" r:id="rId21"/>
    <p:sldId id="277" r:id="rId22"/>
    <p:sldId id="278" r:id="rId23"/>
    <p:sldId id="279" r:id="rId24"/>
    <p:sldId id="280" r:id="rId25"/>
    <p:sldId id="273" r:id="rId26"/>
    <p:sldId id="281" r:id="rId27"/>
    <p:sldId id="282" r:id="rId28"/>
    <p:sldId id="283" r:id="rId29"/>
    <p:sldId id="284" r:id="rId30"/>
    <p:sldId id="285" r:id="rId31"/>
    <p:sldId id="311" r:id="rId32"/>
    <p:sldId id="287" r:id="rId33"/>
    <p:sldId id="288" r:id="rId34"/>
    <p:sldId id="312" r:id="rId35"/>
    <p:sldId id="289" r:id="rId36"/>
    <p:sldId id="290" r:id="rId37"/>
    <p:sldId id="313" r:id="rId38"/>
    <p:sldId id="291" r:id="rId39"/>
    <p:sldId id="292" r:id="rId40"/>
    <p:sldId id="314" r:id="rId41"/>
    <p:sldId id="293" r:id="rId42"/>
    <p:sldId id="294" r:id="rId43"/>
    <p:sldId id="295" r:id="rId44"/>
    <p:sldId id="296" r:id="rId45"/>
    <p:sldId id="309" r:id="rId46"/>
    <p:sldId id="297" r:id="rId47"/>
    <p:sldId id="298" r:id="rId48"/>
    <p:sldId id="299" r:id="rId49"/>
    <p:sldId id="300" r:id="rId50"/>
    <p:sldId id="301" r:id="rId51"/>
    <p:sldId id="302" r:id="rId52"/>
    <p:sldId id="303" r:id="rId53"/>
    <p:sldId id="304" r:id="rId54"/>
    <p:sldId id="305" r:id="rId55"/>
    <p:sldId id="306" r:id="rId56"/>
    <p:sldId id="258"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3C3C3B"/>
    <a:srgbClr val="2727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2" d="100"/>
          <a:sy n="162" d="100"/>
        </p:scale>
        <p:origin x="14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5442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75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43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36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702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90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929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457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08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749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238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12340-4_ADHS_CorpID_PPT temp 16.9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01602"/>
            <a:ext cx="9144000" cy="5143500"/>
          </a:xfrm>
          <a:prstGeom prst="rect">
            <a:avLst/>
          </a:prstGeom>
        </p:spPr>
      </p:pic>
    </p:spTree>
    <p:extLst>
      <p:ext uri="{BB962C8B-B14F-4D97-AF65-F5344CB8AC3E}">
        <p14:creationId xmlns:p14="http://schemas.microsoft.com/office/powerpoint/2010/main" val="314402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zhealth.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Robert.Guerrero@azdhs.gov" TargetMode="External"/><Relationship Id="rId2" Type="http://schemas.openxmlformats.org/officeDocument/2006/relationships/image" Target="../media/image34.emf"/><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340-4_ADHS_CorpID_PPT temp 16.9_V4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2150984" y="1281285"/>
            <a:ext cx="5299232" cy="1708160"/>
          </a:xfrm>
          <a:prstGeom prst="rect">
            <a:avLst/>
          </a:prstGeom>
          <a:noFill/>
        </p:spPr>
        <p:txBody>
          <a:bodyPr wrap="square" rtlCol="0">
            <a:spAutoFit/>
          </a:bodyPr>
          <a:lstStyle/>
          <a:p>
            <a:pPr algn="ctr"/>
            <a:r>
              <a:rPr lang="en-US" sz="2500">
                <a:latin typeface="Fira Sans"/>
                <a:cs typeface="Fira Sans"/>
              </a:rPr>
              <a:t>COVID-19 </a:t>
            </a:r>
            <a:r>
              <a:rPr lang="en-US" sz="2500" dirty="0" err="1">
                <a:latin typeface="Fira Sans"/>
                <a:cs typeface="Fira Sans"/>
              </a:rPr>
              <a:t>en</a:t>
            </a:r>
            <a:r>
              <a:rPr lang="en-US" sz="2500" dirty="0">
                <a:latin typeface="Fira Sans"/>
                <a:cs typeface="Fira Sans"/>
              </a:rPr>
              <a:t> ARIZONA</a:t>
            </a:r>
          </a:p>
          <a:p>
            <a:pPr algn="ctr"/>
            <a:r>
              <a:rPr lang="en-US" sz="1600" dirty="0">
                <a:latin typeface="Fira Sans Light"/>
                <a:cs typeface="Fira Sans Light"/>
              </a:rPr>
              <a:t>May 21, 2020</a:t>
            </a:r>
          </a:p>
          <a:p>
            <a:pPr algn="ctr">
              <a:lnSpc>
                <a:spcPct val="200000"/>
              </a:lnSpc>
            </a:pPr>
            <a:r>
              <a:rPr lang="es-MX" sz="1200" dirty="0">
                <a:latin typeface="Fira Sans Light"/>
                <a:cs typeface="Fira Sans Light"/>
              </a:rPr>
              <a:t>Presentando a la CSFMEU Sección México</a:t>
            </a:r>
          </a:p>
          <a:p>
            <a:pPr algn="ctr"/>
            <a:r>
              <a:rPr lang="es-MX" sz="1600" dirty="0">
                <a:latin typeface="Fira Sans"/>
                <a:cs typeface="Fira Sans"/>
              </a:rPr>
              <a:t>Oficina de Salud Fronteriza  </a:t>
            </a:r>
            <a:r>
              <a:rPr lang="es-MX" sz="1600" dirty="0">
                <a:latin typeface="Fira Sans Light"/>
                <a:cs typeface="Fira Sans Light"/>
              </a:rPr>
              <a:t>|  Tucson, AZ</a:t>
            </a:r>
          </a:p>
          <a:p>
            <a:pPr algn="ctr">
              <a:lnSpc>
                <a:spcPct val="150000"/>
              </a:lnSpc>
            </a:pPr>
            <a:r>
              <a:rPr lang="es-MX" sz="1600" dirty="0">
                <a:latin typeface="Fira Sans"/>
                <a:cs typeface="Fira Sans"/>
              </a:rPr>
              <a:t>Robert Guerrero  </a:t>
            </a:r>
            <a:r>
              <a:rPr lang="es-MX" sz="1600" dirty="0">
                <a:latin typeface="Fira Sans Light"/>
                <a:cs typeface="Fira Sans Light"/>
              </a:rPr>
              <a:t>|  Delegado - Arizona</a:t>
            </a:r>
          </a:p>
        </p:txBody>
      </p:sp>
    </p:spTree>
    <p:extLst>
      <p:ext uri="{BB962C8B-B14F-4D97-AF65-F5344CB8AC3E}">
        <p14:creationId xmlns:p14="http://schemas.microsoft.com/office/powerpoint/2010/main" val="297559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Acciones</a:t>
            </a:r>
            <a:r>
              <a:rPr lang="en-US" dirty="0"/>
              <a:t> </a:t>
            </a:r>
            <a:r>
              <a:rPr lang="en-US" dirty="0" err="1"/>
              <a:t>Principales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Executive Order 2020-18: </a:t>
            </a:r>
            <a:r>
              <a:rPr lang="es-ES" dirty="0"/>
              <a:t>Quedase en Casa, Manténgase Saludable, Manténgase Conectado - Distanciamiento físico para mitigar la transmisión de COVID-19 (30-03-2020)</a:t>
            </a:r>
          </a:p>
          <a:p>
            <a:pPr lvl="1"/>
            <a:r>
              <a:rPr lang="es-ES" dirty="0"/>
              <a:t>... promueve el distanciamiento físico, al tiempo que fomenta la conexión social.</a:t>
            </a:r>
          </a:p>
          <a:p>
            <a:pPr lvl="1"/>
            <a:r>
              <a:rPr lang="es-ES" dirty="0"/>
              <a:t>... todas las personas ... deberán limitar su tiempo fuera de su lugar de residencia o propiedad, excepto:</a:t>
            </a:r>
          </a:p>
          <a:p>
            <a:pPr lvl="2"/>
            <a:r>
              <a:rPr lang="es-ES" dirty="0"/>
              <a:t>Para realizar o participar en actividades esenciales.</a:t>
            </a:r>
          </a:p>
          <a:p>
            <a:pPr lvl="2"/>
            <a:r>
              <a:rPr lang="es-ES" dirty="0"/>
              <a:t>Para empleo, para ser voluntario o participar en funciones esenciales.</a:t>
            </a:r>
          </a:p>
          <a:p>
            <a:pPr lvl="2"/>
            <a:r>
              <a:rPr lang="es-ES" dirty="0"/>
              <a:t>Utilizar cualquier servicio o producto proporcionado por Empresas Esenciales.</a:t>
            </a:r>
          </a:p>
          <a:p>
            <a:pPr lvl="2"/>
            <a:r>
              <a:rPr lang="es-ES" dirty="0"/>
              <a:t>Empleo, si como propietario único de un negocio familiar, el trabajo se lleva a cabo en un espacio de oficina separado de su hogar y el negocio no está abierto para servir al público.</a:t>
            </a:r>
          </a:p>
          <a:p>
            <a:pPr lvl="2"/>
            <a:r>
              <a:rPr lang="es-ES" dirty="0"/>
              <a:t>No se exigirá a ninguna persona que proporcione documentación o prueba de sus actividades para justificar sus actividades bajo esta orden.</a:t>
            </a:r>
            <a:endParaRPr lang="en-US" dirty="0"/>
          </a:p>
        </p:txBody>
      </p:sp>
    </p:spTree>
    <p:extLst>
      <p:ext uri="{BB962C8B-B14F-4D97-AF65-F5344CB8AC3E}">
        <p14:creationId xmlns:p14="http://schemas.microsoft.com/office/powerpoint/2010/main" val="305902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Acciones</a:t>
            </a:r>
            <a:r>
              <a:rPr lang="en-US" dirty="0"/>
              <a:t> </a:t>
            </a:r>
            <a:r>
              <a:rPr lang="en-US" dirty="0" err="1"/>
              <a:t>Principales</a:t>
            </a:r>
            <a:endParaRPr lang="en-US" dirty="0"/>
          </a:p>
        </p:txBody>
      </p:sp>
      <p:sp>
        <p:nvSpPr>
          <p:cNvPr id="3" name="Content Placeholder 2"/>
          <p:cNvSpPr>
            <a:spLocks noGrp="1"/>
          </p:cNvSpPr>
          <p:nvPr>
            <p:ph idx="1"/>
          </p:nvPr>
        </p:nvSpPr>
        <p:spPr/>
        <p:txBody>
          <a:bodyPr>
            <a:normAutofit fontScale="55000" lnSpcReduction="20000"/>
          </a:bodyPr>
          <a:lstStyle/>
          <a:p>
            <a:r>
              <a:rPr lang="es-MX" dirty="0"/>
              <a:t>Orden Ejecutiva 2020-23: Aviso de Vigilancia Mejorada COVID-19 (07-04-2020)</a:t>
            </a:r>
          </a:p>
          <a:p>
            <a:pPr lvl="1"/>
            <a:r>
              <a:rPr lang="es-MX" sz="2500" dirty="0"/>
              <a:t>Número de pacientes hospitalizados con COVID-19 positivo o pacientes con sospecha de COVID-19;</a:t>
            </a:r>
          </a:p>
          <a:p>
            <a:pPr lvl="1"/>
            <a:r>
              <a:rPr lang="es-MX" sz="2500" dirty="0"/>
              <a:t>Número de ventiladores en uso por COVID-19 positivo o pacientes con sospecha de COVID-19;</a:t>
            </a:r>
          </a:p>
          <a:p>
            <a:pPr lvl="1"/>
            <a:r>
              <a:rPr lang="es-MX" sz="2500" dirty="0"/>
              <a:t>Número de camas de UCI en uso por COVID-19 positivo o pacientes con sospecha de COVID-19;</a:t>
            </a:r>
          </a:p>
          <a:p>
            <a:pPr lvl="1"/>
            <a:r>
              <a:rPr lang="es-MX" sz="2500" dirty="0"/>
              <a:t>Número de COVID-19 positivos o pacientes con sospecha de COVID-19 dados de alta del hospital por día;</a:t>
            </a:r>
          </a:p>
          <a:p>
            <a:pPr lvl="1"/>
            <a:r>
              <a:rPr lang="es-MX" sz="2500" dirty="0"/>
              <a:t>Número de COVID-19 positivos o pacientes con sospecha de COVID-19 atendidos en el Departamento de Emergencia por día;</a:t>
            </a:r>
          </a:p>
          <a:p>
            <a:pPr lvl="1"/>
            <a:r>
              <a:rPr lang="es-MX" sz="2500" dirty="0"/>
              <a:t>Número de intubaciones realizadas por día para dificultad respiratoria;</a:t>
            </a:r>
          </a:p>
          <a:p>
            <a:pPr lvl="1"/>
            <a:r>
              <a:rPr lang="es-MX" sz="2500" dirty="0"/>
              <a:t>Número estimado de máscaras N95 utilizadas por día;</a:t>
            </a:r>
          </a:p>
          <a:p>
            <a:pPr lvl="1"/>
            <a:r>
              <a:rPr lang="es-MX" sz="2500" dirty="0"/>
              <a:t>Número estimado de máscaras quirúrgicas utilizadas por día.</a:t>
            </a:r>
          </a:p>
          <a:p>
            <a:pPr lvl="1"/>
            <a:r>
              <a:rPr lang="es-MX" sz="2500" dirty="0"/>
              <a:t>Número estimado de protectores faciales utilizados por día; y</a:t>
            </a:r>
          </a:p>
          <a:p>
            <a:pPr lvl="1"/>
            <a:r>
              <a:rPr lang="es-MX" sz="2500" dirty="0"/>
              <a:t>Número estimado de batas quirúrgicas utilizadas por día.</a:t>
            </a:r>
          </a:p>
        </p:txBody>
      </p:sp>
    </p:spTree>
    <p:extLst>
      <p:ext uri="{BB962C8B-B14F-4D97-AF65-F5344CB8AC3E}">
        <p14:creationId xmlns:p14="http://schemas.microsoft.com/office/powerpoint/2010/main" val="76215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Acciones</a:t>
            </a:r>
            <a:r>
              <a:rPr lang="en-US" dirty="0"/>
              <a:t> </a:t>
            </a:r>
            <a:r>
              <a:rPr lang="en-US" dirty="0" err="1"/>
              <a:t>Principales</a:t>
            </a:r>
            <a:endParaRPr lang="en-US" dirty="0"/>
          </a:p>
        </p:txBody>
      </p:sp>
      <p:sp>
        <p:nvSpPr>
          <p:cNvPr id="3" name="Content Placeholder 2"/>
          <p:cNvSpPr>
            <a:spLocks noGrp="1"/>
          </p:cNvSpPr>
          <p:nvPr>
            <p:ph idx="1"/>
          </p:nvPr>
        </p:nvSpPr>
        <p:spPr/>
        <p:txBody>
          <a:bodyPr>
            <a:normAutofit/>
          </a:bodyPr>
          <a:lstStyle/>
          <a:p>
            <a:r>
              <a:rPr lang="es-MX" sz="2400" dirty="0"/>
              <a:t>Orden Ejecutiva 2020-30: Aviso de Vigilancia Mejorada </a:t>
            </a:r>
            <a:r>
              <a:rPr lang="en-US" sz="2400" dirty="0"/>
              <a:t>COVID-19 (14-04-2020)</a:t>
            </a:r>
          </a:p>
          <a:p>
            <a:pPr lvl="1"/>
            <a:r>
              <a:rPr lang="es-ES" sz="1600" dirty="0"/>
              <a:t>Número total de nuevas admisiones por día</a:t>
            </a:r>
          </a:p>
          <a:p>
            <a:pPr lvl="1"/>
            <a:r>
              <a:rPr lang="es-ES" sz="1600" dirty="0"/>
              <a:t>Número total si hay nuevas admisiones COVID-19 positivas o sospechosas por día</a:t>
            </a:r>
          </a:p>
          <a:p>
            <a:pPr lvl="1"/>
            <a:r>
              <a:rPr lang="es-ES" sz="1600" dirty="0"/>
              <a:t>Número total de nuevas admisiones totales en la UCI por día</a:t>
            </a:r>
          </a:p>
          <a:p>
            <a:pPr lvl="1"/>
            <a:r>
              <a:rPr lang="es-ES" sz="1600" dirty="0"/>
              <a:t>Número total de ingresos al UCI positivos o sospechosos de COVID-19 por día</a:t>
            </a:r>
          </a:p>
          <a:p>
            <a:pPr lvl="1"/>
            <a:r>
              <a:rPr lang="es-ES" sz="1600" dirty="0"/>
              <a:t>número total de paciente dado de alta de UCI positivas o sospechosas de COVID-19 por día</a:t>
            </a:r>
            <a:endParaRPr lang="en-US" sz="1600" dirty="0"/>
          </a:p>
          <a:p>
            <a:endParaRPr lang="en-US" dirty="0"/>
          </a:p>
        </p:txBody>
      </p:sp>
    </p:spTree>
    <p:extLst>
      <p:ext uri="{BB962C8B-B14F-4D97-AF65-F5344CB8AC3E}">
        <p14:creationId xmlns:p14="http://schemas.microsoft.com/office/powerpoint/2010/main" val="7277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Acciones</a:t>
            </a:r>
            <a:r>
              <a:rPr lang="en-US" dirty="0"/>
              <a:t> </a:t>
            </a:r>
            <a:r>
              <a:rPr lang="en-US" dirty="0" err="1"/>
              <a:t>Principales</a:t>
            </a:r>
            <a:endParaRPr lang="en-US" dirty="0"/>
          </a:p>
        </p:txBody>
      </p:sp>
      <p:sp>
        <p:nvSpPr>
          <p:cNvPr id="3" name="Content Placeholder 2"/>
          <p:cNvSpPr>
            <a:spLocks noGrp="1"/>
          </p:cNvSpPr>
          <p:nvPr>
            <p:ph idx="1"/>
          </p:nvPr>
        </p:nvSpPr>
        <p:spPr/>
        <p:txBody>
          <a:bodyPr>
            <a:normAutofit/>
          </a:bodyPr>
          <a:lstStyle/>
          <a:p>
            <a:r>
              <a:rPr lang="es-ES" sz="2400" dirty="0"/>
              <a:t>Orden Ejecutiva 2020-33: Regresando más fuerte - Modificando la orden Quedase en Casa, Manténgase Saludable, Manténgase Conectado (29-04-2020)</a:t>
            </a:r>
          </a:p>
          <a:p>
            <a:r>
              <a:rPr lang="es-ES" sz="2400" dirty="0"/>
              <a:t>Orden Ejecutiva 2020-36: Manténgase Saludable, Regrese Más Inteligente, Regrese Más Fuerte (12-05-2020)</a:t>
            </a:r>
            <a:endParaRPr lang="en-US" sz="2400" dirty="0"/>
          </a:p>
        </p:txBody>
      </p:sp>
    </p:spTree>
    <p:extLst>
      <p:ext uri="{BB962C8B-B14F-4D97-AF65-F5344CB8AC3E}">
        <p14:creationId xmlns:p14="http://schemas.microsoft.com/office/powerpoint/2010/main" val="217280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La Situación Actual en Arizona</a:t>
            </a:r>
          </a:p>
        </p:txBody>
      </p:sp>
      <p:sp>
        <p:nvSpPr>
          <p:cNvPr id="3" name="Content Placeholder 2"/>
          <p:cNvSpPr>
            <a:spLocks noGrp="1"/>
          </p:cNvSpPr>
          <p:nvPr>
            <p:ph idx="1"/>
          </p:nvPr>
        </p:nvSpPr>
        <p:spPr>
          <a:xfrm>
            <a:off x="457200" y="990600"/>
            <a:ext cx="8229600" cy="3604023"/>
          </a:xfrm>
        </p:spPr>
        <p:txBody>
          <a:bodyPr>
            <a:normAutofit fontScale="47500" lnSpcReduction="20000"/>
          </a:bodyPr>
          <a:lstStyle/>
          <a:p>
            <a:r>
              <a:rPr lang="es-ES" sz="3400" dirty="0"/>
              <a:t>El día 20 de Mayo, el Departamento de Servicios de Salud confirmo 331 nuevos casos de COVID-19 en el Estado de Arizona en los 15 condados acumulando un total de 14,897 casos.</a:t>
            </a:r>
          </a:p>
          <a:p>
            <a:r>
              <a:rPr lang="es-ES" sz="3400" dirty="0"/>
              <a:t>Los nuevos casos fueron en los condados de Maricopa (162), Pima (15), Navajo (41), Coconino (18), Pinal (4), Apache (57), Yavapai (4), Yuma (17), Graham (1), Santa Cruz (5), La Paz (2), y Mohave (5).</a:t>
            </a:r>
          </a:p>
          <a:p>
            <a:r>
              <a:rPr lang="es-ES" sz="3400" dirty="0"/>
              <a:t>El día 19 de Mayo se reportó 43 defunciones en el estado por lo que se ha acumulado 747 defunciones.  Las defunciones ocurrieron en los condados de Maricopa (18), Pima (9), Navajo (4), Coconino (2), Pinal (5), Apache (2), Yavapai (1), Yuma (1), y Mohave (1). </a:t>
            </a:r>
          </a:p>
          <a:p>
            <a:r>
              <a:rPr lang="es-ES" sz="3400" dirty="0"/>
              <a:t>De los 747 defunciones, 407 (55%) fueron masculino y 339 (45%) femenino.  Por grupo de edad, 28 (4%) de 20-44, 37 (5%) de 45-54, 87 (12%) de 55-64, y 593 (79%) 65 o mayor.  Por raza / etnicidad: Blanco, no Hispano, 306 (41%), Hispano o Latino, 118 (16%), Nativo Americano, 124 (17%), Negro, no Hispano, 23 (3%), Isleño asiático o pacifico, 9 (1%), Otro, no Hispano, 11 (1%), Desconocido 156 (21%) </a:t>
            </a:r>
          </a:p>
          <a:p>
            <a:r>
              <a:rPr lang="es-ES" sz="3400" dirty="0"/>
              <a:t>De los condados fronterizos, el día de hoy se reportan 37 nuevos casos, 15 en el Condado de Pima, 5 en el Condado de Santa Cruz, y 17 en el Condado de Yuma. </a:t>
            </a:r>
          </a:p>
          <a:p>
            <a:endParaRPr lang="en-US" dirty="0"/>
          </a:p>
        </p:txBody>
      </p:sp>
    </p:spTree>
    <p:extLst>
      <p:ext uri="{BB962C8B-B14F-4D97-AF65-F5344CB8AC3E}">
        <p14:creationId xmlns:p14="http://schemas.microsoft.com/office/powerpoint/2010/main" val="221309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 </a:t>
            </a:r>
            <a:r>
              <a:rPr lang="en-US" dirty="0" err="1"/>
              <a:t>Situación</a:t>
            </a:r>
            <a:r>
              <a:rPr lang="en-US" dirty="0"/>
              <a:t> Actual </a:t>
            </a:r>
          </a:p>
        </p:txBody>
      </p:sp>
      <p:graphicFrame>
        <p:nvGraphicFramePr>
          <p:cNvPr id="4" name="Content Placeholder 3"/>
          <p:cNvGraphicFramePr>
            <a:graphicFrameLocks noGrp="1"/>
          </p:cNvGraphicFramePr>
          <p:nvPr>
            <p:ph idx="1"/>
          </p:nvPr>
        </p:nvGraphicFramePr>
        <p:xfrm>
          <a:off x="3183515" y="1200149"/>
          <a:ext cx="2776970" cy="3394078"/>
        </p:xfrm>
        <a:graphic>
          <a:graphicData uri="http://schemas.openxmlformats.org/drawingml/2006/table">
            <a:tbl>
              <a:tblPr>
                <a:tableStyleId>{5C22544A-7EE6-4342-B048-85BDC9FD1C3A}</a:tableStyleId>
              </a:tblPr>
              <a:tblGrid>
                <a:gridCol w="684967">
                  <a:extLst>
                    <a:ext uri="{9D8B030D-6E8A-4147-A177-3AD203B41FA5}">
                      <a16:colId xmlns:a16="http://schemas.microsoft.com/office/drawing/2014/main" val="20000"/>
                    </a:ext>
                  </a:extLst>
                </a:gridCol>
                <a:gridCol w="410980">
                  <a:extLst>
                    <a:ext uri="{9D8B030D-6E8A-4147-A177-3AD203B41FA5}">
                      <a16:colId xmlns:a16="http://schemas.microsoft.com/office/drawing/2014/main" val="20001"/>
                    </a:ext>
                  </a:extLst>
                </a:gridCol>
                <a:gridCol w="730632">
                  <a:extLst>
                    <a:ext uri="{9D8B030D-6E8A-4147-A177-3AD203B41FA5}">
                      <a16:colId xmlns:a16="http://schemas.microsoft.com/office/drawing/2014/main" val="20002"/>
                    </a:ext>
                  </a:extLst>
                </a:gridCol>
                <a:gridCol w="402418">
                  <a:extLst>
                    <a:ext uri="{9D8B030D-6E8A-4147-A177-3AD203B41FA5}">
                      <a16:colId xmlns:a16="http://schemas.microsoft.com/office/drawing/2014/main" val="20003"/>
                    </a:ext>
                  </a:extLst>
                </a:gridCol>
                <a:gridCol w="547973">
                  <a:extLst>
                    <a:ext uri="{9D8B030D-6E8A-4147-A177-3AD203B41FA5}">
                      <a16:colId xmlns:a16="http://schemas.microsoft.com/office/drawing/2014/main" val="20004"/>
                    </a:ext>
                  </a:extLst>
                </a:gridCol>
              </a:tblGrid>
              <a:tr h="179989">
                <a:tc>
                  <a:txBody>
                    <a:bodyPr/>
                    <a:lstStyle/>
                    <a:p>
                      <a:pPr algn="l" fontAlgn="b"/>
                      <a:r>
                        <a:rPr lang="en-US" sz="1000" u="none" strike="noStrike">
                          <a:effectLst/>
                        </a:rPr>
                        <a:t>Condado</a:t>
                      </a:r>
                      <a:endParaRPr lang="en-US" sz="1000" b="0" i="0" u="none" strike="noStrike">
                        <a:solidFill>
                          <a:srgbClr val="000000"/>
                        </a:solidFill>
                        <a:effectLst/>
                        <a:latin typeface="Calibri"/>
                      </a:endParaRPr>
                    </a:p>
                  </a:txBody>
                  <a:tcPr marL="8571" marR="8571" marT="8571" marB="0" anchor="b"/>
                </a:tc>
                <a:tc>
                  <a:txBody>
                    <a:bodyPr/>
                    <a:lstStyle/>
                    <a:p>
                      <a:pPr algn="l" fontAlgn="b"/>
                      <a:r>
                        <a:rPr lang="en-US" sz="1000" u="none" strike="noStrike">
                          <a:effectLst/>
                        </a:rPr>
                        <a:t>Casos</a:t>
                      </a:r>
                      <a:endParaRPr lang="en-US" sz="1000" b="0" i="0" u="none" strike="noStrike">
                        <a:solidFill>
                          <a:srgbClr val="000000"/>
                        </a:solidFill>
                        <a:effectLst/>
                        <a:latin typeface="Calibri"/>
                      </a:endParaRPr>
                    </a:p>
                  </a:txBody>
                  <a:tcPr marL="8571" marR="8571" marT="8571" marB="0" anchor="b"/>
                </a:tc>
                <a:tc>
                  <a:txBody>
                    <a:bodyPr/>
                    <a:lstStyle/>
                    <a:p>
                      <a:pPr algn="ctr" fontAlgn="b"/>
                      <a:r>
                        <a:rPr lang="en-US" sz="1000" u="none" strike="noStrike">
                          <a:effectLst/>
                        </a:rPr>
                        <a:t>Defunciones</a:t>
                      </a:r>
                      <a:endParaRPr lang="en-US" sz="1000" b="0" i="0" u="none" strike="noStrike">
                        <a:solidFill>
                          <a:srgbClr val="000000"/>
                        </a:solidFill>
                        <a:effectLst/>
                        <a:latin typeface="Calibri"/>
                      </a:endParaRPr>
                    </a:p>
                  </a:txBody>
                  <a:tcPr marL="8571" marR="8571" marT="8571" marB="0" anchor="b"/>
                </a:tc>
                <a:tc>
                  <a:txBody>
                    <a:bodyPr/>
                    <a:lstStyle/>
                    <a:p>
                      <a:pPr algn="l" fontAlgn="b"/>
                      <a:r>
                        <a:rPr lang="en-US" sz="1000" u="none" strike="noStrike">
                          <a:effectLst/>
                        </a:rPr>
                        <a:t>IA*</a:t>
                      </a:r>
                      <a:endParaRPr lang="en-US" sz="1000" b="0" i="0" u="none" strike="noStrike">
                        <a:solidFill>
                          <a:srgbClr val="000000"/>
                        </a:solidFill>
                        <a:effectLst/>
                        <a:latin typeface="Calibri"/>
                      </a:endParaRPr>
                    </a:p>
                  </a:txBody>
                  <a:tcPr marL="8571" marR="8571" marT="8571" marB="0" anchor="b"/>
                </a:tc>
                <a:tc>
                  <a:txBody>
                    <a:bodyPr/>
                    <a:lstStyle/>
                    <a:p>
                      <a:pPr algn="l" fontAlgn="b"/>
                      <a:r>
                        <a:rPr lang="en-US" sz="1000" u="none" strike="noStrike">
                          <a:effectLst/>
                        </a:rPr>
                        <a:t>Lethality</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0"/>
                  </a:ext>
                </a:extLst>
              </a:tr>
              <a:tr h="179989">
                <a:tc>
                  <a:txBody>
                    <a:bodyPr/>
                    <a:lstStyle/>
                    <a:p>
                      <a:pPr algn="l" fontAlgn="ctr"/>
                      <a:r>
                        <a:rPr lang="en-US" sz="1000" u="none" strike="noStrike">
                          <a:effectLst/>
                        </a:rPr>
                        <a:t>Maricopa</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7,644</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357</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175.0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1"/>
                  </a:ext>
                </a:extLst>
              </a:tr>
              <a:tr h="179989">
                <a:tc>
                  <a:txBody>
                    <a:bodyPr/>
                    <a:lstStyle/>
                    <a:p>
                      <a:pPr algn="l" fontAlgn="ctr"/>
                      <a:r>
                        <a:rPr lang="en-US" sz="1000" u="none" strike="noStrike">
                          <a:effectLst/>
                        </a:rPr>
                        <a:t>Pima</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1,903</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167</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182.2</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9%</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2"/>
                  </a:ext>
                </a:extLst>
              </a:tr>
              <a:tr h="179989">
                <a:tc>
                  <a:txBody>
                    <a:bodyPr/>
                    <a:lstStyle/>
                    <a:p>
                      <a:pPr algn="l" fontAlgn="ctr"/>
                      <a:r>
                        <a:rPr lang="en-US" sz="1000" u="none" strike="noStrike">
                          <a:effectLst/>
                        </a:rPr>
                        <a:t>Navajo</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1,361</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52</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1206.3</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3"/>
                  </a:ext>
                </a:extLst>
              </a:tr>
              <a:tr h="179989">
                <a:tc>
                  <a:txBody>
                    <a:bodyPr/>
                    <a:lstStyle/>
                    <a:p>
                      <a:pPr algn="l" fontAlgn="ctr"/>
                      <a:r>
                        <a:rPr lang="en-US" sz="1000" u="none" strike="noStrike">
                          <a:effectLst/>
                        </a:rPr>
                        <a:t>Coconino</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961</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68</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652.5</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7%</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4"/>
                  </a:ext>
                </a:extLst>
              </a:tr>
              <a:tr h="179989">
                <a:tc>
                  <a:txBody>
                    <a:bodyPr/>
                    <a:lstStyle/>
                    <a:p>
                      <a:pPr algn="l" fontAlgn="ctr"/>
                      <a:r>
                        <a:rPr lang="en-US" sz="1000" u="none" strike="noStrike">
                          <a:effectLst/>
                        </a:rPr>
                        <a:t>Pinal</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724</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dirty="0">
                          <a:effectLst/>
                        </a:rPr>
                        <a:t>37</a:t>
                      </a:r>
                      <a:endParaRPr lang="en-US" sz="1000" b="0" i="0" u="none" strike="noStrike" dirty="0">
                        <a:solidFill>
                          <a:srgbClr val="000000"/>
                        </a:solidFill>
                        <a:effectLst/>
                        <a:latin typeface="Calibri"/>
                      </a:endParaRPr>
                    </a:p>
                  </a:txBody>
                  <a:tcPr marL="8571" marR="8571" marT="8571" marB="0" anchor="b"/>
                </a:tc>
                <a:tc>
                  <a:txBody>
                    <a:bodyPr/>
                    <a:lstStyle/>
                    <a:p>
                      <a:pPr algn="r" fontAlgn="b"/>
                      <a:r>
                        <a:rPr lang="en-US" sz="1000" u="none" strike="noStrike">
                          <a:effectLst/>
                        </a:rPr>
                        <a:t>159.0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5"/>
                  </a:ext>
                </a:extLst>
              </a:tr>
              <a:tr h="179989">
                <a:tc>
                  <a:txBody>
                    <a:bodyPr/>
                    <a:lstStyle/>
                    <a:p>
                      <a:pPr algn="l" fontAlgn="ctr"/>
                      <a:r>
                        <a:rPr lang="en-US" sz="1000" u="none" strike="noStrike">
                          <a:effectLst/>
                        </a:rPr>
                        <a:t>Apache</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1080</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1504.0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6"/>
                  </a:ext>
                </a:extLst>
              </a:tr>
              <a:tr h="179989">
                <a:tc>
                  <a:txBody>
                    <a:bodyPr/>
                    <a:lstStyle/>
                    <a:p>
                      <a:pPr algn="l" fontAlgn="ctr"/>
                      <a:r>
                        <a:rPr lang="en-US" sz="1000" u="none" strike="noStrike">
                          <a:effectLst/>
                        </a:rPr>
                        <a:t>Yavapai</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273</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6</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117.5</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7"/>
                  </a:ext>
                </a:extLst>
              </a:tr>
              <a:tr h="179989">
                <a:tc>
                  <a:txBody>
                    <a:bodyPr/>
                    <a:lstStyle/>
                    <a:p>
                      <a:pPr algn="l" fontAlgn="ctr"/>
                      <a:r>
                        <a:rPr lang="en-US" sz="1000" u="none" strike="noStrike">
                          <a:effectLst/>
                        </a:rPr>
                        <a:t>Yuma</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450</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195.7</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8"/>
                  </a:ext>
                </a:extLst>
              </a:tr>
              <a:tr h="179989">
                <a:tc>
                  <a:txBody>
                    <a:bodyPr/>
                    <a:lstStyle/>
                    <a:p>
                      <a:pPr algn="l" fontAlgn="ctr"/>
                      <a:r>
                        <a:rPr lang="en-US" sz="1000" u="none" strike="noStrike">
                          <a:effectLst/>
                        </a:rPr>
                        <a:t>Graham</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21</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54.6</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09"/>
                  </a:ext>
                </a:extLst>
              </a:tr>
              <a:tr h="179989">
                <a:tc>
                  <a:txBody>
                    <a:bodyPr/>
                    <a:lstStyle/>
                    <a:p>
                      <a:pPr algn="l" fontAlgn="ctr"/>
                      <a:r>
                        <a:rPr lang="en-US" sz="1000" u="none" strike="noStrike">
                          <a:effectLst/>
                        </a:rPr>
                        <a:t>Cochise</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46</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35.2</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0"/>
                  </a:ext>
                </a:extLst>
              </a:tr>
              <a:tr h="179989">
                <a:tc>
                  <a:txBody>
                    <a:bodyPr/>
                    <a:lstStyle/>
                    <a:p>
                      <a:pPr algn="l" fontAlgn="ctr"/>
                      <a:r>
                        <a:rPr lang="en-US" sz="1000" u="none" strike="noStrike">
                          <a:effectLst/>
                        </a:rPr>
                        <a:t>Santa Cruz</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102</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191.9</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1"/>
                  </a:ext>
                </a:extLst>
              </a:tr>
              <a:tr h="179989">
                <a:tc>
                  <a:txBody>
                    <a:bodyPr/>
                    <a:lstStyle/>
                    <a:p>
                      <a:pPr algn="l" fontAlgn="ctr"/>
                      <a:r>
                        <a:rPr lang="en-US" sz="1000" u="none" strike="noStrike">
                          <a:effectLst/>
                        </a:rPr>
                        <a:t>Gila</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22</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39.9</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2"/>
                  </a:ext>
                </a:extLst>
              </a:tr>
              <a:tr h="179989">
                <a:tc>
                  <a:txBody>
                    <a:bodyPr/>
                    <a:lstStyle/>
                    <a:p>
                      <a:pPr algn="l" fontAlgn="ctr"/>
                      <a:r>
                        <a:rPr lang="en-US" sz="1000" u="none" strike="noStrike">
                          <a:effectLst/>
                        </a:rPr>
                        <a:t>Greenlee</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3</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28.9</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3"/>
                  </a:ext>
                </a:extLst>
              </a:tr>
              <a:tr h="179989">
                <a:tc>
                  <a:txBody>
                    <a:bodyPr/>
                    <a:lstStyle/>
                    <a:p>
                      <a:pPr algn="l" fontAlgn="ctr"/>
                      <a:r>
                        <a:rPr lang="en-US" sz="1000" u="none" strike="noStrike">
                          <a:effectLst/>
                        </a:rPr>
                        <a:t>La Paz</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40</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181.1</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4"/>
                  </a:ext>
                </a:extLst>
              </a:tr>
              <a:tr h="179989">
                <a:tc>
                  <a:txBody>
                    <a:bodyPr/>
                    <a:lstStyle/>
                    <a:p>
                      <a:pPr algn="l" fontAlgn="ctr"/>
                      <a:r>
                        <a:rPr lang="en-US" sz="1000" u="none" strike="noStrike">
                          <a:effectLst/>
                        </a:rPr>
                        <a:t>Mohave</a:t>
                      </a:r>
                      <a:endParaRPr lang="en-US" sz="1000" b="0" i="0" u="none" strike="noStrike">
                        <a:solidFill>
                          <a:srgbClr val="000000"/>
                        </a:solidFill>
                        <a:effectLst/>
                        <a:latin typeface="Calibri"/>
                      </a:endParaRPr>
                    </a:p>
                  </a:txBody>
                  <a:tcPr marL="8571" marR="8571" marT="8571" marB="0" anchor="ctr"/>
                </a:tc>
                <a:tc>
                  <a:txBody>
                    <a:bodyPr/>
                    <a:lstStyle/>
                    <a:p>
                      <a:pPr algn="r" fontAlgn="ctr"/>
                      <a:r>
                        <a:rPr lang="en-US" sz="1000" u="none" strike="noStrike">
                          <a:effectLst/>
                        </a:rPr>
                        <a:t>267</a:t>
                      </a:r>
                      <a:endParaRPr lang="en-US" sz="1000" b="0" i="0" u="none" strike="noStrike">
                        <a:solidFill>
                          <a:srgbClr val="000000"/>
                        </a:solidFill>
                        <a:effectLst/>
                        <a:latin typeface="Calibri"/>
                      </a:endParaRPr>
                    </a:p>
                  </a:txBody>
                  <a:tcPr marL="8571" marR="8571" marT="8571" marB="0" anchor="ctr"/>
                </a:tc>
                <a:tc>
                  <a:txBody>
                    <a:bodyPr/>
                    <a:lstStyle/>
                    <a:p>
                      <a:pPr algn="ctr" fontAlgn="b"/>
                      <a:r>
                        <a:rPr lang="en-US" sz="1000" u="none" strike="noStrike">
                          <a:effectLst/>
                        </a:rPr>
                        <a:t>29</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123.0</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11%</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5"/>
                  </a:ext>
                </a:extLst>
              </a:tr>
              <a:tr h="171418">
                <a:tc>
                  <a:txBody>
                    <a:bodyPr/>
                    <a:lstStyle/>
                    <a:p>
                      <a:pPr algn="l" fontAlgn="ctr"/>
                      <a:r>
                        <a:rPr lang="en-US" sz="1000" u="none" strike="noStrike">
                          <a:effectLst/>
                        </a:rPr>
                        <a:t>TOTAL</a:t>
                      </a:r>
                      <a:endParaRPr lang="en-US" sz="1000" b="0" i="0" u="none" strike="noStrike">
                        <a:solidFill>
                          <a:srgbClr val="000000"/>
                        </a:solidFill>
                        <a:effectLst/>
                        <a:latin typeface="Calibri"/>
                      </a:endParaRPr>
                    </a:p>
                  </a:txBody>
                  <a:tcPr marL="8571" marR="8571" marT="8571" marB="0" anchor="ctr"/>
                </a:tc>
                <a:tc>
                  <a:txBody>
                    <a:bodyPr/>
                    <a:lstStyle/>
                    <a:p>
                      <a:pPr algn="r" fontAlgn="b"/>
                      <a:r>
                        <a:rPr lang="en-US" sz="1000" u="none" strike="noStrike">
                          <a:effectLst/>
                        </a:rPr>
                        <a:t>14,897</a:t>
                      </a:r>
                      <a:endParaRPr lang="en-US" sz="1000" b="0" i="0" u="none" strike="noStrike">
                        <a:solidFill>
                          <a:srgbClr val="000000"/>
                        </a:solidFill>
                        <a:effectLst/>
                        <a:latin typeface="Calibri"/>
                      </a:endParaRPr>
                    </a:p>
                  </a:txBody>
                  <a:tcPr marL="8571" marR="8571" marT="8571" marB="0" anchor="b"/>
                </a:tc>
                <a:tc>
                  <a:txBody>
                    <a:bodyPr/>
                    <a:lstStyle/>
                    <a:p>
                      <a:pPr algn="ctr" fontAlgn="b"/>
                      <a:r>
                        <a:rPr lang="en-US" sz="1000" u="none" strike="noStrike">
                          <a:effectLst/>
                        </a:rPr>
                        <a:t>746</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207.2</a:t>
                      </a:r>
                      <a:endParaRPr lang="en-US" sz="1000" b="0" i="0" u="none" strike="noStrike">
                        <a:solidFill>
                          <a:srgbClr val="000000"/>
                        </a:solidFill>
                        <a:effectLst/>
                        <a:latin typeface="Calibri"/>
                      </a:endParaRPr>
                    </a:p>
                  </a:txBody>
                  <a:tcPr marL="8571" marR="8571" marT="8571" marB="0" anchor="b"/>
                </a:tc>
                <a:tc>
                  <a:txBody>
                    <a:bodyPr/>
                    <a:lstStyle/>
                    <a:p>
                      <a:pPr algn="r" fontAlgn="b"/>
                      <a:r>
                        <a:rPr lang="en-US" sz="1000" u="none" strike="noStrike">
                          <a:effectLst/>
                        </a:rPr>
                        <a:t>5.01%</a:t>
                      </a:r>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6"/>
                  </a:ext>
                </a:extLst>
              </a:tr>
              <a:tr h="171418">
                <a:tc gridSpan="2">
                  <a:txBody>
                    <a:bodyPr/>
                    <a:lstStyle/>
                    <a:p>
                      <a:pPr algn="l" fontAlgn="ctr"/>
                      <a:r>
                        <a:rPr lang="en-US" sz="600" u="none" strike="noStrike">
                          <a:effectLst/>
                        </a:rPr>
                        <a:t>*Rate per 100,000 population</a:t>
                      </a:r>
                      <a:endParaRPr lang="en-US" sz="600" b="0" i="0" u="none" strike="noStrike">
                        <a:solidFill>
                          <a:srgbClr val="000000"/>
                        </a:solidFill>
                        <a:effectLst/>
                        <a:latin typeface="Calibri"/>
                      </a:endParaRPr>
                    </a:p>
                  </a:txBody>
                  <a:tcPr marL="8571" marR="8571" marT="8571" marB="0" anchor="ctr"/>
                </a:tc>
                <a:tc hMerge="1">
                  <a:txBody>
                    <a:bodyPr/>
                    <a:lstStyle/>
                    <a:p>
                      <a:endParaRPr lang="en-US"/>
                    </a:p>
                  </a:txBody>
                  <a:tcPr/>
                </a:tc>
                <a:tc>
                  <a:txBody>
                    <a:bodyPr/>
                    <a:lstStyle/>
                    <a:p>
                      <a:pPr algn="ctr" fontAlgn="b"/>
                      <a:endParaRPr lang="en-US" sz="1000" b="0" i="0" u="none" strike="noStrike">
                        <a:solidFill>
                          <a:srgbClr val="000000"/>
                        </a:solidFill>
                        <a:effectLst/>
                        <a:latin typeface="Calibri"/>
                      </a:endParaRPr>
                    </a:p>
                  </a:txBody>
                  <a:tcPr marL="8571" marR="8571" marT="8571" marB="0" anchor="b"/>
                </a:tc>
                <a:tc>
                  <a:txBody>
                    <a:bodyPr/>
                    <a:lstStyle/>
                    <a:p>
                      <a:pPr algn="l" fontAlgn="b"/>
                      <a:endParaRPr lang="en-US" sz="1000" b="0" i="0" u="none" strike="noStrike">
                        <a:solidFill>
                          <a:srgbClr val="000000"/>
                        </a:solidFill>
                        <a:effectLst/>
                        <a:latin typeface="Calibri"/>
                      </a:endParaRPr>
                    </a:p>
                  </a:txBody>
                  <a:tcPr marL="8571" marR="8571" marT="8571" marB="0" anchor="b"/>
                </a:tc>
                <a:tc>
                  <a:txBody>
                    <a:bodyPr/>
                    <a:lstStyle/>
                    <a:p>
                      <a:pPr algn="l" fontAlgn="b"/>
                      <a:endParaRPr lang="en-US" sz="1000" b="0" i="0" u="none" strike="noStrike">
                        <a:solidFill>
                          <a:srgbClr val="000000"/>
                        </a:solidFill>
                        <a:effectLst/>
                        <a:latin typeface="Calibri"/>
                      </a:endParaRPr>
                    </a:p>
                  </a:txBody>
                  <a:tcPr marL="8571" marR="8571" marT="8571" marB="0" anchor="b"/>
                </a:tc>
                <a:extLst>
                  <a:ext uri="{0D108BD9-81ED-4DB2-BD59-A6C34878D82A}">
                    <a16:rowId xmlns:a16="http://schemas.microsoft.com/office/drawing/2014/main" val="10017"/>
                  </a:ext>
                </a:extLst>
              </a:tr>
              <a:tr h="171418">
                <a:tc gridSpan="2">
                  <a:txBody>
                    <a:bodyPr/>
                    <a:lstStyle/>
                    <a:p>
                      <a:pPr algn="l" fontAlgn="ctr"/>
                      <a:r>
                        <a:rPr lang="en-US" sz="600" u="none" strike="noStrike">
                          <a:effectLst/>
                        </a:rPr>
                        <a:t>Data Updated: 5/20/2020</a:t>
                      </a:r>
                      <a:endParaRPr lang="en-US" sz="600" b="0" i="0" u="none" strike="noStrike">
                        <a:solidFill>
                          <a:srgbClr val="000000"/>
                        </a:solidFill>
                        <a:effectLst/>
                        <a:latin typeface="Calibri"/>
                      </a:endParaRPr>
                    </a:p>
                  </a:txBody>
                  <a:tcPr marL="8571" marR="8571" marT="8571" marB="0" anchor="ctr"/>
                </a:tc>
                <a:tc hMerge="1">
                  <a:txBody>
                    <a:bodyPr/>
                    <a:lstStyle/>
                    <a:p>
                      <a:endParaRPr lang="en-US"/>
                    </a:p>
                  </a:txBody>
                  <a:tcPr/>
                </a:tc>
                <a:tc>
                  <a:txBody>
                    <a:bodyPr/>
                    <a:lstStyle/>
                    <a:p>
                      <a:pPr algn="ctr" fontAlgn="b"/>
                      <a:endParaRPr lang="en-US" sz="1000" b="0" i="0" u="none" strike="noStrike">
                        <a:solidFill>
                          <a:srgbClr val="000000"/>
                        </a:solidFill>
                        <a:effectLst/>
                        <a:latin typeface="Calibri"/>
                      </a:endParaRPr>
                    </a:p>
                  </a:txBody>
                  <a:tcPr marL="8571" marR="8571" marT="8571" marB="0" anchor="b"/>
                </a:tc>
                <a:tc>
                  <a:txBody>
                    <a:bodyPr/>
                    <a:lstStyle/>
                    <a:p>
                      <a:pPr algn="l" fontAlgn="b"/>
                      <a:endParaRPr lang="en-US" sz="1000" b="0" i="0" u="none" strike="noStrike">
                        <a:solidFill>
                          <a:srgbClr val="000000"/>
                        </a:solidFill>
                        <a:effectLst/>
                        <a:latin typeface="Calibri"/>
                      </a:endParaRPr>
                    </a:p>
                  </a:txBody>
                  <a:tcPr marL="8571" marR="8571" marT="8571" marB="0" anchor="b"/>
                </a:tc>
                <a:tc>
                  <a:txBody>
                    <a:bodyPr/>
                    <a:lstStyle/>
                    <a:p>
                      <a:pPr algn="l" fontAlgn="b"/>
                      <a:endParaRPr lang="en-US" sz="1000" b="0" i="0" u="none" strike="noStrike" dirty="0">
                        <a:solidFill>
                          <a:srgbClr val="000000"/>
                        </a:solidFill>
                        <a:effectLst/>
                        <a:latin typeface="Calibri"/>
                      </a:endParaRPr>
                    </a:p>
                  </a:txBody>
                  <a:tcPr marL="8571" marR="8571" marT="8571"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35594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La Situación Actual </a:t>
            </a:r>
          </a:p>
        </p:txBody>
      </p:sp>
      <p:sp>
        <p:nvSpPr>
          <p:cNvPr id="3" name="Content Placeholder 2"/>
          <p:cNvSpPr>
            <a:spLocks noGrp="1"/>
          </p:cNvSpPr>
          <p:nvPr>
            <p:ph idx="1"/>
          </p:nvPr>
        </p:nvSpPr>
        <p:spPr/>
        <p:txBody>
          <a:bodyPr/>
          <a:lstStyle/>
          <a:p>
            <a:r>
              <a:rPr lang="es-ES" dirty="0"/>
              <a:t>En las Próximas Laminas la Información es Dinámica y Contiene Información Adicional </a:t>
            </a:r>
            <a:r>
              <a:rPr lang="es-ES" dirty="0">
                <a:hlinkClick r:id="rId2"/>
              </a:rPr>
              <a:t>www.azhealth.gov</a:t>
            </a:r>
            <a:r>
              <a:rPr lang="es-ES" dirty="0"/>
              <a:t>  </a:t>
            </a:r>
            <a:endParaRPr lang="en-US" dirty="0"/>
          </a:p>
        </p:txBody>
      </p:sp>
    </p:spTree>
    <p:extLst>
      <p:ext uri="{BB962C8B-B14F-4D97-AF65-F5344CB8AC3E}">
        <p14:creationId xmlns:p14="http://schemas.microsoft.com/office/powerpoint/2010/main" val="170988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068"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27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584"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583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71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Presentación</a:t>
            </a:r>
          </a:p>
        </p:txBody>
      </p:sp>
      <p:sp>
        <p:nvSpPr>
          <p:cNvPr id="3" name="Content Placeholder 2"/>
          <p:cNvSpPr>
            <a:spLocks noGrp="1"/>
          </p:cNvSpPr>
          <p:nvPr>
            <p:ph idx="1"/>
          </p:nvPr>
        </p:nvSpPr>
        <p:spPr/>
        <p:txBody>
          <a:bodyPr>
            <a:normAutofit lnSpcReduction="10000"/>
          </a:bodyPr>
          <a:lstStyle/>
          <a:p>
            <a:r>
              <a:rPr lang="es-MX" dirty="0"/>
              <a:t>Ordenes Ejecutivas</a:t>
            </a:r>
          </a:p>
          <a:p>
            <a:r>
              <a:rPr lang="es-MX" dirty="0"/>
              <a:t>Situación Actual </a:t>
            </a:r>
          </a:p>
          <a:p>
            <a:r>
              <a:rPr lang="es-MX" dirty="0"/>
              <a:t>Casos Binacionales</a:t>
            </a:r>
          </a:p>
          <a:p>
            <a:r>
              <a:rPr lang="es-MX" dirty="0"/>
              <a:t>Colaboración Binacional</a:t>
            </a:r>
          </a:p>
          <a:p>
            <a:r>
              <a:rPr lang="es-MX" dirty="0"/>
              <a:t>Prioridades Binacionales</a:t>
            </a:r>
          </a:p>
          <a:p>
            <a:r>
              <a:rPr lang="es-MX" dirty="0"/>
              <a:t>Retos Binacionales</a:t>
            </a:r>
          </a:p>
        </p:txBody>
      </p:sp>
    </p:spTree>
    <p:extLst>
      <p:ext uri="{BB962C8B-B14F-4D97-AF65-F5344CB8AC3E}">
        <p14:creationId xmlns:p14="http://schemas.microsoft.com/office/powerpoint/2010/main" val="77411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4097"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11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893"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439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098"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750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4097"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935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MEDSIS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32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098"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32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295775"/>
          </a:xfrm>
          <a:prstGeom prst="rect">
            <a:avLst/>
          </a:prstGeom>
        </p:spPr>
      </p:pic>
    </p:spTree>
    <p:extLst>
      <p:ext uri="{BB962C8B-B14F-4D97-AF65-F5344CB8AC3E}">
        <p14:creationId xmlns:p14="http://schemas.microsoft.com/office/powerpoint/2010/main" val="298831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81500"/>
          </a:xfrm>
          <a:prstGeom prst="rect">
            <a:avLst/>
          </a:prstGeom>
        </p:spPr>
      </p:pic>
    </p:spTree>
    <p:extLst>
      <p:ext uri="{BB962C8B-B14F-4D97-AF65-F5344CB8AC3E}">
        <p14:creationId xmlns:p14="http://schemas.microsoft.com/office/powerpoint/2010/main" val="3281284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893"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61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77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Ordenes Ejecutivas</a:t>
            </a:r>
          </a:p>
        </p:txBody>
      </p:sp>
      <p:sp>
        <p:nvSpPr>
          <p:cNvPr id="3" name="Content Placeholder 2"/>
          <p:cNvSpPr>
            <a:spLocks noGrp="1"/>
          </p:cNvSpPr>
          <p:nvPr>
            <p:ph idx="1"/>
          </p:nvPr>
        </p:nvSpPr>
        <p:spPr/>
        <p:txBody>
          <a:bodyPr/>
          <a:lstStyle/>
          <a:p>
            <a:r>
              <a:rPr lang="es-MX" dirty="0"/>
              <a:t>Gobernador Doug Ducey</a:t>
            </a:r>
          </a:p>
          <a:p>
            <a:pPr lvl="1"/>
            <a:r>
              <a:rPr lang="en-US" dirty="0"/>
              <a:t>29 </a:t>
            </a:r>
            <a:r>
              <a:rPr lang="en-US" dirty="0" err="1"/>
              <a:t>Ordenes</a:t>
            </a:r>
            <a:r>
              <a:rPr lang="en-US" dirty="0"/>
              <a:t> </a:t>
            </a:r>
            <a:r>
              <a:rPr lang="en-US" dirty="0" err="1"/>
              <a:t>Ejecutivas</a:t>
            </a:r>
            <a:r>
              <a:rPr lang="en-US" dirty="0"/>
              <a:t> </a:t>
            </a:r>
            <a:r>
              <a:rPr lang="en-US" dirty="0" err="1"/>
              <a:t>desde</a:t>
            </a:r>
            <a:r>
              <a:rPr lang="en-US" dirty="0"/>
              <a:t> 19 de </a:t>
            </a:r>
            <a:r>
              <a:rPr lang="en-US" dirty="0" err="1"/>
              <a:t>Marzo</a:t>
            </a:r>
            <a:r>
              <a:rPr lang="en-US" dirty="0"/>
              <a:t> hasta el 12 de Mayo</a:t>
            </a:r>
          </a:p>
        </p:txBody>
      </p:sp>
    </p:spTree>
    <p:extLst>
      <p:ext uri="{BB962C8B-B14F-4D97-AF65-F5344CB8AC3E}">
        <p14:creationId xmlns:p14="http://schemas.microsoft.com/office/powerpoint/2010/main" val="1170746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174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84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7687" cy="499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57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892"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285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097"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229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098" cy="49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253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42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810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505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18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Acciones Principales</a:t>
            </a:r>
          </a:p>
        </p:txBody>
      </p:sp>
      <p:sp>
        <p:nvSpPr>
          <p:cNvPr id="3" name="Content Placeholder 2"/>
          <p:cNvSpPr>
            <a:spLocks noGrp="1"/>
          </p:cNvSpPr>
          <p:nvPr>
            <p:ph idx="1"/>
          </p:nvPr>
        </p:nvSpPr>
        <p:spPr/>
        <p:txBody>
          <a:bodyPr>
            <a:normAutofit/>
          </a:bodyPr>
          <a:lstStyle/>
          <a:p>
            <a:r>
              <a:rPr lang="es-ES" sz="2000" dirty="0"/>
              <a:t>Declaración de emergencia de salud pública relacionada con COVID-19 el día 11 de Marzo </a:t>
            </a:r>
          </a:p>
          <a:p>
            <a:r>
              <a:rPr lang="pt-BR" sz="2000" dirty="0"/>
              <a:t>Orden Ejecutiva 2020-07: Medidas proactivas para proteger contra COVID-19  (11-03-2020)</a:t>
            </a:r>
            <a:endParaRPr lang="en-US" sz="2000" dirty="0"/>
          </a:p>
          <a:p>
            <a:pPr lvl="1"/>
            <a:r>
              <a:rPr lang="es-MX" sz="2000" dirty="0"/>
              <a:t>Le da la estructura y autoridad de la respuesta al Departamento de Servicios de Salud de Arizona</a:t>
            </a:r>
          </a:p>
        </p:txBody>
      </p:sp>
    </p:spTree>
    <p:extLst>
      <p:ext uri="{BB962C8B-B14F-4D97-AF65-F5344CB8AC3E}">
        <p14:creationId xmlns:p14="http://schemas.microsoft.com/office/powerpoint/2010/main" val="38389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893"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506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320540"/>
          </a:xfrm>
          <a:prstGeom prst="rect">
            <a:avLst/>
          </a:prstGeom>
          <a:ln w="3175">
            <a:solidFill>
              <a:schemeClr val="tx1"/>
            </a:solidFill>
          </a:ln>
        </p:spPr>
      </p:pic>
    </p:spTree>
    <p:extLst>
      <p:ext uri="{BB962C8B-B14F-4D97-AF65-F5344CB8AC3E}">
        <p14:creationId xmlns:p14="http://schemas.microsoft.com/office/powerpoint/2010/main" val="1586361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7188" cy="527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135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18"/>
            <a:ext cx="9144000" cy="522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846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28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030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a:t>Exitos</a:t>
            </a:r>
            <a:endParaRPr lang="es-MX" dirty="0"/>
          </a:p>
        </p:txBody>
      </p:sp>
      <p:sp>
        <p:nvSpPr>
          <p:cNvPr id="3" name="Content Placeholder 2"/>
          <p:cNvSpPr>
            <a:spLocks noGrp="1"/>
          </p:cNvSpPr>
          <p:nvPr>
            <p:ph idx="1"/>
          </p:nvPr>
        </p:nvSpPr>
        <p:spPr/>
        <p:txBody>
          <a:bodyPr/>
          <a:lstStyle/>
          <a:p>
            <a:r>
              <a:rPr lang="es-MX" dirty="0"/>
              <a:t>La mayoría de la información acerca de COVID-19 esta traducido al Español.</a:t>
            </a:r>
          </a:p>
        </p:txBody>
      </p:sp>
    </p:spTree>
    <p:extLst>
      <p:ext uri="{BB962C8B-B14F-4D97-AF65-F5344CB8AC3E}">
        <p14:creationId xmlns:p14="http://schemas.microsoft.com/office/powerpoint/2010/main" val="707504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734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0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016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20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8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8067"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49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Acciones</a:t>
            </a:r>
            <a:r>
              <a:rPr lang="en-US" dirty="0"/>
              <a:t> </a:t>
            </a:r>
            <a:r>
              <a:rPr lang="en-US" dirty="0" err="1"/>
              <a:t>Principales</a:t>
            </a:r>
            <a:endParaRPr lang="en-US" dirty="0"/>
          </a:p>
        </p:txBody>
      </p:sp>
      <p:sp>
        <p:nvSpPr>
          <p:cNvPr id="3" name="Content Placeholder 2"/>
          <p:cNvSpPr>
            <a:spLocks noGrp="1"/>
          </p:cNvSpPr>
          <p:nvPr>
            <p:ph idx="1"/>
          </p:nvPr>
        </p:nvSpPr>
        <p:spPr/>
        <p:txBody>
          <a:bodyPr>
            <a:normAutofit/>
          </a:bodyPr>
          <a:lstStyle/>
          <a:p>
            <a:r>
              <a:rPr lang="es-MX" sz="2000" dirty="0"/>
              <a:t>Orden Ejecutiva </a:t>
            </a:r>
            <a:r>
              <a:rPr lang="en-US" sz="2000" dirty="0"/>
              <a:t>2020-09: </a:t>
            </a:r>
            <a:r>
              <a:rPr lang="es-ES" sz="2000" dirty="0"/>
              <a:t>Limitar las operaciones de ciertas empresas para frenar la propagación de COVID-19 (19-03-2020)</a:t>
            </a:r>
          </a:p>
          <a:p>
            <a:pPr lvl="1"/>
            <a:r>
              <a:rPr lang="es-ES" sz="2000" dirty="0"/>
              <a:t>Bares y clubes nocturnos</a:t>
            </a:r>
          </a:p>
          <a:p>
            <a:pPr lvl="1"/>
            <a:r>
              <a:rPr lang="es-ES" sz="2000" dirty="0"/>
              <a:t>Cines</a:t>
            </a:r>
          </a:p>
          <a:p>
            <a:pPr lvl="1"/>
            <a:r>
              <a:rPr lang="es-MX" sz="2000" dirty="0"/>
              <a:t>Gimnasios y clubes de acondicionamiento físico</a:t>
            </a:r>
          </a:p>
          <a:p>
            <a:pPr lvl="1"/>
            <a:r>
              <a:rPr lang="es-ES" sz="2000" dirty="0"/>
              <a:t>… todos los restaurantes en los condados del Estado que tienen casos confirmados de COVID-19</a:t>
            </a:r>
            <a:endParaRPr lang="en-US" sz="2000" dirty="0"/>
          </a:p>
        </p:txBody>
      </p:sp>
    </p:spTree>
    <p:extLst>
      <p:ext uri="{BB962C8B-B14F-4D97-AF65-F5344CB8AC3E}">
        <p14:creationId xmlns:p14="http://schemas.microsoft.com/office/powerpoint/2010/main" val="1393920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Colaboración Binacional</a:t>
            </a:r>
          </a:p>
        </p:txBody>
      </p:sp>
      <p:sp>
        <p:nvSpPr>
          <p:cNvPr id="3" name="Content Placeholder 2"/>
          <p:cNvSpPr>
            <a:spLocks noGrp="1"/>
          </p:cNvSpPr>
          <p:nvPr>
            <p:ph idx="1"/>
          </p:nvPr>
        </p:nvSpPr>
        <p:spPr/>
        <p:txBody>
          <a:bodyPr/>
          <a:lstStyle/>
          <a:p>
            <a:r>
              <a:rPr lang="es-MX" dirty="0"/>
              <a:t>Intercambio de información diaria </a:t>
            </a:r>
          </a:p>
          <a:p>
            <a:r>
              <a:rPr lang="es-MX" dirty="0"/>
              <a:t>Manejo de casos binacionales</a:t>
            </a:r>
          </a:p>
          <a:p>
            <a:endParaRPr lang="es-MX" dirty="0"/>
          </a:p>
          <a:p>
            <a:endParaRPr lang="en-US" dirty="0"/>
          </a:p>
        </p:txBody>
      </p:sp>
    </p:spTree>
    <p:extLst>
      <p:ext uri="{BB962C8B-B14F-4D97-AF65-F5344CB8AC3E}">
        <p14:creationId xmlns:p14="http://schemas.microsoft.com/office/powerpoint/2010/main" val="1571982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Definición de caso binacional</a:t>
            </a:r>
          </a:p>
        </p:txBody>
      </p:sp>
      <p:sp>
        <p:nvSpPr>
          <p:cNvPr id="3" name="Content Placeholder 2"/>
          <p:cNvSpPr>
            <a:spLocks noGrp="1"/>
          </p:cNvSpPr>
          <p:nvPr>
            <p:ph idx="1"/>
          </p:nvPr>
        </p:nvSpPr>
        <p:spPr/>
        <p:txBody>
          <a:bodyPr>
            <a:normAutofit fontScale="32500" lnSpcReduction="20000"/>
          </a:bodyPr>
          <a:lstStyle/>
          <a:p>
            <a:endParaRPr lang="es-ES" dirty="0"/>
          </a:p>
          <a:p>
            <a:r>
              <a:rPr lang="es-ES" sz="3700" dirty="0"/>
              <a:t>Un caso binacional se refiere a un individuo con un caso confirmado, probable o sospechoso de una enfermedad transmisible reportable, Y que cumple con uno o más de los siguientes criterios:</a:t>
            </a:r>
          </a:p>
          <a:p>
            <a:r>
              <a:rPr lang="es-ES" sz="3700" dirty="0"/>
              <a:t>Potencialmente expuesto mientras se encuentra en México o Canadá (viaje a México o Canadá durante el período apropiado cuando el paciente puede haber sido infectado)</a:t>
            </a:r>
          </a:p>
          <a:p>
            <a:endParaRPr lang="es-ES" sz="3700" dirty="0"/>
          </a:p>
          <a:p>
            <a:r>
              <a:rPr lang="es-ES" sz="3700" dirty="0"/>
              <a:t>Potencialmente expuesto por residentes de México o Canadá</a:t>
            </a:r>
          </a:p>
          <a:p>
            <a:endParaRPr lang="es-ES" sz="3700" dirty="0"/>
          </a:p>
          <a:p>
            <a:r>
              <a:rPr lang="es-ES" sz="3700" dirty="0"/>
              <a:t>Residente de Canadá o México.</a:t>
            </a:r>
          </a:p>
          <a:p>
            <a:endParaRPr lang="es-ES" sz="3700" dirty="0"/>
          </a:p>
          <a:p>
            <a:r>
              <a:rPr lang="es-ES" sz="3700" dirty="0"/>
              <a:t>Tiene contactos de casos en o desde México o Canadá (p. Ej., Potencialmente expuesto por una persona que viajó recientemente a México o Canadá, contacto vinculado por </a:t>
            </a:r>
            <a:r>
              <a:rPr lang="es-ES" sz="3700" dirty="0" err="1"/>
              <a:t>epi</a:t>
            </a:r>
            <a:r>
              <a:rPr lang="es-ES" sz="3700" dirty="0"/>
              <a:t> de un caso binacional).</a:t>
            </a:r>
          </a:p>
          <a:p>
            <a:endParaRPr lang="es-ES" sz="3700" dirty="0"/>
          </a:p>
          <a:p>
            <a:r>
              <a:rPr lang="es-ES" sz="3700" dirty="0"/>
              <a:t>Exposición a productos sospechosos de Canadá o México.</a:t>
            </a:r>
          </a:p>
          <a:p>
            <a:endParaRPr lang="es-ES" sz="3700" dirty="0"/>
          </a:p>
          <a:p>
            <a:r>
              <a:rPr lang="es-ES" sz="3700" dirty="0"/>
              <a:t>Otras situaciones que pueden requerir notificación binacional o coordinación de la respuesta (por ejemplo, un brote de sarampión sin contactos transfronterizos conocidos en una comunidad o estado fronterizo; exposición a un producto exportado de los EE. UU. A Canadá o México; solicitó atención médica y / o tratamiento en Canadá o México) </a:t>
            </a:r>
          </a:p>
          <a:p>
            <a:endParaRPr lang="es-ES" sz="3700" dirty="0"/>
          </a:p>
        </p:txBody>
      </p:sp>
    </p:spTree>
    <p:extLst>
      <p:ext uri="{BB962C8B-B14F-4D97-AF65-F5344CB8AC3E}">
        <p14:creationId xmlns:p14="http://schemas.microsoft.com/office/powerpoint/2010/main" val="2867864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Definición de caso binacional</a:t>
            </a:r>
          </a:p>
        </p:txBody>
      </p:sp>
      <p:sp>
        <p:nvSpPr>
          <p:cNvPr id="3" name="Content Placeholder 2"/>
          <p:cNvSpPr>
            <a:spLocks noGrp="1"/>
          </p:cNvSpPr>
          <p:nvPr>
            <p:ph idx="1"/>
          </p:nvPr>
        </p:nvSpPr>
        <p:spPr/>
        <p:txBody>
          <a:bodyPr>
            <a:normAutofit fontScale="47500" lnSpcReduction="20000"/>
          </a:bodyPr>
          <a:lstStyle/>
          <a:p>
            <a:r>
              <a:rPr lang="es-ES" dirty="0"/>
              <a:t>Arizona y Sonora utilizarán el Sistema de Inteligencia Electrónica de Enfermedades Médicas de Arizona (MEDSIS) y / o cuentas de correo electrónico seguras para compartir toda la información confidencial.</a:t>
            </a:r>
          </a:p>
          <a:p>
            <a:endParaRPr lang="es-ES" dirty="0"/>
          </a:p>
          <a:p>
            <a:r>
              <a:rPr lang="es-ES" dirty="0"/>
              <a:t>Las investigaciones transfronterizas de casos binacionales se determinarán caso por caso. Durante las investigaciones transfronterizas de enfermedades de interés binacional:</a:t>
            </a:r>
          </a:p>
          <a:p>
            <a:endParaRPr lang="es-ES" dirty="0"/>
          </a:p>
          <a:p>
            <a:r>
              <a:rPr lang="es-ES" dirty="0"/>
              <a:t>Las autoridades de salud de Arizona utilizarán la guía de definición de casos de enfermedades transmisibles de Arizona para investigaciones epidemiológicas.</a:t>
            </a:r>
          </a:p>
          <a:p>
            <a:endParaRPr lang="es-ES" dirty="0"/>
          </a:p>
          <a:p>
            <a:r>
              <a:rPr lang="es-ES" dirty="0"/>
              <a:t>Las autoridades de salud de Sonora utilizarán las definiciones de casos de enfermedades transmisibles basadas en las pautas establecidas por las normas oficiales mexicanas para epidemiología</a:t>
            </a:r>
          </a:p>
          <a:p>
            <a:endParaRPr lang="en-US" dirty="0"/>
          </a:p>
        </p:txBody>
      </p:sp>
    </p:spTree>
    <p:extLst>
      <p:ext uri="{BB962C8B-B14F-4D97-AF65-F5344CB8AC3E}">
        <p14:creationId xmlns:p14="http://schemas.microsoft.com/office/powerpoint/2010/main" val="141724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Colaboración Binacional</a:t>
            </a:r>
          </a:p>
        </p:txBody>
      </p:sp>
      <p:sp>
        <p:nvSpPr>
          <p:cNvPr id="3" name="Content Placeholder 2"/>
          <p:cNvSpPr>
            <a:spLocks noGrp="1"/>
          </p:cNvSpPr>
          <p:nvPr>
            <p:ph idx="1"/>
          </p:nvPr>
        </p:nvSpPr>
        <p:spPr/>
        <p:txBody>
          <a:bodyPr/>
          <a:lstStyle/>
          <a:p>
            <a:r>
              <a:rPr lang="es-ES" dirty="0"/>
              <a:t>Intercambio de información diaria </a:t>
            </a:r>
          </a:p>
          <a:p>
            <a:r>
              <a:rPr lang="es-ES" dirty="0"/>
              <a:t>Manejo de casos binacionales</a:t>
            </a:r>
          </a:p>
          <a:p>
            <a:r>
              <a:rPr lang="es-MX" dirty="0"/>
              <a:t>Facilitar la comunicación entre los socios de ambos lados de la frontera</a:t>
            </a:r>
          </a:p>
        </p:txBody>
      </p:sp>
    </p:spTree>
    <p:extLst>
      <p:ext uri="{BB962C8B-B14F-4D97-AF65-F5344CB8AC3E}">
        <p14:creationId xmlns:p14="http://schemas.microsoft.com/office/powerpoint/2010/main" val="337808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Prioridades </a:t>
            </a:r>
          </a:p>
        </p:txBody>
      </p:sp>
      <p:sp>
        <p:nvSpPr>
          <p:cNvPr id="3" name="Content Placeholder 2"/>
          <p:cNvSpPr>
            <a:spLocks noGrp="1"/>
          </p:cNvSpPr>
          <p:nvPr>
            <p:ph idx="1"/>
          </p:nvPr>
        </p:nvSpPr>
        <p:spPr/>
        <p:txBody>
          <a:bodyPr/>
          <a:lstStyle/>
          <a:p>
            <a:r>
              <a:rPr lang="es-MX" dirty="0"/>
              <a:t>Mantener comunicación, coordinación, y colaboración con nuestro estado vecino y país vecino para tener mas éxito contra el Coronavirus COVID-19	</a:t>
            </a:r>
          </a:p>
        </p:txBody>
      </p:sp>
    </p:spTree>
    <p:extLst>
      <p:ext uri="{BB962C8B-B14F-4D97-AF65-F5344CB8AC3E}">
        <p14:creationId xmlns:p14="http://schemas.microsoft.com/office/powerpoint/2010/main" val="1140865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Retos</a:t>
            </a:r>
            <a:endParaRPr lang="en-US" dirty="0"/>
          </a:p>
        </p:txBody>
      </p:sp>
      <p:sp>
        <p:nvSpPr>
          <p:cNvPr id="3" name="Content Placeholder 2"/>
          <p:cNvSpPr>
            <a:spLocks noGrp="1"/>
          </p:cNvSpPr>
          <p:nvPr>
            <p:ph idx="1"/>
          </p:nvPr>
        </p:nvSpPr>
        <p:spPr/>
        <p:txBody>
          <a:bodyPr/>
          <a:lstStyle/>
          <a:p>
            <a:r>
              <a:rPr lang="es-ES" dirty="0"/>
              <a:t>Poder identificar y corregir información falsa </a:t>
            </a:r>
          </a:p>
        </p:txBody>
      </p:sp>
    </p:spTree>
    <p:extLst>
      <p:ext uri="{BB962C8B-B14F-4D97-AF65-F5344CB8AC3E}">
        <p14:creationId xmlns:p14="http://schemas.microsoft.com/office/powerpoint/2010/main" val="4003965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340-4_ADHS_CorpID_PPT temp 16.9_V4_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914905" y="877751"/>
            <a:ext cx="5299232" cy="2500172"/>
          </a:xfrm>
          <a:prstGeom prst="rect">
            <a:avLst/>
          </a:prstGeom>
          <a:noFill/>
        </p:spPr>
        <p:txBody>
          <a:bodyPr wrap="square" rtlCol="0">
            <a:spAutoFit/>
          </a:bodyPr>
          <a:lstStyle/>
          <a:p>
            <a:pPr algn="ctr"/>
            <a:r>
              <a:rPr lang="en-US" sz="2500" dirty="0">
                <a:latin typeface="Fira Sans"/>
                <a:cs typeface="Fira Sans"/>
              </a:rPr>
              <a:t>Gracias</a:t>
            </a:r>
          </a:p>
          <a:p>
            <a:pPr algn="ctr">
              <a:lnSpc>
                <a:spcPct val="200000"/>
              </a:lnSpc>
            </a:pPr>
            <a:r>
              <a:rPr lang="en-US" sz="1600" dirty="0">
                <a:latin typeface="Fira Sans"/>
                <a:cs typeface="Fira Sans"/>
              </a:rPr>
              <a:t>Robert Guerrero  </a:t>
            </a:r>
            <a:r>
              <a:rPr lang="en-US" sz="1600" dirty="0">
                <a:latin typeface="Fira Sans Light"/>
                <a:cs typeface="Fira Sans Light"/>
              </a:rPr>
              <a:t>|  Jefe, </a:t>
            </a:r>
            <a:r>
              <a:rPr lang="es-MX" sz="1600" dirty="0">
                <a:latin typeface="Fira Sans Light"/>
                <a:cs typeface="Fira Sans Light"/>
              </a:rPr>
              <a:t>Oficina de Salud Fronteriza</a:t>
            </a:r>
          </a:p>
          <a:p>
            <a:pPr algn="ctr">
              <a:lnSpc>
                <a:spcPct val="120000"/>
              </a:lnSpc>
            </a:pPr>
            <a:r>
              <a:rPr lang="en-US" sz="1600" dirty="0">
                <a:latin typeface="Fira Sans Light"/>
                <a:cs typeface="Fira Sans Light"/>
                <a:hlinkClick r:id="rId3"/>
              </a:rPr>
              <a:t>Robert.Guerrero@azdhs.gov</a:t>
            </a:r>
            <a:r>
              <a:rPr lang="en-US" sz="1600" dirty="0">
                <a:latin typeface="Fira Sans Light"/>
                <a:cs typeface="Fira Sans Light"/>
              </a:rPr>
              <a:t>  |  520-770-3110</a:t>
            </a:r>
          </a:p>
          <a:p>
            <a:pPr algn="ctr">
              <a:lnSpc>
                <a:spcPct val="90000"/>
              </a:lnSpc>
            </a:pPr>
            <a:endParaRPr lang="en-US" sz="1600" dirty="0">
              <a:latin typeface="Fira Sans Light"/>
              <a:cs typeface="Fira Sans Light"/>
            </a:endParaRPr>
          </a:p>
          <a:p>
            <a:pPr algn="ctr">
              <a:lnSpc>
                <a:spcPct val="120000"/>
              </a:lnSpc>
            </a:pPr>
            <a:r>
              <a:rPr lang="en-US" sz="1600" dirty="0">
                <a:latin typeface="Fira Sans"/>
                <a:cs typeface="Fira Sans"/>
              </a:rPr>
              <a:t>azhealth.gov </a:t>
            </a:r>
          </a:p>
          <a:p>
            <a:pPr algn="ctr">
              <a:lnSpc>
                <a:spcPct val="150000"/>
              </a:lnSpc>
            </a:pPr>
            <a:r>
              <a:rPr lang="en-US" sz="1600" dirty="0">
                <a:latin typeface="Fira Sans"/>
                <a:cs typeface="Fira Sans"/>
              </a:rPr>
              <a:t>@</a:t>
            </a:r>
            <a:r>
              <a:rPr lang="en-US" sz="1600" dirty="0" err="1">
                <a:latin typeface="Fira Sans"/>
                <a:cs typeface="Fira Sans"/>
              </a:rPr>
              <a:t>azdhs</a:t>
            </a:r>
            <a:endParaRPr lang="en-US" sz="1600" dirty="0">
              <a:latin typeface="Fira Sans"/>
              <a:cs typeface="Fira Sans"/>
            </a:endParaRPr>
          </a:p>
          <a:p>
            <a:pPr algn="ctr">
              <a:lnSpc>
                <a:spcPct val="150000"/>
              </a:lnSpc>
            </a:pPr>
            <a:r>
              <a:rPr lang="en-US" sz="1600" dirty="0" err="1">
                <a:latin typeface="Fira Sans"/>
                <a:cs typeface="Fira Sans"/>
              </a:rPr>
              <a:t>facebook.com</a:t>
            </a:r>
            <a:r>
              <a:rPr lang="en-US" sz="1600" dirty="0">
                <a:latin typeface="Fira Sans"/>
                <a:cs typeface="Fira Sans"/>
              </a:rPr>
              <a:t>/</a:t>
            </a:r>
            <a:r>
              <a:rPr lang="en-US" sz="1600" dirty="0" err="1">
                <a:latin typeface="Fira Sans"/>
                <a:cs typeface="Fira Sans"/>
              </a:rPr>
              <a:t>azdhs</a:t>
            </a:r>
            <a:endParaRPr lang="en-US" sz="1600" dirty="0">
              <a:latin typeface="Fira Sans"/>
              <a:cs typeface="Fira Sans"/>
            </a:endParaRPr>
          </a:p>
        </p:txBody>
      </p:sp>
      <p:pic>
        <p:nvPicPr>
          <p:cNvPr id="8" name="Picture 7" descr="Twitter icon.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821" y="2726847"/>
            <a:ext cx="228600" cy="228600"/>
          </a:xfrm>
          <a:prstGeom prst="rect">
            <a:avLst/>
          </a:prstGeom>
        </p:spPr>
      </p:pic>
      <p:pic>
        <p:nvPicPr>
          <p:cNvPr id="9" name="Picture 8" descr="FB icon.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5650" y="3073400"/>
            <a:ext cx="228600" cy="228600"/>
          </a:xfrm>
          <a:prstGeom prst="rect">
            <a:avLst/>
          </a:prstGeom>
        </p:spPr>
      </p:pic>
    </p:spTree>
    <p:extLst>
      <p:ext uri="{BB962C8B-B14F-4D97-AF65-F5344CB8AC3E}">
        <p14:creationId xmlns:p14="http://schemas.microsoft.com/office/powerpoint/2010/main" val="46981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Acciones Principales</a:t>
            </a:r>
          </a:p>
        </p:txBody>
      </p:sp>
      <p:sp>
        <p:nvSpPr>
          <p:cNvPr id="3" name="Content Placeholder 2"/>
          <p:cNvSpPr>
            <a:spLocks noGrp="1"/>
          </p:cNvSpPr>
          <p:nvPr>
            <p:ph idx="1"/>
          </p:nvPr>
        </p:nvSpPr>
        <p:spPr/>
        <p:txBody>
          <a:bodyPr>
            <a:normAutofit/>
          </a:bodyPr>
          <a:lstStyle/>
          <a:p>
            <a:r>
              <a:rPr lang="es-MX" sz="2000" dirty="0"/>
              <a:t>Orden Ejecutiva </a:t>
            </a:r>
            <a:r>
              <a:rPr lang="en-US" sz="2000" dirty="0"/>
              <a:t>2020-10: </a:t>
            </a:r>
            <a:r>
              <a:rPr lang="es-ES" sz="2000" dirty="0"/>
              <a:t>Retrasar las cirugías electivas para conservar el equipo de protección personal necesario para evaluar y tratar a los pacientes con COVID-19 (19-03-2020)</a:t>
            </a:r>
          </a:p>
          <a:p>
            <a:pPr lvl="1"/>
            <a:r>
              <a:rPr lang="es-ES" sz="2000" dirty="0"/>
              <a:t>… todas las cirugías no esenciales o electivas, incluidas las cirugías dentales electivas, que utilizan EPP o ventiladores no se realizarán en ningún centro de atención médica autorizado ni por ningún proveedor de atención médica autorizado</a:t>
            </a:r>
            <a:endParaRPr lang="en-US" sz="2000" dirty="0"/>
          </a:p>
        </p:txBody>
      </p:sp>
    </p:spTree>
    <p:extLst>
      <p:ext uri="{BB962C8B-B14F-4D97-AF65-F5344CB8AC3E}">
        <p14:creationId xmlns:p14="http://schemas.microsoft.com/office/powerpoint/2010/main" val="408311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Acciones Principales</a:t>
            </a:r>
          </a:p>
        </p:txBody>
      </p:sp>
      <p:sp>
        <p:nvSpPr>
          <p:cNvPr id="3" name="Content Placeholder 2"/>
          <p:cNvSpPr>
            <a:spLocks noGrp="1"/>
          </p:cNvSpPr>
          <p:nvPr>
            <p:ph idx="1"/>
          </p:nvPr>
        </p:nvSpPr>
        <p:spPr/>
        <p:txBody>
          <a:bodyPr>
            <a:normAutofit fontScale="62500" lnSpcReduction="20000"/>
          </a:bodyPr>
          <a:lstStyle/>
          <a:p>
            <a:r>
              <a:rPr lang="es-MX" dirty="0"/>
              <a:t>Orden Ejecutiva </a:t>
            </a:r>
            <a:r>
              <a:rPr lang="en-US" dirty="0"/>
              <a:t>2020-13: Aviso de </a:t>
            </a:r>
            <a:r>
              <a:rPr lang="es-MX" dirty="0"/>
              <a:t>vigilancia mejorado </a:t>
            </a:r>
            <a:r>
              <a:rPr lang="en-US" dirty="0"/>
              <a:t>** COVID-19 ** (23-03-2020)</a:t>
            </a:r>
          </a:p>
          <a:p>
            <a:pPr lvl="1"/>
            <a:r>
              <a:rPr lang="es-ES" dirty="0"/>
              <a:t>... ADHS y salud local pueden acceder a información confidencial del paciente, incluidos los </a:t>
            </a:r>
            <a:r>
              <a:rPr lang="es-MX" dirty="0"/>
              <a:t>expedientes</a:t>
            </a:r>
            <a:r>
              <a:rPr lang="es-ES" dirty="0"/>
              <a:t> médicos ... </a:t>
            </a:r>
          </a:p>
          <a:p>
            <a:pPr lvl="1"/>
            <a:r>
              <a:rPr lang="es-ES" dirty="0"/>
              <a:t>Los hospitales... informará lo siguiente a través de EMResource o un formulario alternativo al ADHS cada veinticuatro horas:</a:t>
            </a:r>
          </a:p>
          <a:p>
            <a:pPr lvl="2"/>
            <a:r>
              <a:rPr lang="es-MX" dirty="0"/>
              <a:t>Por día, el personal (trabajadores de salud) que no pueden trabajar;</a:t>
            </a:r>
          </a:p>
          <a:p>
            <a:pPr lvl="2"/>
            <a:r>
              <a:rPr lang="es-MX" dirty="0"/>
              <a:t>Número de ventiladores en uso;</a:t>
            </a:r>
          </a:p>
          <a:p>
            <a:pPr lvl="2"/>
            <a:r>
              <a:rPr lang="es-MX" dirty="0"/>
              <a:t>Número de ventiladores disponibles para uso;</a:t>
            </a:r>
          </a:p>
          <a:p>
            <a:pPr lvl="2"/>
            <a:r>
              <a:rPr lang="es-MX" dirty="0"/>
              <a:t>Número de camas de UCI en uso;</a:t>
            </a:r>
          </a:p>
          <a:p>
            <a:pPr lvl="2"/>
            <a:r>
              <a:rPr lang="es-MX" dirty="0"/>
              <a:t>Número de camas de UCI disponibles para uso;</a:t>
            </a:r>
          </a:p>
          <a:p>
            <a:pPr lvl="2"/>
            <a:r>
              <a:rPr lang="es-MX" dirty="0"/>
              <a:t>Número de camas para pacientes hospitalizados en uso;</a:t>
            </a:r>
          </a:p>
          <a:p>
            <a:pPr lvl="2"/>
            <a:r>
              <a:rPr lang="es-MX" dirty="0"/>
              <a:t>Número de camas para pacientes hospitalizados disponibles para uso;</a:t>
            </a:r>
          </a:p>
        </p:txBody>
      </p:sp>
    </p:spTree>
    <p:extLst>
      <p:ext uri="{BB962C8B-B14F-4D97-AF65-F5344CB8AC3E}">
        <p14:creationId xmlns:p14="http://schemas.microsoft.com/office/powerpoint/2010/main" val="320865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Acciones</a:t>
            </a:r>
            <a:r>
              <a:rPr lang="en-US" dirty="0"/>
              <a:t> </a:t>
            </a:r>
            <a:r>
              <a:rPr lang="en-US" dirty="0" err="1"/>
              <a:t>Principales</a:t>
            </a:r>
            <a:endParaRPr lang="en-US" dirty="0"/>
          </a:p>
        </p:txBody>
      </p:sp>
      <p:sp>
        <p:nvSpPr>
          <p:cNvPr id="3" name="Content Placeholder 2"/>
          <p:cNvSpPr>
            <a:spLocks noGrp="1"/>
          </p:cNvSpPr>
          <p:nvPr>
            <p:ph idx="1"/>
          </p:nvPr>
        </p:nvSpPr>
        <p:spPr/>
        <p:txBody>
          <a:bodyPr>
            <a:normAutofit/>
          </a:bodyPr>
          <a:lstStyle/>
          <a:p>
            <a:r>
              <a:rPr lang="es-MX" sz="2000" dirty="0"/>
              <a:t>Orden Ejecutiva 2020-13: Aviso de vigilancia mejorado ** COVID-19 ** (23-03-2020) …Continuación</a:t>
            </a:r>
          </a:p>
          <a:p>
            <a:pPr lvl="1"/>
            <a:r>
              <a:rPr lang="es-ES" sz="1600" dirty="0"/>
              <a:t>Número de camas Urgencia en uso;</a:t>
            </a:r>
          </a:p>
          <a:p>
            <a:pPr lvl="1"/>
            <a:r>
              <a:rPr lang="es-ES" sz="1600" dirty="0"/>
              <a:t>Número de camas de Urgencia disponibles para uso;</a:t>
            </a:r>
          </a:p>
          <a:p>
            <a:pPr lvl="1"/>
            <a:r>
              <a:rPr lang="es-ES" sz="1600" dirty="0"/>
              <a:t>Falta de EPP (N95, mascarillas quirúrgicas, batas, batas, etc.)</a:t>
            </a:r>
          </a:p>
          <a:p>
            <a:pPr lvl="1"/>
            <a:r>
              <a:rPr lang="es-ES" sz="1600" dirty="0"/>
              <a:t>Excedente de EPP (N95, mascarillas quirúrgicas, batas, batas, etc.)</a:t>
            </a:r>
          </a:p>
          <a:p>
            <a:pPr lvl="1"/>
            <a:r>
              <a:rPr lang="es-ES" sz="1600" dirty="0"/>
              <a:t>Insuficiencia médica y escasez de equipos (medicamentos, fluidos, tanques de oxigeno, desinfectante, circuitos ECMO, etc.)</a:t>
            </a:r>
          </a:p>
          <a:p>
            <a:pPr lvl="1"/>
            <a:r>
              <a:rPr lang="es-ES" sz="1600" dirty="0"/>
              <a:t>Suministros médicos y equipo excedente (medicamentos, fluidos, tanques de oxigeno, desinfectante, circuitos ECMO, etc.) y;</a:t>
            </a:r>
          </a:p>
          <a:p>
            <a:pPr lvl="1"/>
            <a:r>
              <a:rPr lang="es-ES" sz="1600" dirty="0"/>
              <a:t>Descripción del proceso de </a:t>
            </a:r>
            <a:r>
              <a:rPr lang="es-ES" sz="1600" dirty="0" err="1"/>
              <a:t>triaje</a:t>
            </a:r>
            <a:r>
              <a:rPr lang="es-ES" sz="1600" dirty="0"/>
              <a:t> actualmente establecido.</a:t>
            </a:r>
          </a:p>
        </p:txBody>
      </p:sp>
    </p:spTree>
    <p:extLst>
      <p:ext uri="{BB962C8B-B14F-4D97-AF65-F5344CB8AC3E}">
        <p14:creationId xmlns:p14="http://schemas.microsoft.com/office/powerpoint/2010/main" val="71319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Acciones</a:t>
            </a:r>
            <a:r>
              <a:rPr lang="en-US" dirty="0"/>
              <a:t> </a:t>
            </a:r>
            <a:r>
              <a:rPr lang="en-US" dirty="0" err="1"/>
              <a:t>Principales</a:t>
            </a:r>
            <a:endParaRPr lang="en-US" dirty="0"/>
          </a:p>
        </p:txBody>
      </p:sp>
      <p:sp>
        <p:nvSpPr>
          <p:cNvPr id="3" name="Content Placeholder 2"/>
          <p:cNvSpPr>
            <a:spLocks noGrp="1"/>
          </p:cNvSpPr>
          <p:nvPr>
            <p:ph idx="1"/>
          </p:nvPr>
        </p:nvSpPr>
        <p:spPr/>
        <p:txBody>
          <a:bodyPr>
            <a:normAutofit fontScale="62500" lnSpcReduction="20000"/>
          </a:bodyPr>
          <a:lstStyle/>
          <a:p>
            <a:r>
              <a:rPr lang="es-ES" dirty="0"/>
              <a:t>Orden Ejecutiva 2020-16: Aumento de la Capacidad Hospitalaria para la Preparación ante COVID-19 (26-03-2020)</a:t>
            </a:r>
          </a:p>
          <a:p>
            <a:pPr lvl="1"/>
            <a:r>
              <a:rPr lang="es-ES" dirty="0"/>
              <a:t>Los hospitales deben de:</a:t>
            </a:r>
          </a:p>
          <a:p>
            <a:pPr lvl="2"/>
            <a:r>
              <a:rPr lang="es-ES" dirty="0"/>
              <a:t>... activarán el plan de emergencia de sus instalaciones.</a:t>
            </a:r>
          </a:p>
          <a:p>
            <a:pPr lvl="2"/>
            <a:r>
              <a:rPr lang="es-ES" dirty="0"/>
              <a:t>... implementará el proceso de </a:t>
            </a:r>
            <a:r>
              <a:rPr lang="es-ES" dirty="0" err="1"/>
              <a:t>triaje</a:t>
            </a:r>
            <a:endParaRPr lang="es-ES" dirty="0"/>
          </a:p>
          <a:p>
            <a:pPr lvl="2"/>
            <a:r>
              <a:rPr lang="es-ES" dirty="0"/>
              <a:t>... instituirá planes para optimizar los niveles de personal</a:t>
            </a:r>
          </a:p>
          <a:p>
            <a:pPr lvl="2"/>
            <a:r>
              <a:rPr lang="es-ES" dirty="0"/>
              <a:t>... evaluará la capacidad actual y desarrollará un plan para aumentar su capacidad de cama en un 50% antes del 24 de abril ...</a:t>
            </a:r>
          </a:p>
          <a:p>
            <a:pPr lvl="2"/>
            <a:r>
              <a:rPr lang="es-ES" dirty="0"/>
              <a:t>... informará a través de EMResource ... dentro de una semana de la Orden Ejecutiva:</a:t>
            </a:r>
          </a:p>
          <a:p>
            <a:pPr lvl="3"/>
            <a:r>
              <a:rPr lang="es-ES" dirty="0"/>
              <a:t>Número de camas medicas quirúrgicas con licencia actual;</a:t>
            </a:r>
          </a:p>
          <a:p>
            <a:pPr lvl="3"/>
            <a:r>
              <a:rPr lang="es-ES" dirty="0"/>
              <a:t>Número de camas actuales en la UCI;</a:t>
            </a:r>
          </a:p>
          <a:p>
            <a:pPr lvl="3"/>
            <a:r>
              <a:rPr lang="es-ES" dirty="0"/>
              <a:t>Número anticipado de camas adicionales de </a:t>
            </a:r>
            <a:r>
              <a:rPr lang="es-ES" dirty="0" err="1"/>
              <a:t>med</a:t>
            </a:r>
            <a:r>
              <a:rPr lang="es-ES" dirty="0"/>
              <a:t>-surg de acuerdo con la orden; y</a:t>
            </a:r>
          </a:p>
          <a:p>
            <a:pPr lvl="3"/>
            <a:r>
              <a:rPr lang="es-ES" dirty="0"/>
              <a:t>Número anticipado de camas adicionales en la UCI conforme a la orden.</a:t>
            </a:r>
            <a:endParaRPr lang="en-US" dirty="0"/>
          </a:p>
        </p:txBody>
      </p:sp>
    </p:spTree>
    <p:extLst>
      <p:ext uri="{BB962C8B-B14F-4D97-AF65-F5344CB8AC3E}">
        <p14:creationId xmlns:p14="http://schemas.microsoft.com/office/powerpoint/2010/main" val="4107841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TotalTime>
  <Words>1845</Words>
  <Application>Microsoft Office PowerPoint</Application>
  <PresentationFormat>On-screen Show (16:9)</PresentationFormat>
  <Paragraphs>230</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Fira Sans</vt:lpstr>
      <vt:lpstr>Fira Sans Light</vt:lpstr>
      <vt:lpstr>Office Theme</vt:lpstr>
      <vt:lpstr>PowerPoint Presentation</vt:lpstr>
      <vt:lpstr>Presentación</vt:lpstr>
      <vt:lpstr>Ordenes Ejecutivas</vt:lpstr>
      <vt:lpstr>Acciones Principales</vt:lpstr>
      <vt:lpstr>Acciones Principales</vt:lpstr>
      <vt:lpstr>Acciones Principales</vt:lpstr>
      <vt:lpstr>Acciones Principales</vt:lpstr>
      <vt:lpstr>Acciones Principales</vt:lpstr>
      <vt:lpstr>Acciones Principales</vt:lpstr>
      <vt:lpstr>Acciones Principales</vt:lpstr>
      <vt:lpstr>Acciones Principales</vt:lpstr>
      <vt:lpstr>Acciones Principales</vt:lpstr>
      <vt:lpstr>Acciones Principales</vt:lpstr>
      <vt:lpstr>La Situación Actual en Arizona</vt:lpstr>
      <vt:lpstr>La Situación Actual </vt:lpstr>
      <vt:lpstr>La Situación Actual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Exitos</vt:lpstr>
      <vt:lpstr>PowerPoint Presentation</vt:lpstr>
      <vt:lpstr>PowerPoint Presentation</vt:lpstr>
      <vt:lpstr>PowerPoint Presentation</vt:lpstr>
      <vt:lpstr>PowerPoint Presentation</vt:lpstr>
      <vt:lpstr>Colaboración Binacional</vt:lpstr>
      <vt:lpstr>Definición de caso binacional</vt:lpstr>
      <vt:lpstr>Definición de caso binacional</vt:lpstr>
      <vt:lpstr>Colaboración Binacional</vt:lpstr>
      <vt:lpstr>Prioridades </vt:lpstr>
      <vt:lpstr>Retos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Maryell Martinez</cp:lastModifiedBy>
  <cp:revision>36</cp:revision>
  <dcterms:created xsi:type="dcterms:W3CDTF">2016-02-23T22:16:03Z</dcterms:created>
  <dcterms:modified xsi:type="dcterms:W3CDTF">2020-05-21T17:38:19Z</dcterms:modified>
</cp:coreProperties>
</file>