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42062400" cy="3291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1943"/>
    <a:srgbClr val="AB0520"/>
    <a:srgbClr val="031B44"/>
    <a:srgbClr val="0C234B"/>
    <a:srgbClr val="4B5C75"/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9" autoAdjust="0"/>
    <p:restoredTop sz="96357" autoAdjust="0"/>
  </p:normalViewPr>
  <p:slideViewPr>
    <p:cSldViewPr snapToGrid="0">
      <p:cViewPr varScale="1">
        <p:scale>
          <a:sx n="23" d="100"/>
          <a:sy n="23" d="100"/>
        </p:scale>
        <p:origin x="12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A74D782-D7E5-4CC9-8A19-921EA2551697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1173163"/>
            <a:ext cx="40481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6EB64276-F1CC-4F54-B27E-199C3CFA3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05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27175" y="1173163"/>
            <a:ext cx="4048125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B64276-F1CC-4F54-B27E-199C3CFA33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54680" y="5387342"/>
            <a:ext cx="35753040" cy="11460480"/>
          </a:xfrm>
        </p:spPr>
        <p:txBody>
          <a:bodyPr anchor="b"/>
          <a:lstStyle>
            <a:lvl1pPr algn="ctr">
              <a:defRPr sz="27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17289782"/>
            <a:ext cx="31546800" cy="7947658"/>
          </a:xfrm>
        </p:spPr>
        <p:txBody>
          <a:bodyPr/>
          <a:lstStyle>
            <a:lvl1pPr marL="0" indent="0" algn="ctr">
              <a:buNone/>
              <a:defRPr sz="11040"/>
            </a:lvl1pPr>
            <a:lvl2pPr marL="2103120" indent="0" algn="ctr">
              <a:buNone/>
              <a:defRPr sz="9200"/>
            </a:lvl2pPr>
            <a:lvl3pPr marL="4206240" indent="0" algn="ctr">
              <a:buNone/>
              <a:defRPr sz="8280"/>
            </a:lvl3pPr>
            <a:lvl4pPr marL="6309360" indent="0" algn="ctr">
              <a:buNone/>
              <a:defRPr sz="7360"/>
            </a:lvl4pPr>
            <a:lvl5pPr marL="8412480" indent="0" algn="ctr">
              <a:buNone/>
              <a:defRPr sz="7360"/>
            </a:lvl5pPr>
            <a:lvl6pPr marL="10515600" indent="0" algn="ctr">
              <a:buNone/>
              <a:defRPr sz="7360"/>
            </a:lvl6pPr>
            <a:lvl7pPr marL="12618720" indent="0" algn="ctr">
              <a:buNone/>
              <a:defRPr sz="7360"/>
            </a:lvl7pPr>
            <a:lvl8pPr marL="14721840" indent="0" algn="ctr">
              <a:buNone/>
              <a:defRPr sz="7360"/>
            </a:lvl8pPr>
            <a:lvl9pPr marL="16824960" indent="0" algn="ctr">
              <a:buNone/>
              <a:defRPr sz="7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88955-4E5D-4A44-A9FC-7A386B1CB50C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4E85-24AF-4487-BB04-C589D177F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0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88955-4E5D-4A44-A9FC-7A386B1CB50C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4E85-24AF-4487-BB04-C589D177F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9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100907" y="1752600"/>
            <a:ext cx="906970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1792" y="1752600"/>
            <a:ext cx="26683335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88955-4E5D-4A44-A9FC-7A386B1CB50C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4E85-24AF-4487-BB04-C589D177F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0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88955-4E5D-4A44-A9FC-7A386B1CB50C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4E85-24AF-4487-BB04-C589D177F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2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9885" y="8206749"/>
            <a:ext cx="36278820" cy="13693138"/>
          </a:xfrm>
        </p:spPr>
        <p:txBody>
          <a:bodyPr anchor="b"/>
          <a:lstStyle>
            <a:lvl1pPr>
              <a:defRPr sz="27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9885" y="22029429"/>
            <a:ext cx="36278820" cy="7200898"/>
          </a:xfrm>
        </p:spPr>
        <p:txBody>
          <a:bodyPr/>
          <a:lstStyle>
            <a:lvl1pPr marL="0" indent="0">
              <a:buNone/>
              <a:defRPr sz="11040">
                <a:solidFill>
                  <a:schemeClr val="tx1"/>
                </a:solidFill>
              </a:defRPr>
            </a:lvl1pPr>
            <a:lvl2pPr marL="210312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2pPr>
            <a:lvl3pPr marL="4206240" indent="0">
              <a:buNone/>
              <a:defRPr sz="8280">
                <a:solidFill>
                  <a:schemeClr val="tx1">
                    <a:tint val="75000"/>
                  </a:schemeClr>
                </a:solidFill>
              </a:defRPr>
            </a:lvl3pPr>
            <a:lvl4pPr marL="630936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4pPr>
            <a:lvl5pPr marL="841248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5pPr>
            <a:lvl6pPr marL="1051560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6pPr>
            <a:lvl7pPr marL="1261872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7pPr>
            <a:lvl8pPr marL="1472184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8pPr>
            <a:lvl9pPr marL="1682496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88955-4E5D-4A44-A9FC-7A386B1CB50C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4E85-24AF-4487-BB04-C589D177F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7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91790" y="8763000"/>
            <a:ext cx="178765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294090" y="8763000"/>
            <a:ext cx="1787652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88955-4E5D-4A44-A9FC-7A386B1CB50C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4E85-24AF-4487-BB04-C589D177F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9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7269" y="1752607"/>
            <a:ext cx="3627882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7273" y="8069582"/>
            <a:ext cx="17794364" cy="3954778"/>
          </a:xfrm>
        </p:spPr>
        <p:txBody>
          <a:bodyPr anchor="b"/>
          <a:lstStyle>
            <a:lvl1pPr marL="0" indent="0">
              <a:buNone/>
              <a:defRPr sz="11040" b="1"/>
            </a:lvl1pPr>
            <a:lvl2pPr marL="2103120" indent="0">
              <a:buNone/>
              <a:defRPr sz="9200" b="1"/>
            </a:lvl2pPr>
            <a:lvl3pPr marL="4206240" indent="0">
              <a:buNone/>
              <a:defRPr sz="8280" b="1"/>
            </a:lvl3pPr>
            <a:lvl4pPr marL="6309360" indent="0">
              <a:buNone/>
              <a:defRPr sz="7360" b="1"/>
            </a:lvl4pPr>
            <a:lvl5pPr marL="8412480" indent="0">
              <a:buNone/>
              <a:defRPr sz="7360" b="1"/>
            </a:lvl5pPr>
            <a:lvl6pPr marL="10515600" indent="0">
              <a:buNone/>
              <a:defRPr sz="7360" b="1"/>
            </a:lvl6pPr>
            <a:lvl7pPr marL="12618720" indent="0">
              <a:buNone/>
              <a:defRPr sz="7360" b="1"/>
            </a:lvl7pPr>
            <a:lvl8pPr marL="14721840" indent="0">
              <a:buNone/>
              <a:defRPr sz="7360" b="1"/>
            </a:lvl8pPr>
            <a:lvl9pPr marL="16824960" indent="0">
              <a:buNone/>
              <a:defRPr sz="7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97273" y="12024360"/>
            <a:ext cx="17794364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294092" y="8069582"/>
            <a:ext cx="17881999" cy="3954778"/>
          </a:xfrm>
        </p:spPr>
        <p:txBody>
          <a:bodyPr anchor="b"/>
          <a:lstStyle>
            <a:lvl1pPr marL="0" indent="0">
              <a:buNone/>
              <a:defRPr sz="11040" b="1"/>
            </a:lvl1pPr>
            <a:lvl2pPr marL="2103120" indent="0">
              <a:buNone/>
              <a:defRPr sz="9200" b="1"/>
            </a:lvl2pPr>
            <a:lvl3pPr marL="4206240" indent="0">
              <a:buNone/>
              <a:defRPr sz="8280" b="1"/>
            </a:lvl3pPr>
            <a:lvl4pPr marL="6309360" indent="0">
              <a:buNone/>
              <a:defRPr sz="7360" b="1"/>
            </a:lvl4pPr>
            <a:lvl5pPr marL="8412480" indent="0">
              <a:buNone/>
              <a:defRPr sz="7360" b="1"/>
            </a:lvl5pPr>
            <a:lvl6pPr marL="10515600" indent="0">
              <a:buNone/>
              <a:defRPr sz="7360" b="1"/>
            </a:lvl6pPr>
            <a:lvl7pPr marL="12618720" indent="0">
              <a:buNone/>
              <a:defRPr sz="7360" b="1"/>
            </a:lvl7pPr>
            <a:lvl8pPr marL="14721840" indent="0">
              <a:buNone/>
              <a:defRPr sz="7360" b="1"/>
            </a:lvl8pPr>
            <a:lvl9pPr marL="16824960" indent="0">
              <a:buNone/>
              <a:defRPr sz="7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294092" y="12024360"/>
            <a:ext cx="17881999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88955-4E5D-4A44-A9FC-7A386B1CB50C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4E85-24AF-4487-BB04-C589D177F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43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88955-4E5D-4A44-A9FC-7A386B1CB50C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4E85-24AF-4487-BB04-C589D177F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6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88955-4E5D-4A44-A9FC-7A386B1CB50C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4E85-24AF-4487-BB04-C589D177F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40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7269" y="2194560"/>
            <a:ext cx="13566219" cy="7680960"/>
          </a:xfrm>
        </p:spPr>
        <p:txBody>
          <a:bodyPr anchor="b"/>
          <a:lstStyle>
            <a:lvl1pPr>
              <a:defRPr sz="14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81999" y="4739647"/>
            <a:ext cx="21294090" cy="23393400"/>
          </a:xfrm>
        </p:spPr>
        <p:txBody>
          <a:bodyPr/>
          <a:lstStyle>
            <a:lvl1pPr>
              <a:defRPr sz="14720"/>
            </a:lvl1pPr>
            <a:lvl2pPr>
              <a:defRPr sz="12880"/>
            </a:lvl2pPr>
            <a:lvl3pPr>
              <a:defRPr sz="1104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97269" y="9875520"/>
            <a:ext cx="13566219" cy="18295622"/>
          </a:xfrm>
        </p:spPr>
        <p:txBody>
          <a:bodyPr/>
          <a:lstStyle>
            <a:lvl1pPr marL="0" indent="0">
              <a:buNone/>
              <a:defRPr sz="7360"/>
            </a:lvl1pPr>
            <a:lvl2pPr marL="2103120" indent="0">
              <a:buNone/>
              <a:defRPr sz="6440"/>
            </a:lvl2pPr>
            <a:lvl3pPr marL="4206240" indent="0">
              <a:buNone/>
              <a:defRPr sz="5520"/>
            </a:lvl3pPr>
            <a:lvl4pPr marL="6309360" indent="0">
              <a:buNone/>
              <a:defRPr sz="4600"/>
            </a:lvl4pPr>
            <a:lvl5pPr marL="8412480" indent="0">
              <a:buNone/>
              <a:defRPr sz="4600"/>
            </a:lvl5pPr>
            <a:lvl6pPr marL="10515600" indent="0">
              <a:buNone/>
              <a:defRPr sz="4600"/>
            </a:lvl6pPr>
            <a:lvl7pPr marL="12618720" indent="0">
              <a:buNone/>
              <a:defRPr sz="4600"/>
            </a:lvl7pPr>
            <a:lvl8pPr marL="14721840" indent="0">
              <a:buNone/>
              <a:defRPr sz="4600"/>
            </a:lvl8pPr>
            <a:lvl9pPr marL="16824960" indent="0">
              <a:buNone/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88955-4E5D-4A44-A9FC-7A386B1CB50C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4E85-24AF-4487-BB04-C589D177F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65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7269" y="2194560"/>
            <a:ext cx="13566219" cy="7680960"/>
          </a:xfrm>
        </p:spPr>
        <p:txBody>
          <a:bodyPr anchor="b"/>
          <a:lstStyle>
            <a:lvl1pPr>
              <a:defRPr sz="14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81999" y="4739647"/>
            <a:ext cx="21294090" cy="23393400"/>
          </a:xfrm>
        </p:spPr>
        <p:txBody>
          <a:bodyPr anchor="t"/>
          <a:lstStyle>
            <a:lvl1pPr marL="0" indent="0">
              <a:buNone/>
              <a:defRPr sz="14720"/>
            </a:lvl1pPr>
            <a:lvl2pPr marL="2103120" indent="0">
              <a:buNone/>
              <a:defRPr sz="12880"/>
            </a:lvl2pPr>
            <a:lvl3pPr marL="4206240" indent="0">
              <a:buNone/>
              <a:defRPr sz="11040"/>
            </a:lvl3pPr>
            <a:lvl4pPr marL="6309360" indent="0">
              <a:buNone/>
              <a:defRPr sz="9200"/>
            </a:lvl4pPr>
            <a:lvl5pPr marL="8412480" indent="0">
              <a:buNone/>
              <a:defRPr sz="9200"/>
            </a:lvl5pPr>
            <a:lvl6pPr marL="10515600" indent="0">
              <a:buNone/>
              <a:defRPr sz="9200"/>
            </a:lvl6pPr>
            <a:lvl7pPr marL="12618720" indent="0">
              <a:buNone/>
              <a:defRPr sz="9200"/>
            </a:lvl7pPr>
            <a:lvl8pPr marL="14721840" indent="0">
              <a:buNone/>
              <a:defRPr sz="9200"/>
            </a:lvl8pPr>
            <a:lvl9pPr marL="16824960" indent="0">
              <a:buNone/>
              <a:defRPr sz="9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97269" y="9875520"/>
            <a:ext cx="13566219" cy="18295622"/>
          </a:xfrm>
        </p:spPr>
        <p:txBody>
          <a:bodyPr/>
          <a:lstStyle>
            <a:lvl1pPr marL="0" indent="0">
              <a:buNone/>
              <a:defRPr sz="7360"/>
            </a:lvl1pPr>
            <a:lvl2pPr marL="2103120" indent="0">
              <a:buNone/>
              <a:defRPr sz="6440"/>
            </a:lvl2pPr>
            <a:lvl3pPr marL="4206240" indent="0">
              <a:buNone/>
              <a:defRPr sz="5520"/>
            </a:lvl3pPr>
            <a:lvl4pPr marL="6309360" indent="0">
              <a:buNone/>
              <a:defRPr sz="4600"/>
            </a:lvl4pPr>
            <a:lvl5pPr marL="8412480" indent="0">
              <a:buNone/>
              <a:defRPr sz="4600"/>
            </a:lvl5pPr>
            <a:lvl6pPr marL="10515600" indent="0">
              <a:buNone/>
              <a:defRPr sz="4600"/>
            </a:lvl6pPr>
            <a:lvl7pPr marL="12618720" indent="0">
              <a:buNone/>
              <a:defRPr sz="4600"/>
            </a:lvl7pPr>
            <a:lvl8pPr marL="14721840" indent="0">
              <a:buNone/>
              <a:defRPr sz="4600"/>
            </a:lvl8pPr>
            <a:lvl9pPr marL="16824960" indent="0">
              <a:buNone/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88955-4E5D-4A44-A9FC-7A386B1CB50C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24E85-24AF-4487-BB04-C589D177F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51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1790" y="1752607"/>
            <a:ext cx="362788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1790" y="8763000"/>
            <a:ext cx="362788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91790" y="30510487"/>
            <a:ext cx="94640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88955-4E5D-4A44-A9FC-7A386B1CB50C}" type="datetimeFigureOut">
              <a:rPr lang="en-US" smtClean="0"/>
              <a:t>20-Mar-20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933170" y="30510487"/>
            <a:ext cx="141960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706570" y="30510487"/>
            <a:ext cx="94640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24E85-24AF-4487-BB04-C589D177F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2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206240" rtl="0" eaLnBrk="1" latinLnBrk="0" hangingPunct="1">
        <a:lnSpc>
          <a:spcPct val="90000"/>
        </a:lnSpc>
        <a:spcBef>
          <a:spcPct val="0"/>
        </a:spcBef>
        <a:buNone/>
        <a:defRPr sz="202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1560" indent="-1051560" algn="l" defTabSz="4206240" rtl="0" eaLnBrk="1" latinLnBrk="0" hangingPunct="1">
        <a:lnSpc>
          <a:spcPct val="90000"/>
        </a:lnSpc>
        <a:spcBef>
          <a:spcPts val="4600"/>
        </a:spcBef>
        <a:buFont typeface="Arial" panose="020B0604020202020204" pitchFamily="34" charset="0"/>
        <a:buChar char="•"/>
        <a:defRPr sz="12880" kern="1200">
          <a:solidFill>
            <a:schemeClr val="tx1"/>
          </a:solidFill>
          <a:latin typeface="+mn-lt"/>
          <a:ea typeface="+mn-ea"/>
          <a:cs typeface="+mn-cs"/>
        </a:defRPr>
      </a:lvl1pPr>
      <a:lvl2pPr marL="315468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11040" kern="1200">
          <a:solidFill>
            <a:schemeClr val="tx1"/>
          </a:solidFill>
          <a:latin typeface="+mn-lt"/>
          <a:ea typeface="+mn-ea"/>
          <a:cs typeface="+mn-cs"/>
        </a:defRPr>
      </a:lvl2pPr>
      <a:lvl3pPr marL="525780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736092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4pPr>
      <a:lvl5pPr marL="946404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5pPr>
      <a:lvl6pPr marL="1156716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6pPr>
      <a:lvl7pPr marL="1367028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40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8pPr>
      <a:lvl9pPr marL="1787652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1pPr>
      <a:lvl2pPr marL="210312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2pPr>
      <a:lvl3pPr marL="420624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4pPr>
      <a:lvl5pPr marL="841248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5pPr>
      <a:lvl6pPr marL="1051560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6pPr>
      <a:lvl7pPr marL="1261872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7pPr>
      <a:lvl8pPr marL="1472184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8pPr>
      <a:lvl9pPr marL="1682496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1DA789EE-4A2B-4636-92D2-851840E69CE2}"/>
              </a:ext>
            </a:extLst>
          </p:cNvPr>
          <p:cNvSpPr txBox="1">
            <a:spLocks/>
          </p:cNvSpPr>
          <p:nvPr/>
        </p:nvSpPr>
        <p:spPr>
          <a:xfrm>
            <a:off x="130662" y="4932542"/>
            <a:ext cx="12268200" cy="1168400"/>
          </a:xfrm>
          <a:prstGeom prst="round1Rect">
            <a:avLst/>
          </a:prstGeom>
          <a:solidFill>
            <a:srgbClr val="021943"/>
          </a:solidFill>
        </p:spPr>
        <p:txBody>
          <a:bodyPr vert="horz" lIns="350520" tIns="43815" rIns="87630" bIns="43815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defTabSz="4205394">
              <a:buClr>
                <a:srgbClr val="AD8F67"/>
              </a:buClr>
              <a:defRPr/>
            </a:pPr>
            <a:r>
              <a:rPr lang="en-US" sz="5749" dirty="0">
                <a:solidFill>
                  <a:srgbClr val="FFFFFF"/>
                </a:solidFill>
                <a:latin typeface="Cambria" panose="02040503050406030204"/>
              </a:rPr>
              <a:t>Background</a:t>
            </a:r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9BE457C3-032F-43A3-9720-FF860B8A3345}"/>
              </a:ext>
            </a:extLst>
          </p:cNvPr>
          <p:cNvSpPr txBox="1">
            <a:spLocks/>
          </p:cNvSpPr>
          <p:nvPr/>
        </p:nvSpPr>
        <p:spPr>
          <a:xfrm>
            <a:off x="126716" y="15926874"/>
            <a:ext cx="12268200" cy="1168400"/>
          </a:xfrm>
          <a:prstGeom prst="round1Rect">
            <a:avLst/>
          </a:prstGeom>
          <a:solidFill>
            <a:srgbClr val="021943"/>
          </a:solidFill>
        </p:spPr>
        <p:txBody>
          <a:bodyPr vert="horz" lIns="350520" tIns="43815" rIns="87630" bIns="43815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defTabSz="4205394">
              <a:buClr>
                <a:srgbClr val="AD8F67"/>
              </a:buClr>
              <a:defRPr/>
            </a:pPr>
            <a:r>
              <a:rPr lang="en-US" sz="5749" dirty="0">
                <a:solidFill>
                  <a:srgbClr val="FFFFFF"/>
                </a:solidFill>
                <a:latin typeface="Cambria" panose="02040503050406030204"/>
              </a:rPr>
              <a:t>methods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4F50ABDD-8477-4918-A7DA-AE9EEC3BE410}"/>
              </a:ext>
            </a:extLst>
          </p:cNvPr>
          <p:cNvSpPr txBox="1">
            <a:spLocks/>
          </p:cNvSpPr>
          <p:nvPr/>
        </p:nvSpPr>
        <p:spPr>
          <a:xfrm>
            <a:off x="13362922" y="4930782"/>
            <a:ext cx="15101449" cy="1129317"/>
          </a:xfrm>
          <a:prstGeom prst="round1Rect">
            <a:avLst/>
          </a:prstGeom>
          <a:solidFill>
            <a:srgbClr val="021943"/>
          </a:solidFill>
        </p:spPr>
        <p:txBody>
          <a:bodyPr vert="horz" lIns="350520" tIns="43815" rIns="87630" bIns="43815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defTabSz="4205394">
              <a:buClr>
                <a:srgbClr val="AD8F67"/>
              </a:buClr>
              <a:defRPr/>
            </a:pPr>
            <a:r>
              <a:rPr lang="en-US" sz="5749" dirty="0">
                <a:solidFill>
                  <a:srgbClr val="FFFFFF"/>
                </a:solidFill>
                <a:latin typeface="Cambria" panose="02040503050406030204"/>
              </a:rPr>
              <a:t>results</a:t>
            </a:r>
          </a:p>
        </p:txBody>
      </p:sp>
      <p:sp>
        <p:nvSpPr>
          <p:cNvPr id="23" name="Text Placeholder 15">
            <a:extLst>
              <a:ext uri="{FF2B5EF4-FFF2-40B4-BE49-F238E27FC236}">
                <a16:creationId xmlns:a16="http://schemas.microsoft.com/office/drawing/2014/main" id="{F00690E4-ABC9-4A62-A271-3CA10880E7D8}"/>
              </a:ext>
            </a:extLst>
          </p:cNvPr>
          <p:cNvSpPr txBox="1">
            <a:spLocks/>
          </p:cNvSpPr>
          <p:nvPr/>
        </p:nvSpPr>
        <p:spPr>
          <a:xfrm>
            <a:off x="29332583" y="19242962"/>
            <a:ext cx="12268200" cy="1168400"/>
          </a:xfrm>
          <a:prstGeom prst="round1Rect">
            <a:avLst/>
          </a:prstGeom>
          <a:solidFill>
            <a:srgbClr val="021943"/>
          </a:solidFill>
        </p:spPr>
        <p:txBody>
          <a:bodyPr vert="horz" lIns="350520" tIns="43815" rIns="87630" bIns="43815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defTabSz="4205394">
              <a:buClr>
                <a:srgbClr val="AD8F67"/>
              </a:buClr>
              <a:defRPr/>
            </a:pPr>
            <a:r>
              <a:rPr lang="en-US" sz="5749" dirty="0">
                <a:solidFill>
                  <a:srgbClr val="FFFFFF"/>
                </a:solidFill>
                <a:latin typeface="Cambria" panose="02040503050406030204"/>
              </a:rPr>
              <a:t>discussion</a:t>
            </a:r>
          </a:p>
        </p:txBody>
      </p:sp>
      <p:sp>
        <p:nvSpPr>
          <p:cNvPr id="24" name="Text Placeholder 15">
            <a:extLst>
              <a:ext uri="{FF2B5EF4-FFF2-40B4-BE49-F238E27FC236}">
                <a16:creationId xmlns:a16="http://schemas.microsoft.com/office/drawing/2014/main" id="{62055F01-8A67-4B72-BE16-B205C7C2D0EA}"/>
              </a:ext>
            </a:extLst>
          </p:cNvPr>
          <p:cNvSpPr txBox="1">
            <a:spLocks/>
          </p:cNvSpPr>
          <p:nvPr/>
        </p:nvSpPr>
        <p:spPr>
          <a:xfrm>
            <a:off x="29332578" y="27422860"/>
            <a:ext cx="12268200" cy="1168400"/>
          </a:xfrm>
          <a:prstGeom prst="round1Rect">
            <a:avLst/>
          </a:prstGeom>
          <a:solidFill>
            <a:srgbClr val="021943"/>
          </a:solidFill>
        </p:spPr>
        <p:txBody>
          <a:bodyPr vert="horz" lIns="350520" tIns="43815" rIns="87630" bIns="43815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defTabSz="4205394">
              <a:buClr>
                <a:srgbClr val="AD8F67"/>
              </a:buClr>
              <a:defRPr/>
            </a:pPr>
            <a:r>
              <a:rPr lang="en-US" sz="5749" dirty="0">
                <a:solidFill>
                  <a:srgbClr val="FFFFFF"/>
                </a:solidFill>
                <a:latin typeface="Cambria" panose="02040503050406030204"/>
              </a:rPr>
              <a:t>Next steps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0832344-3FA7-4839-8FD9-F1926A95A098}"/>
              </a:ext>
            </a:extLst>
          </p:cNvPr>
          <p:cNvSpPr txBox="1"/>
          <p:nvPr/>
        </p:nvSpPr>
        <p:spPr>
          <a:xfrm>
            <a:off x="126716" y="6322666"/>
            <a:ext cx="12268200" cy="5974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Genetic variation may be related to recurrent colorectal adenomas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There have been no GWAS examining this relationship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 Selenium Trial, a phase III, randomized, double-blind, placebo-controlled trial, examined the effect of selenium supplementation and adenoma recurrence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Genetic variants associated with metachronous adenoma may help identify those at highest risk of adenoma development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Identify genetic variants that are associated with the development of metachronous colorectal adenoma</a:t>
            </a:r>
          </a:p>
          <a:p>
            <a:pPr marL="438062" indent="-438062">
              <a:buFont typeface="Arial" panose="020B0604020202020204" pitchFamily="34" charset="0"/>
              <a:buChar char="•"/>
            </a:pPr>
            <a:endParaRPr lang="en-US" sz="1724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342270-983C-4CAC-A040-85F5B2CC3FA6}"/>
              </a:ext>
            </a:extLst>
          </p:cNvPr>
          <p:cNvSpPr txBox="1"/>
          <p:nvPr/>
        </p:nvSpPr>
        <p:spPr>
          <a:xfrm>
            <a:off x="122775" y="17362009"/>
            <a:ext cx="12268200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92819" indent="-492819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Selenium Trial Inclusion Criteria:</a:t>
            </a:r>
          </a:p>
          <a:p>
            <a:pPr marL="1371505" lvl="1" indent="-492819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Ages 40-80 years</a:t>
            </a:r>
          </a:p>
          <a:p>
            <a:pPr marL="1371505" lvl="1" indent="-492819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Removal of at least one adenoma</a:t>
            </a:r>
          </a:p>
          <a:p>
            <a:pPr marL="1371505" lvl="1" indent="-492819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No familial polyposis</a:t>
            </a:r>
          </a:p>
          <a:p>
            <a:pPr marL="1371505" lvl="1" indent="-492819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No hereditary colorectal cancer</a:t>
            </a:r>
          </a:p>
          <a:p>
            <a:pPr marL="492819" indent="-492819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There were 1621 participants in the selenium trial of which, 1215 were used for this analysis (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Figure 1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92819" indent="-492819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Logistic regression analyses were used to identify genetic variants associated with overall adenoma recurrence, advanced metachronous adenoma and multiple metachronous adenoma</a:t>
            </a:r>
          </a:p>
          <a:p>
            <a:pPr marL="1371505" lvl="1" indent="-492819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Adjusted for age, sex, randomization group and 3 principal components</a:t>
            </a:r>
          </a:p>
          <a:p>
            <a:pPr marL="492819" indent="-492819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B9F6905-A09F-4533-A8DB-E76EC23934FB}"/>
              </a:ext>
            </a:extLst>
          </p:cNvPr>
          <p:cNvSpPr txBox="1"/>
          <p:nvPr/>
        </p:nvSpPr>
        <p:spPr>
          <a:xfrm>
            <a:off x="13392155" y="6374922"/>
            <a:ext cx="1507221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On average, participants were 63 years old and mostly male (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Table 1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Identified variants at two independent loci that are suggestively associated with adenoma recurrence (P&lt;10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 [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Figure 2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Figure 3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  <a:p>
            <a:pPr marL="914337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rs61901554, an intron variant of FAT atypical cadherin 3 in the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FAT3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gene</a:t>
            </a:r>
          </a:p>
          <a:p>
            <a:pPr marL="914337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rs12728998 and rs6699944 (in perfect linkage disequilibrium), in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NLRP3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a gene encoding cryopyrin which forms inflammasomes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A7B8CC-49E7-46D6-9F91-F70C03CB3700}"/>
              </a:ext>
            </a:extLst>
          </p:cNvPr>
          <p:cNvSpPr txBox="1"/>
          <p:nvPr/>
        </p:nvSpPr>
        <p:spPr>
          <a:xfrm>
            <a:off x="29366913" y="28857380"/>
            <a:ext cx="1248099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Replicate top hits in similar populations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Explore region near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FAT3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gene</a:t>
            </a:r>
            <a:endParaRPr lang="en-US" sz="1724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9CF0A4-BB42-475B-B68D-4D4E8D08316A}"/>
              </a:ext>
            </a:extLst>
          </p:cNvPr>
          <p:cNvSpPr txBox="1"/>
          <p:nvPr/>
        </p:nvSpPr>
        <p:spPr>
          <a:xfrm>
            <a:off x="29332578" y="20699814"/>
            <a:ext cx="12268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First GWAS examining recurrent adenomas</a:t>
            </a:r>
          </a:p>
          <a:p>
            <a:pPr marL="1390643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Provides new insight into genetic basis of the development of metachronous adenoma</a:t>
            </a:r>
          </a:p>
          <a:p>
            <a:pPr marL="45802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FAT3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has been previously found to be associated with advanced adenoma</a:t>
            </a:r>
          </a:p>
          <a:p>
            <a:pPr marL="45802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NLRP3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has been previously found to be associated with poorer survival in colorectal cancer patients</a:t>
            </a:r>
          </a:p>
          <a:p>
            <a:pPr marL="45802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Limitations to our study include a small sample size, and no replication analysis at this point</a:t>
            </a:r>
          </a:p>
          <a:p>
            <a:pPr marL="45802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Variants may help identify those at highest risk of developing metachronous adenoma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0D196CB-C387-4BA2-8B19-F6B2AB05C737}"/>
              </a:ext>
            </a:extLst>
          </p:cNvPr>
          <p:cNvGrpSpPr/>
          <p:nvPr/>
        </p:nvGrpSpPr>
        <p:grpSpPr>
          <a:xfrm>
            <a:off x="0" y="-735878"/>
            <a:ext cx="42062400" cy="5486948"/>
            <a:chOff x="0" y="-1610908"/>
            <a:chExt cx="42062400" cy="548694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0719121-6508-48D0-BDB5-33AC4F1C72B4}"/>
                </a:ext>
              </a:extLst>
            </p:cNvPr>
            <p:cNvSpPr/>
            <p:nvPr/>
          </p:nvSpPr>
          <p:spPr>
            <a:xfrm>
              <a:off x="0" y="-914400"/>
              <a:ext cx="42062400" cy="4790440"/>
            </a:xfrm>
            <a:prstGeom prst="rect">
              <a:avLst/>
            </a:prstGeom>
            <a:solidFill>
              <a:srgbClr val="AB05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5749" dirty="0" err="1"/>
            </a:p>
          </p:txBody>
        </p:sp>
        <p:sp>
          <p:nvSpPr>
            <p:cNvPr id="6" name="Title 3">
              <a:extLst>
                <a:ext uri="{FF2B5EF4-FFF2-40B4-BE49-F238E27FC236}">
                  <a16:creationId xmlns:a16="http://schemas.microsoft.com/office/drawing/2014/main" id="{8B246856-E970-4E8A-800C-31A320695162}"/>
                </a:ext>
              </a:extLst>
            </p:cNvPr>
            <p:cNvSpPr txBox="1">
              <a:spLocks/>
            </p:cNvSpPr>
            <p:nvPr/>
          </p:nvSpPr>
          <p:spPr>
            <a:xfrm>
              <a:off x="4134459" y="-1610908"/>
              <a:ext cx="35547300" cy="2678848"/>
            </a:xfrm>
            <a:prstGeom prst="rect">
              <a:avLst/>
            </a:prstGeom>
          </p:spPr>
          <p:txBody>
            <a:bodyPr vert="horz" lIns="87630" tIns="43815" rIns="87630" bIns="43815" rtlCol="0" anchor="b">
              <a:normAutofit/>
            </a:bodyPr>
            <a:lstStyle>
              <a:lvl1pPr algn="ctr" defTabSz="438912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7664" b="1" dirty="0">
                  <a:solidFill>
                    <a:schemeClr val="bg1"/>
                  </a:solidFill>
                </a:rPr>
                <a:t>Genome-wide Association Study of Colorectal Adenoma Recurrence in the Selenium Trial</a:t>
              </a:r>
            </a:p>
          </p:txBody>
        </p:sp>
        <p:sp>
          <p:nvSpPr>
            <p:cNvPr id="7" name="Text Placeholder 22">
              <a:extLst>
                <a:ext uri="{FF2B5EF4-FFF2-40B4-BE49-F238E27FC236}">
                  <a16:creationId xmlns:a16="http://schemas.microsoft.com/office/drawing/2014/main" id="{C0C612C9-9BCF-4FB9-A2C0-0F1C578F009E}"/>
                </a:ext>
              </a:extLst>
            </p:cNvPr>
            <p:cNvSpPr txBox="1">
              <a:spLocks/>
            </p:cNvSpPr>
            <p:nvPr/>
          </p:nvSpPr>
          <p:spPr>
            <a:xfrm>
              <a:off x="8480595" y="1499317"/>
              <a:ext cx="27240100" cy="2006104"/>
            </a:xfrm>
            <a:prstGeom prst="rect">
              <a:avLst/>
            </a:prstGeom>
          </p:spPr>
          <p:txBody>
            <a:bodyPr/>
            <a:lstStyle>
              <a:lvl1pPr marL="1097280" indent="-1097280" algn="l" defTabSz="4389120" rtl="0" eaLnBrk="1" latinLnBrk="0" hangingPunct="1">
                <a:lnSpc>
                  <a:spcPct val="90000"/>
                </a:lnSpc>
                <a:spcBef>
                  <a:spcPts val="4800"/>
                </a:spcBef>
                <a:buFont typeface="Arial" panose="020B0604020202020204" pitchFamily="34" charset="0"/>
                <a:buChar char="•"/>
                <a:defRPr sz="134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291840" indent="-1097280" algn="l" defTabSz="4389120" rtl="0" eaLnBrk="1" latinLnBrk="0" hangingPunct="1">
                <a:lnSpc>
                  <a:spcPct val="90000"/>
                </a:lnSpc>
                <a:spcBef>
                  <a:spcPts val="2400"/>
                </a:spcBef>
                <a:buFont typeface="Arial" panose="020B0604020202020204" pitchFamily="34" charset="0"/>
                <a:buChar char="•"/>
                <a:defRPr sz="1152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86400" indent="-1097280" algn="l" defTabSz="4389120" rtl="0" eaLnBrk="1" latinLnBrk="0" hangingPunct="1">
                <a:lnSpc>
                  <a:spcPct val="90000"/>
                </a:lnSpc>
                <a:spcBef>
                  <a:spcPts val="2400"/>
                </a:spcBef>
                <a:buFont typeface="Arial" panose="020B0604020202020204" pitchFamily="34" charset="0"/>
                <a:buChar char="•"/>
                <a:defRPr sz="9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680960" indent="-1097280" algn="l" defTabSz="4389120" rtl="0" eaLnBrk="1" latinLnBrk="0" hangingPunct="1">
                <a:lnSpc>
                  <a:spcPct val="90000"/>
                </a:lnSpc>
                <a:spcBef>
                  <a:spcPts val="2400"/>
                </a:spcBef>
                <a:buFont typeface="Arial" panose="020B0604020202020204" pitchFamily="34" charset="0"/>
                <a:buChar char="•"/>
                <a:defRPr sz="86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875520" indent="-1097280" algn="l" defTabSz="4389120" rtl="0" eaLnBrk="1" latinLnBrk="0" hangingPunct="1">
                <a:lnSpc>
                  <a:spcPct val="90000"/>
                </a:lnSpc>
                <a:spcBef>
                  <a:spcPts val="2400"/>
                </a:spcBef>
                <a:buFont typeface="Arial" panose="020B0604020202020204" pitchFamily="34" charset="0"/>
                <a:buChar char="•"/>
                <a:defRPr sz="86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070080" indent="-1097280" algn="l" defTabSz="4389120" rtl="0" eaLnBrk="1" latinLnBrk="0" hangingPunct="1">
                <a:lnSpc>
                  <a:spcPct val="90000"/>
                </a:lnSpc>
                <a:spcBef>
                  <a:spcPts val="2400"/>
                </a:spcBef>
                <a:buFont typeface="Arial" panose="020B0604020202020204" pitchFamily="34" charset="0"/>
                <a:buChar char="•"/>
                <a:defRPr sz="86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264640" indent="-1097280" algn="l" defTabSz="4389120" rtl="0" eaLnBrk="1" latinLnBrk="0" hangingPunct="1">
                <a:lnSpc>
                  <a:spcPct val="90000"/>
                </a:lnSpc>
                <a:spcBef>
                  <a:spcPts val="2400"/>
                </a:spcBef>
                <a:buFont typeface="Arial" panose="020B0604020202020204" pitchFamily="34" charset="0"/>
                <a:buChar char="•"/>
                <a:defRPr sz="86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459200" indent="-1097280" algn="l" defTabSz="4389120" rtl="0" eaLnBrk="1" latinLnBrk="0" hangingPunct="1">
                <a:lnSpc>
                  <a:spcPct val="90000"/>
                </a:lnSpc>
                <a:spcBef>
                  <a:spcPts val="2400"/>
                </a:spcBef>
                <a:buFont typeface="Arial" panose="020B0604020202020204" pitchFamily="34" charset="0"/>
                <a:buChar char="•"/>
                <a:defRPr sz="86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653760" indent="-1097280" algn="l" defTabSz="4389120" rtl="0" eaLnBrk="1" latinLnBrk="0" hangingPunct="1">
                <a:lnSpc>
                  <a:spcPct val="90000"/>
                </a:lnSpc>
                <a:spcBef>
                  <a:spcPts val="2400"/>
                </a:spcBef>
                <a:buFont typeface="Arial" panose="020B0604020202020204" pitchFamily="34" charset="0"/>
                <a:buChar char="•"/>
                <a:defRPr sz="864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4799" dirty="0">
                  <a:solidFill>
                    <a:schemeClr val="bg1"/>
                  </a:solidFill>
                </a:rPr>
                <a:t>Mario J. Trejo</a:t>
              </a:r>
              <a:r>
                <a:rPr lang="en-US" sz="4799" baseline="30000" dirty="0">
                  <a:solidFill>
                    <a:schemeClr val="bg1"/>
                  </a:solidFill>
                </a:rPr>
                <a:t>1</a:t>
              </a:r>
              <a:r>
                <a:rPr lang="en-US" sz="4799" dirty="0">
                  <a:solidFill>
                    <a:schemeClr val="bg1"/>
                  </a:solidFill>
                </a:rPr>
                <a:t>, Ken Batai</a:t>
              </a:r>
              <a:r>
                <a:rPr lang="en-US" sz="4799" baseline="30000" dirty="0">
                  <a:solidFill>
                    <a:schemeClr val="bg1"/>
                  </a:solidFill>
                </a:rPr>
                <a:t>2</a:t>
              </a:r>
              <a:r>
                <a:rPr lang="en-US" sz="4799" dirty="0">
                  <a:solidFill>
                    <a:schemeClr val="bg1"/>
                  </a:solidFill>
                </a:rPr>
                <a:t>, H.H. Sherry Chow</a:t>
              </a:r>
              <a:r>
                <a:rPr lang="en-US" sz="4799" baseline="30000" dirty="0">
                  <a:solidFill>
                    <a:schemeClr val="bg1"/>
                  </a:solidFill>
                </a:rPr>
                <a:t>3,4</a:t>
              </a:r>
              <a:r>
                <a:rPr lang="en-US" sz="4799" dirty="0">
                  <a:solidFill>
                    <a:schemeClr val="bg1"/>
                  </a:solidFill>
                </a:rPr>
                <a:t>, Nathan Ellis</a:t>
              </a:r>
              <a:r>
                <a:rPr lang="en-US" sz="4799" baseline="30000" dirty="0">
                  <a:solidFill>
                    <a:schemeClr val="bg1"/>
                  </a:solidFill>
                </a:rPr>
                <a:t>5</a:t>
              </a:r>
              <a:r>
                <a:rPr lang="en-US" sz="4799" dirty="0">
                  <a:solidFill>
                    <a:schemeClr val="bg1"/>
                  </a:solidFill>
                </a:rPr>
                <a:t>, Peter Lance</a:t>
              </a:r>
              <a:r>
                <a:rPr lang="en-US" sz="4799" baseline="30000" dirty="0">
                  <a:solidFill>
                    <a:schemeClr val="bg1"/>
                  </a:solidFill>
                </a:rPr>
                <a:t>3,4</a:t>
              </a:r>
              <a:r>
                <a:rPr lang="en-US" sz="4799" dirty="0">
                  <a:solidFill>
                    <a:schemeClr val="bg1"/>
                  </a:solidFill>
                </a:rPr>
                <a:t>, Paul Hsu</a:t>
              </a:r>
              <a:r>
                <a:rPr lang="en-US" sz="4799" baseline="30000" dirty="0">
                  <a:solidFill>
                    <a:schemeClr val="bg1"/>
                  </a:solidFill>
                </a:rPr>
                <a:t>1</a:t>
              </a:r>
              <a:r>
                <a:rPr lang="en-US" sz="4799" dirty="0">
                  <a:solidFill>
                    <a:schemeClr val="bg1"/>
                  </a:solidFill>
                </a:rPr>
                <a:t>, Elizabeth T. Jacobs</a:t>
              </a:r>
              <a:r>
                <a:rPr lang="en-US" sz="4799" baseline="30000" dirty="0">
                  <a:solidFill>
                    <a:schemeClr val="bg1"/>
                  </a:solidFill>
                </a:rPr>
                <a:t>1,3</a:t>
              </a:r>
              <a:br>
                <a:rPr lang="en-US" sz="4799" baseline="30000" dirty="0">
                  <a:solidFill>
                    <a:schemeClr val="bg1"/>
                  </a:solidFill>
                </a:rPr>
              </a:br>
              <a:r>
                <a:rPr lang="en-US" sz="2800" baseline="30000" dirty="0">
                  <a:solidFill>
                    <a:schemeClr val="bg1"/>
                  </a:solidFill>
                </a:rPr>
                <a:t>1</a:t>
              </a:r>
              <a:r>
                <a:rPr lang="en-US" sz="2800" dirty="0">
                  <a:solidFill>
                    <a:schemeClr val="bg1"/>
                  </a:solidFill>
                </a:rPr>
                <a:t>Department of Epidemiology and Biostatistics, University of Arizona, </a:t>
              </a:r>
              <a:r>
                <a:rPr lang="en-US" sz="2800" baseline="30000" dirty="0">
                  <a:solidFill>
                    <a:schemeClr val="bg1"/>
                  </a:solidFill>
                </a:rPr>
                <a:t>2</a:t>
              </a:r>
              <a:r>
                <a:rPr lang="en-US" sz="2800" dirty="0">
                  <a:solidFill>
                    <a:schemeClr val="bg1"/>
                  </a:solidFill>
                </a:rPr>
                <a:t>Department of Urology, University of Arizona, </a:t>
              </a:r>
              <a:r>
                <a:rPr lang="en-US" sz="2800" baseline="30000" dirty="0">
                  <a:solidFill>
                    <a:schemeClr val="bg1"/>
                  </a:solidFill>
                </a:rPr>
                <a:t>3</a:t>
              </a:r>
              <a:r>
                <a:rPr lang="en-US" sz="2800" dirty="0">
                  <a:solidFill>
                    <a:schemeClr val="bg1"/>
                  </a:solidFill>
                </a:rPr>
                <a:t>University of Arizona Cancer Center</a:t>
              </a:r>
              <a:br>
                <a:rPr lang="en-US" sz="2800" dirty="0">
                  <a:solidFill>
                    <a:schemeClr val="bg1"/>
                  </a:solidFill>
                </a:rPr>
              </a:br>
              <a:r>
                <a:rPr lang="en-US" sz="2800" baseline="30000" dirty="0">
                  <a:solidFill>
                    <a:schemeClr val="bg1"/>
                  </a:solidFill>
                </a:rPr>
                <a:t>4</a:t>
              </a:r>
              <a:r>
                <a:rPr lang="en-US" sz="2800" dirty="0">
                  <a:solidFill>
                    <a:schemeClr val="bg1"/>
                  </a:solidFill>
                </a:rPr>
                <a:t>Department of Medicine, College of Medicine, University of Arizona, </a:t>
              </a:r>
              <a:r>
                <a:rPr lang="en-US" sz="2800" baseline="30000" dirty="0">
                  <a:solidFill>
                    <a:schemeClr val="bg1"/>
                  </a:solidFill>
                </a:rPr>
                <a:t>5</a:t>
              </a:r>
              <a:r>
                <a:rPr lang="en-US" sz="2800" dirty="0">
                  <a:solidFill>
                    <a:schemeClr val="bg1"/>
                  </a:solidFill>
                </a:rPr>
                <a:t>Department of Cellular and Molecular Medicine, University of Arizona</a:t>
              </a:r>
            </a:p>
          </p:txBody>
        </p:sp>
        <p:pic>
          <p:nvPicPr>
            <p:cNvPr id="12" name="Picture 11" descr="unireldata:Shared:_UR_CLIENTS:OUR:2014:OUR140527_DE_BrandArchitecture:MASTER LOGOS:CPH140617_DE_BrandArchitecture:UA_Public Health_logo lock up:DIGITAL:PNG:Reverse:UA_CPH_RGB_Primary_reverse.png">
              <a:extLst>
                <a:ext uri="{FF2B5EF4-FFF2-40B4-BE49-F238E27FC236}">
                  <a16:creationId xmlns:a16="http://schemas.microsoft.com/office/drawing/2014/main" id="{399F1043-A0FD-492F-9A09-9B4CB308C8F5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657" y="1634934"/>
              <a:ext cx="7931304" cy="15177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8" name="Picture 4" descr="Image result for university of arizona cancer center logo">
              <a:extLst>
                <a:ext uri="{FF2B5EF4-FFF2-40B4-BE49-F238E27FC236}">
                  <a16:creationId xmlns:a16="http://schemas.microsoft.com/office/drawing/2014/main" id="{04F1B828-7EE7-457F-9106-EFF4FDBCBC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66683" y="1947516"/>
              <a:ext cx="6316247" cy="14211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600593E-5B39-41F4-B13D-DFE587C0280C}"/>
              </a:ext>
            </a:extLst>
          </p:cNvPr>
          <p:cNvGrpSpPr/>
          <p:nvPr/>
        </p:nvGrpSpPr>
        <p:grpSpPr>
          <a:xfrm>
            <a:off x="3835829" y="12164505"/>
            <a:ext cx="5582410" cy="2955960"/>
            <a:chOff x="1421068" y="16627149"/>
            <a:chExt cx="11122073" cy="5889286"/>
          </a:xfrm>
        </p:grpSpPr>
        <p:pic>
          <p:nvPicPr>
            <p:cNvPr id="13" name="Picture 12" descr="A close up of a logo&#10;&#10;Description automatically generated">
              <a:extLst>
                <a:ext uri="{FF2B5EF4-FFF2-40B4-BE49-F238E27FC236}">
                  <a16:creationId xmlns:a16="http://schemas.microsoft.com/office/drawing/2014/main" id="{3179FDFA-B824-43E0-89FC-FFF0B9A2BE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4877" y="18080019"/>
              <a:ext cx="4748264" cy="3482060"/>
            </a:xfrm>
            <a:prstGeom prst="rect">
              <a:avLst/>
            </a:prstGeom>
          </p:spPr>
        </p:pic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FCE5E0B4-3937-4772-BF6E-2914F5DC68C3}"/>
                </a:ext>
              </a:extLst>
            </p:cNvPr>
            <p:cNvGrpSpPr/>
            <p:nvPr/>
          </p:nvGrpSpPr>
          <p:grpSpPr>
            <a:xfrm>
              <a:off x="1421068" y="16627149"/>
              <a:ext cx="3772824" cy="5889286"/>
              <a:chOff x="1425602" y="13120439"/>
              <a:chExt cx="3772824" cy="5889286"/>
            </a:xfrm>
          </p:grpSpPr>
          <p:pic>
            <p:nvPicPr>
              <p:cNvPr id="21" name="Picture 20" descr="A picture containing food, bottle, room&#10;&#10;Description automatically generated">
                <a:extLst>
                  <a:ext uri="{FF2B5EF4-FFF2-40B4-BE49-F238E27FC236}">
                    <a16:creationId xmlns:a16="http://schemas.microsoft.com/office/drawing/2014/main" id="{BA8471FA-2436-467D-81B0-34F2F22D16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25602" y="13120439"/>
                <a:ext cx="3772824" cy="5889286"/>
              </a:xfrm>
              <a:prstGeom prst="rect">
                <a:avLst/>
              </a:prstGeom>
            </p:spPr>
          </p:pic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0C1E2FB-EC2A-4F68-B064-DCD93A5D1714}"/>
                  </a:ext>
                </a:extLst>
              </p:cNvPr>
              <p:cNvSpPr txBox="1"/>
              <p:nvPr/>
            </p:nvSpPr>
            <p:spPr>
              <a:xfrm>
                <a:off x="2020575" y="15674176"/>
                <a:ext cx="1981453" cy="15327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399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Se</a:t>
                </a:r>
                <a:endParaRPr lang="en-US" sz="7199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A51C434-20CB-41E7-AE9A-59491B720428}"/>
              </a:ext>
            </a:extLst>
          </p:cNvPr>
          <p:cNvGrpSpPr/>
          <p:nvPr/>
        </p:nvGrpSpPr>
        <p:grpSpPr>
          <a:xfrm>
            <a:off x="407412" y="24578789"/>
            <a:ext cx="12282022" cy="8972787"/>
            <a:chOff x="461622" y="23979653"/>
            <a:chExt cx="12282022" cy="8972787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D640F14-4E16-46F1-ADBA-011EBDEE5AE6}"/>
                </a:ext>
              </a:extLst>
            </p:cNvPr>
            <p:cNvSpPr txBox="1"/>
            <p:nvPr/>
          </p:nvSpPr>
          <p:spPr>
            <a:xfrm>
              <a:off x="6321963" y="27443240"/>
              <a:ext cx="6139569" cy="5509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Used 1000 genome project for reported race/ethnicity comparison with genomic ancestry 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Identity-by-Descent analysis to identify duplicated samples or related individuals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Imputation using Michigan Imputation Server</a:t>
              </a:r>
            </a:p>
            <a:p>
              <a:pPr marL="457200" indent="-457200">
                <a:buFont typeface="Arial" panose="020B0604020202020204" pitchFamily="34" charset="0"/>
                <a:buChar char="•"/>
              </a:pPr>
              <a:endParaRPr lang="en-US" sz="3200" dirty="0"/>
            </a:p>
            <a:p>
              <a:endParaRPr lang="en-US" sz="3200" dirty="0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C4349A9-9FA6-4BFF-BA21-C6855F87B6DD}"/>
                </a:ext>
              </a:extLst>
            </p:cNvPr>
            <p:cNvGrpSpPr/>
            <p:nvPr/>
          </p:nvGrpSpPr>
          <p:grpSpPr>
            <a:xfrm>
              <a:off x="461622" y="23979653"/>
              <a:ext cx="12282022" cy="8012410"/>
              <a:chOff x="130657" y="26459838"/>
              <a:chExt cx="12282022" cy="8012410"/>
            </a:xfrm>
          </p:grpSpPr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F49D7D9-F137-4E4D-B13E-BAFF0A519FD7}"/>
                  </a:ext>
                </a:extLst>
              </p:cNvPr>
              <p:cNvSpPr txBox="1"/>
              <p:nvPr/>
            </p:nvSpPr>
            <p:spPr>
              <a:xfrm>
                <a:off x="295521" y="26572057"/>
                <a:ext cx="2439677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1621 participants in the Selenium Trial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774E611F-5A47-4C03-8426-B4470C5C5574}"/>
                  </a:ext>
                </a:extLst>
              </p:cNvPr>
              <p:cNvSpPr txBox="1"/>
              <p:nvPr/>
            </p:nvSpPr>
            <p:spPr>
              <a:xfrm>
                <a:off x="4022254" y="26717060"/>
                <a:ext cx="304963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624,110 SNPs after QC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ED99BE5-34E9-4B71-80EE-FF5E32BFAD08}"/>
                  </a:ext>
                </a:extLst>
              </p:cNvPr>
              <p:cNvSpPr txBox="1"/>
              <p:nvPr/>
            </p:nvSpPr>
            <p:spPr>
              <a:xfrm>
                <a:off x="8358943" y="26459838"/>
                <a:ext cx="4053736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5,380,949 SNPs from 1215 participants of European descent available for analysis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C62D823-E7CD-4517-B79F-620F531A94F8}"/>
                  </a:ext>
                </a:extLst>
              </p:cNvPr>
              <p:cNvSpPr txBox="1"/>
              <p:nvPr/>
            </p:nvSpPr>
            <p:spPr>
              <a:xfrm>
                <a:off x="1156290" y="29754536"/>
                <a:ext cx="3794003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Genotyped using Illumina Global Screening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B5E6DFB8-B110-4AFB-BB6B-F314F35D8688}"/>
                  </a:ext>
                </a:extLst>
              </p:cNvPr>
              <p:cNvSpPr/>
              <p:nvPr/>
            </p:nvSpPr>
            <p:spPr>
              <a:xfrm>
                <a:off x="130657" y="26459839"/>
                <a:ext cx="2439677" cy="3027962"/>
              </a:xfrm>
              <a:prstGeom prst="rect">
                <a:avLst/>
              </a:prstGeom>
              <a:noFill/>
              <a:ln w="635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EDCAF414-2163-4DD6-AD88-037C1FEFA60A}"/>
                  </a:ext>
                </a:extLst>
              </p:cNvPr>
              <p:cNvSpPr/>
              <p:nvPr/>
            </p:nvSpPr>
            <p:spPr>
              <a:xfrm>
                <a:off x="4008432" y="26572057"/>
                <a:ext cx="2931584" cy="1569660"/>
              </a:xfrm>
              <a:prstGeom prst="rect">
                <a:avLst/>
              </a:prstGeom>
              <a:noFill/>
              <a:ln w="635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07FBC2DF-28BB-4F30-B81E-A0C7F681F501}"/>
                  </a:ext>
                </a:extLst>
              </p:cNvPr>
              <p:cNvSpPr/>
              <p:nvPr/>
            </p:nvSpPr>
            <p:spPr>
              <a:xfrm>
                <a:off x="8358943" y="26459838"/>
                <a:ext cx="4039914" cy="2554545"/>
              </a:xfrm>
              <a:prstGeom prst="rect">
                <a:avLst/>
              </a:prstGeom>
              <a:noFill/>
              <a:ln w="635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9F01637F-AE5E-4853-A7BF-3DFC8D389B2A}"/>
                  </a:ext>
                </a:extLst>
              </p:cNvPr>
              <p:cNvSpPr/>
              <p:nvPr/>
            </p:nvSpPr>
            <p:spPr>
              <a:xfrm>
                <a:off x="5858974" y="29876157"/>
                <a:ext cx="6339989" cy="4596091"/>
              </a:xfrm>
              <a:prstGeom prst="rect">
                <a:avLst/>
              </a:prstGeom>
              <a:noFill/>
              <a:ln w="635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7256F645-19EC-4E47-A05E-F080A0507D24}"/>
                  </a:ext>
                </a:extLst>
              </p:cNvPr>
              <p:cNvSpPr/>
              <p:nvPr/>
            </p:nvSpPr>
            <p:spPr>
              <a:xfrm>
                <a:off x="1156290" y="29754536"/>
                <a:ext cx="3794003" cy="1820524"/>
              </a:xfrm>
              <a:prstGeom prst="rect">
                <a:avLst/>
              </a:prstGeom>
              <a:noFill/>
              <a:ln w="635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4C66E83D-F940-4B73-B403-85351ED988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35198" y="27355800"/>
                <a:ext cx="1131952" cy="0"/>
              </a:xfrm>
              <a:prstGeom prst="straightConnector1">
                <a:avLst/>
              </a:prstGeom>
              <a:ln w="1016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B1F10BD8-E5EB-4AC9-92A7-B4B696DAD0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71888" y="27355800"/>
                <a:ext cx="1131952" cy="0"/>
              </a:xfrm>
              <a:prstGeom prst="straightConnector1">
                <a:avLst/>
              </a:prstGeom>
              <a:ln w="1016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D2E2B810-0726-42D7-A4AF-1A5C0035864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50200" y="27527543"/>
                <a:ext cx="0" cy="2110818"/>
              </a:xfrm>
              <a:prstGeom prst="straightConnector1">
                <a:avLst/>
              </a:prstGeom>
              <a:ln w="1016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499CC951-B20B-4672-A48F-037291F455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69800" y="27527543"/>
                <a:ext cx="0" cy="2110818"/>
              </a:xfrm>
              <a:prstGeom prst="straightConnector1">
                <a:avLst/>
              </a:prstGeom>
              <a:ln w="1016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9BC43628-E4EF-4FE2-A135-BFDAB1FA88DC}"/>
              </a:ext>
            </a:extLst>
          </p:cNvPr>
          <p:cNvGrpSpPr/>
          <p:nvPr/>
        </p:nvGrpSpPr>
        <p:grpSpPr>
          <a:xfrm>
            <a:off x="13392155" y="11458642"/>
            <a:ext cx="14624046" cy="4446645"/>
            <a:chOff x="14766791" y="11440250"/>
            <a:chExt cx="6266294" cy="3969718"/>
          </a:xfrm>
        </p:grpSpPr>
        <p:graphicFrame>
          <p:nvGraphicFramePr>
            <p:cNvPr id="70" name="Content Placeholder 3">
              <a:extLst>
                <a:ext uri="{FF2B5EF4-FFF2-40B4-BE49-F238E27FC236}">
                  <a16:creationId xmlns:a16="http://schemas.microsoft.com/office/drawing/2014/main" id="{41E6B55E-5FB8-475B-B8F2-E645C00BE7E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19964364"/>
                </p:ext>
              </p:extLst>
            </p:nvPr>
          </p:nvGraphicFramePr>
          <p:xfrm>
            <a:off x="14766791" y="11440250"/>
            <a:ext cx="6266294" cy="3058982"/>
          </p:xfrm>
          <a:graphic>
            <a:graphicData uri="http://schemas.openxmlformats.org/drawingml/2006/table">
              <a:tbl>
                <a:tblPr firstRow="1" firstCol="1" bandRow="1">
                  <a:tableStyleId>{C083E6E3-FA7D-4D7B-A595-EF9225AFEA82}</a:tableStyleId>
                </a:tblPr>
                <a:tblGrid>
                  <a:gridCol w="3509457">
                    <a:extLst>
                      <a:ext uri="{9D8B030D-6E8A-4147-A177-3AD203B41FA5}">
                        <a16:colId xmlns:a16="http://schemas.microsoft.com/office/drawing/2014/main" val="2907435729"/>
                      </a:ext>
                    </a:extLst>
                  </a:gridCol>
                  <a:gridCol w="2630165">
                    <a:extLst>
                      <a:ext uri="{9D8B030D-6E8A-4147-A177-3AD203B41FA5}">
                        <a16:colId xmlns:a16="http://schemas.microsoft.com/office/drawing/2014/main" val="123152495"/>
                      </a:ext>
                    </a:extLst>
                  </a:gridCol>
                  <a:gridCol w="3156041">
                    <a:extLst>
                      <a:ext uri="{9D8B030D-6E8A-4147-A177-3AD203B41FA5}">
                        <a16:colId xmlns:a16="http://schemas.microsoft.com/office/drawing/2014/main" val="2043212862"/>
                      </a:ext>
                    </a:extLst>
                  </a:gridCol>
                  <a:gridCol w="3055752">
                    <a:extLst>
                      <a:ext uri="{9D8B030D-6E8A-4147-A177-3AD203B41FA5}">
                        <a16:colId xmlns:a16="http://schemas.microsoft.com/office/drawing/2014/main" val="1004360779"/>
                      </a:ext>
                    </a:extLst>
                  </a:gridCol>
                  <a:gridCol w="2272632">
                    <a:extLst>
                      <a:ext uri="{9D8B030D-6E8A-4147-A177-3AD203B41FA5}">
                        <a16:colId xmlns:a16="http://schemas.microsoft.com/office/drawing/2014/main" val="3767308151"/>
                      </a:ext>
                    </a:extLst>
                  </a:gridCol>
                </a:tblGrid>
                <a:tr h="758129"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dirty="0"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Characteristic</a:t>
                        </a:r>
                        <a:endParaRPr lang="en-US" sz="2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Total</a:t>
                        </a:r>
                      </a:p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N=1215 (100%)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No Recurrent Adenoma</a:t>
                        </a:r>
                      </a:p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N=681 (56%)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dirty="0"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Recurrent Adenoma</a:t>
                        </a:r>
                      </a:p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N=534 (44%)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P-Value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343471095"/>
                    </a:ext>
                  </a:extLst>
                </a:tr>
                <a:tr h="362209"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Sex N(%)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endParaRPr lang="en-US" sz="2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endParaRPr lang="en-US" sz="2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endParaRPr lang="en-US" sz="2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0.0002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2654416639"/>
                    </a:ext>
                  </a:extLst>
                </a:tr>
                <a:tr h="216693"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     Female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i="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433 (35.6)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i="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274 (40.2)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i="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159 (29.8)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endParaRPr lang="en-US" sz="280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a:txBody>
                    <a:tcPr marL="155165" marR="155165" marT="0" marB="0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2597577261"/>
                    </a:ext>
                  </a:extLst>
                </a:tr>
                <a:tr h="362209"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     Male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4206240" rtl="0" eaLnBrk="1" fontAlgn="auto" latinLnBrk="0" hangingPunct="1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800" i="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782 (64.4)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i="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407 (59.8)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i="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375 (70.2)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4206240" rtl="0" eaLnBrk="1" fontAlgn="auto" latinLnBrk="0" hangingPunct="1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lang="en-US" sz="280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a:txBody>
                    <a:tcPr marL="155165" marR="155165" marT="0" marB="0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3640968376"/>
                    </a:ext>
                  </a:extLst>
                </a:tr>
                <a:tr h="649000"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Age* Mean (SD)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i="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63.3 (8.8)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i="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62.4 (9.1)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i="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64.3 (8.4)</a:t>
                        </a:r>
                        <a:endParaRPr lang="en-US" sz="2800" i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800" i="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0.0001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477433616"/>
                    </a:ext>
                  </a:extLst>
                </a:tr>
              </a:tbl>
            </a:graphicData>
          </a:graphic>
        </p:graphicFrame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D5C443FF-76E8-4F20-8CA5-64F427FD05DE}"/>
                </a:ext>
              </a:extLst>
            </p:cNvPr>
            <p:cNvSpPr txBox="1"/>
            <p:nvPr/>
          </p:nvSpPr>
          <p:spPr>
            <a:xfrm>
              <a:off x="14773709" y="14942866"/>
              <a:ext cx="6172524" cy="467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* </a:t>
              </a:r>
              <a:r>
                <a:rPr lang="en-US" sz="28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at Randomization </a:t>
              </a:r>
              <a:endParaRPr lang="en-US" sz="2800" dirty="0"/>
            </a:p>
          </p:txBody>
        </p:sp>
      </p:grpSp>
      <p:pic>
        <p:nvPicPr>
          <p:cNvPr id="74" name="Picture 73">
            <a:extLst>
              <a:ext uri="{FF2B5EF4-FFF2-40B4-BE49-F238E27FC236}">
                <a16:creationId xmlns:a16="http://schemas.microsoft.com/office/drawing/2014/main" id="{5325937C-6F34-4323-8F2E-30DE2F5FF007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30384881" y="6300128"/>
            <a:ext cx="9891634" cy="6334768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7FBE5F95-311D-4503-8BF3-EA9B51CEB9D0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30384881" y="12749497"/>
            <a:ext cx="9891634" cy="6328567"/>
          </a:xfrm>
          <a:prstGeom prst="rect">
            <a:avLst/>
          </a:prstGeom>
        </p:spPr>
      </p:pic>
      <p:grpSp>
        <p:nvGrpSpPr>
          <p:cNvPr id="79" name="Group 78">
            <a:extLst>
              <a:ext uri="{FF2B5EF4-FFF2-40B4-BE49-F238E27FC236}">
                <a16:creationId xmlns:a16="http://schemas.microsoft.com/office/drawing/2014/main" id="{384A7F91-EBF8-4FCC-95D5-F767647A385B}"/>
              </a:ext>
            </a:extLst>
          </p:cNvPr>
          <p:cNvGrpSpPr/>
          <p:nvPr/>
        </p:nvGrpSpPr>
        <p:grpSpPr>
          <a:xfrm>
            <a:off x="13239756" y="26997269"/>
            <a:ext cx="15224615" cy="5278598"/>
            <a:chOff x="12658863" y="18632639"/>
            <a:chExt cx="12343254" cy="5085671"/>
          </a:xfrm>
        </p:grpSpPr>
        <p:graphicFrame>
          <p:nvGraphicFramePr>
            <p:cNvPr id="44" name="Content Placeholder 3">
              <a:extLst>
                <a:ext uri="{FF2B5EF4-FFF2-40B4-BE49-F238E27FC236}">
                  <a16:creationId xmlns:a16="http://schemas.microsoft.com/office/drawing/2014/main" id="{0743B61B-7F39-4F1A-994B-9261F5FF8258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61036675"/>
                </p:ext>
              </p:extLst>
            </p:nvPr>
          </p:nvGraphicFramePr>
          <p:xfrm>
            <a:off x="12658863" y="18632639"/>
            <a:ext cx="12343254" cy="4278258"/>
          </p:xfrm>
          <a:graphic>
            <a:graphicData uri="http://schemas.openxmlformats.org/drawingml/2006/table">
              <a:tbl>
                <a:tblPr firstRow="1" firstCol="1" bandRow="1">
                  <a:tableStyleId>{C083E6E3-FA7D-4D7B-A595-EF9225AFEA82}</a:tableStyleId>
                </a:tblPr>
                <a:tblGrid>
                  <a:gridCol w="2241584">
                    <a:extLst>
                      <a:ext uri="{9D8B030D-6E8A-4147-A177-3AD203B41FA5}">
                        <a16:colId xmlns:a16="http://schemas.microsoft.com/office/drawing/2014/main" val="2907435729"/>
                      </a:ext>
                    </a:extLst>
                  </a:gridCol>
                  <a:gridCol w="2246221">
                    <a:extLst>
                      <a:ext uri="{9D8B030D-6E8A-4147-A177-3AD203B41FA5}">
                        <a16:colId xmlns:a16="http://schemas.microsoft.com/office/drawing/2014/main" val="2043212862"/>
                      </a:ext>
                    </a:extLst>
                  </a:gridCol>
                  <a:gridCol w="1398667">
                    <a:extLst>
                      <a:ext uri="{9D8B030D-6E8A-4147-A177-3AD203B41FA5}">
                        <a16:colId xmlns:a16="http://schemas.microsoft.com/office/drawing/2014/main" val="1155777891"/>
                      </a:ext>
                    </a:extLst>
                  </a:gridCol>
                  <a:gridCol w="843088">
                    <a:extLst>
                      <a:ext uri="{9D8B030D-6E8A-4147-A177-3AD203B41FA5}">
                        <a16:colId xmlns:a16="http://schemas.microsoft.com/office/drawing/2014/main" val="2806245199"/>
                      </a:ext>
                    </a:extLst>
                  </a:gridCol>
                  <a:gridCol w="2751109">
                    <a:extLst>
                      <a:ext uri="{9D8B030D-6E8A-4147-A177-3AD203B41FA5}">
                        <a16:colId xmlns:a16="http://schemas.microsoft.com/office/drawing/2014/main" val="1004360779"/>
                      </a:ext>
                    </a:extLst>
                  </a:gridCol>
                  <a:gridCol w="2871973">
                    <a:extLst>
                      <a:ext uri="{9D8B030D-6E8A-4147-A177-3AD203B41FA5}">
                        <a16:colId xmlns:a16="http://schemas.microsoft.com/office/drawing/2014/main" val="408585052"/>
                      </a:ext>
                    </a:extLst>
                  </a:gridCol>
                  <a:gridCol w="2871973">
                    <a:extLst>
                      <a:ext uri="{9D8B030D-6E8A-4147-A177-3AD203B41FA5}">
                        <a16:colId xmlns:a16="http://schemas.microsoft.com/office/drawing/2014/main" val="515932130"/>
                      </a:ext>
                    </a:extLst>
                  </a:gridCol>
                </a:tblGrid>
                <a:tr h="1709701"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SNP ID</a:t>
                        </a:r>
                        <a:endParaRPr lang="en-US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2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CHR:BP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Gene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MA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Overall Adenoma Recurrence</a:t>
                        </a:r>
                      </a:p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OR (95% CI) </a:t>
                        </a:r>
                        <a:b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a:b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p-value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4206240" rtl="0" eaLnBrk="1" fontAlgn="auto" latinLnBrk="0" hangingPunct="1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600" dirty="0"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Multiple Metachronous Adenoma </a:t>
                        </a:r>
                        <a:br>
                          <a:rPr lang="en-US" sz="2600" dirty="0"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</a:b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OR (95% CI) </a:t>
                        </a:r>
                        <a:b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a:b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p-value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4206240" rtl="0" eaLnBrk="1" fontAlgn="auto" latinLnBrk="0" hangingPunct="1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600" dirty="0"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Advanced Metachronous Adenoma</a:t>
                        </a:r>
                        <a:br>
                          <a:rPr lang="en-US" sz="2600" dirty="0"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</a:b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OR (95% CI) </a:t>
                        </a:r>
                        <a:b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a:b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p-value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343471095"/>
                    </a:ext>
                  </a:extLst>
                </a:tr>
                <a:tr h="705521"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rs61901554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2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11:92236687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i="1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FAT3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T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4206240" rtl="0" eaLnBrk="1" fontAlgn="auto" latinLnBrk="0" hangingPunct="1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1.67 (1.36, 2.06)</a:t>
                        </a:r>
                      </a:p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rPr>
                          <a:t>1.1 x 10</a:t>
                        </a:r>
                        <a:r>
                          <a:rPr lang="en-US" sz="2600" kern="1200" baseline="300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rPr>
                          <a:t>-6</a:t>
                        </a:r>
                        <a:endParaRPr lang="en-US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1.46 (1.05, 2.04)</a:t>
                        </a:r>
                      </a:p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0.02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l" defTabSz="4206240" rtl="0" eaLnBrk="1" fontAlgn="auto" latinLnBrk="0" hangingPunct="1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lang="en-US" sz="2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1.99 (1.42, 2.80)</a:t>
                        </a:r>
                      </a:p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7.9 x 10</a:t>
                        </a:r>
                        <a:r>
                          <a:rPr lang="en-US" sz="2600" baseline="300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-5</a:t>
                        </a:r>
                        <a:endParaRPr lang="en-US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a:txBody>
                    <a:tcPr marL="155165" marR="155165" marT="0" marB="0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2654416639"/>
                    </a:ext>
                  </a:extLst>
                </a:tr>
                <a:tr h="846040"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rs6699944 and rs12728998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r>
                          <a:rPr lang="en-US" sz="26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rPr>
                          <a:t>1:247593562</a:t>
                        </a:r>
                      </a:p>
                      <a:p>
                        <a:endParaRPr lang="en-US" sz="2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endParaRPr>
                      </a:p>
                      <a:p>
                        <a:r>
                          <a:rPr lang="en-US" sz="2600" kern="1200" dirty="0">
                            <a:solidFill>
                              <a:schemeClr val="tx1"/>
                            </a:solidFill>
                            <a:effectLst/>
                            <a:latin typeface="Arial" panose="020B0604020202020204" pitchFamily="34" charset="0"/>
                            <a:ea typeface="+mn-ea"/>
                            <a:cs typeface="Arial" panose="020B0604020202020204" pitchFamily="34" charset="0"/>
                          </a:rPr>
                          <a:t>1:247592175</a:t>
                        </a:r>
                        <a:endParaRPr lang="en-US" sz="2600" dirty="0">
                          <a:latin typeface="Arial" panose="020B0604020202020204" pitchFamily="34" charset="0"/>
                          <a:cs typeface="Arial" panose="020B0604020202020204" pitchFamily="34" charset="0"/>
                        </a:endParaRP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i="1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NLRP3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A</a:t>
                        </a:r>
                      </a:p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endParaRPr lang="en-US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T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1.68 (1.36, 2.08)</a:t>
                        </a:r>
                      </a:p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2.0 x 10</a:t>
                        </a:r>
                        <a:r>
                          <a:rPr lang="en-US" sz="2600" baseline="300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-6</a:t>
                        </a:r>
                        <a:endParaRPr lang="en-US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1.76  (1.27, 2.43)</a:t>
                        </a:r>
                      </a:p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0.0007</a:t>
                        </a:r>
                      </a:p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endParaRPr lang="en-US" sz="2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endParaRPr>
                      </a:p>
                    </a:txBody>
                    <a:tcPr marL="155165" marR="155165" marT="0" marB="0">
                      <a:noFill/>
                    </a:tcPr>
                  </a:tc>
                  <a:tc>
                    <a:txBody>
                      <a:bodyPr/>
                      <a:lstStyle/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a:t>1.59 (1.12, 2.28)</a:t>
                        </a:r>
                      </a:p>
                      <a:p>
                        <a:pPr marL="0" marR="0">
                          <a:lnSpc>
                            <a:spcPct val="115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26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a:t>0.01</a:t>
                        </a:r>
                      </a:p>
                    </a:txBody>
                    <a:tcPr marL="155165" marR="155165" marT="0" marB="0"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477433616"/>
                    </a:ext>
                  </a:extLst>
                </a:tr>
              </a:tbl>
            </a:graphicData>
          </a:graphic>
        </p:graphicFrame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4F793697-4749-438E-971C-CAE6B9FFA8F5}"/>
                </a:ext>
              </a:extLst>
            </p:cNvPr>
            <p:cNvSpPr txBox="1"/>
            <p:nvPr/>
          </p:nvSpPr>
          <p:spPr>
            <a:xfrm>
              <a:off x="12658863" y="23214213"/>
              <a:ext cx="11699852" cy="5040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*CHR = Chromosome, BP = Base Pair, MA = Minor Allele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72AD860D-FAE5-49D3-AC33-35D968513CD8}"/>
              </a:ext>
            </a:extLst>
          </p:cNvPr>
          <p:cNvSpPr txBox="1"/>
          <p:nvPr/>
        </p:nvSpPr>
        <p:spPr>
          <a:xfrm>
            <a:off x="457071" y="30908558"/>
            <a:ext cx="55401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Figure 1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Genotyping workflow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00C460C-9D9F-49E1-8B9E-FC38732DEFCF}"/>
              </a:ext>
            </a:extLst>
          </p:cNvPr>
          <p:cNvGrpSpPr/>
          <p:nvPr/>
        </p:nvGrpSpPr>
        <p:grpSpPr>
          <a:xfrm>
            <a:off x="13362922" y="16380150"/>
            <a:ext cx="15072214" cy="9682164"/>
            <a:chOff x="14017127" y="18597853"/>
            <a:chExt cx="13802377" cy="9235775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D92312A7-4715-4AD7-B8A6-28E3C324CEDA}"/>
                </a:ext>
              </a:extLst>
            </p:cNvPr>
            <p:cNvGrpSpPr/>
            <p:nvPr/>
          </p:nvGrpSpPr>
          <p:grpSpPr>
            <a:xfrm>
              <a:off x="14254439" y="18597853"/>
              <a:ext cx="12616460" cy="9235775"/>
              <a:chOff x="14480946" y="16459199"/>
              <a:chExt cx="12324580" cy="9608775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00B7325F-B823-437B-BCDA-8533005626F3}"/>
                  </a:ext>
                </a:extLst>
              </p:cNvPr>
              <p:cNvGrpSpPr/>
              <p:nvPr/>
            </p:nvGrpSpPr>
            <p:grpSpPr>
              <a:xfrm>
                <a:off x="14480946" y="16459199"/>
                <a:ext cx="12324580" cy="9608775"/>
                <a:chOff x="14480946" y="16459199"/>
                <a:chExt cx="12324580" cy="9608775"/>
              </a:xfrm>
            </p:grpSpPr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36CB61A6-488C-4118-B79E-550F6AFA12F7}"/>
                    </a:ext>
                  </a:extLst>
                </p:cNvPr>
                <p:cNvGrpSpPr/>
                <p:nvPr/>
              </p:nvGrpSpPr>
              <p:grpSpPr>
                <a:xfrm>
                  <a:off x="14480946" y="17180177"/>
                  <a:ext cx="12324580" cy="8887797"/>
                  <a:chOff x="14114534" y="17079728"/>
                  <a:chExt cx="12324580" cy="8887797"/>
                </a:xfrm>
              </p:grpSpPr>
              <p:pic>
                <p:nvPicPr>
                  <p:cNvPr id="8" name="Picture 7" descr="A screenshot of a cell phone&#10;&#10;Description automatically generated">
                    <a:extLst>
                      <a:ext uri="{FF2B5EF4-FFF2-40B4-BE49-F238E27FC236}">
                        <a16:creationId xmlns:a16="http://schemas.microsoft.com/office/drawing/2014/main" id="{109E430C-64B5-4454-A753-2822951C62A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 rotWithShape="1">
                  <a:blip r:embed="rId9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10438" r="4807"/>
                  <a:stretch/>
                </p:blipFill>
                <p:spPr>
                  <a:xfrm>
                    <a:off x="14114534" y="17079728"/>
                    <a:ext cx="12324580" cy="8887797"/>
                  </a:xfrm>
                  <a:prstGeom prst="rect">
                    <a:avLst/>
                  </a:prstGeom>
                </p:spPr>
              </p:pic>
              <p:sp>
                <p:nvSpPr>
                  <p:cNvPr id="2" name="Oval 1">
                    <a:extLst>
                      <a:ext uri="{FF2B5EF4-FFF2-40B4-BE49-F238E27FC236}">
                        <a16:creationId xmlns:a16="http://schemas.microsoft.com/office/drawing/2014/main" id="{7B858881-D217-42E9-B988-949753EF74D0}"/>
                      </a:ext>
                    </a:extLst>
                  </p:cNvPr>
                  <p:cNvSpPr/>
                  <p:nvPr/>
                </p:nvSpPr>
                <p:spPr>
                  <a:xfrm>
                    <a:off x="22465074" y="19036214"/>
                    <a:ext cx="228600" cy="228600"/>
                  </a:xfrm>
                  <a:prstGeom prst="rect">
                    <a:avLst/>
                  </a:prstGeom>
                  <a:noFill/>
                  <a:ln w="50800"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" name="TextBox 2">
                    <a:extLst>
                      <a:ext uri="{FF2B5EF4-FFF2-40B4-BE49-F238E27FC236}">
                        <a16:creationId xmlns:a16="http://schemas.microsoft.com/office/drawing/2014/main" id="{0D1569A8-6BF2-4DCE-9036-0D24E67C6AB2}"/>
                      </a:ext>
                    </a:extLst>
                  </p:cNvPr>
                  <p:cNvSpPr txBox="1"/>
                  <p:nvPr/>
                </p:nvSpPr>
                <p:spPr>
                  <a:xfrm>
                    <a:off x="22994651" y="18424915"/>
                    <a:ext cx="2355452" cy="54421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799" b="1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rs61901554</a:t>
                    </a:r>
                  </a:p>
                </p:txBody>
              </p:sp>
              <p:cxnSp>
                <p:nvCxnSpPr>
                  <p:cNvPr id="11" name="Straight Connector 10">
                    <a:extLst>
                      <a:ext uri="{FF2B5EF4-FFF2-40B4-BE49-F238E27FC236}">
                        <a16:creationId xmlns:a16="http://schemas.microsoft.com/office/drawing/2014/main" id="{5E192268-85CB-4FCE-B4A4-523F6461AF02}"/>
                      </a:ext>
                    </a:extLst>
                  </p:cNvPr>
                  <p:cNvCxnSpPr>
                    <a:cxnSpLocks/>
                    <a:stCxn id="2" idx="7"/>
                    <a:endCxn id="3" idx="1"/>
                  </p:cNvCxnSpPr>
                  <p:nvPr/>
                </p:nvCxnSpPr>
                <p:spPr>
                  <a:xfrm flipV="1">
                    <a:off x="22660195" y="18697024"/>
                    <a:ext cx="334456" cy="372678"/>
                  </a:xfrm>
                  <a:prstGeom prst="line">
                    <a:avLst/>
                  </a:prstGeom>
                  <a:ln w="34925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FC3B19E8-BB4E-4ACD-BFC8-B77DC39743B2}"/>
                    </a:ext>
                  </a:extLst>
                </p:cNvPr>
                <p:cNvSpPr/>
                <p:nvPr/>
              </p:nvSpPr>
              <p:spPr>
                <a:xfrm>
                  <a:off x="19968327" y="16459199"/>
                  <a:ext cx="2743200" cy="5334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B3938AA6-82A5-447E-8723-1A11EB007157}"/>
                  </a:ext>
                </a:extLst>
              </p:cNvPr>
              <p:cNvSpPr/>
              <p:nvPr/>
            </p:nvSpPr>
            <p:spPr>
              <a:xfrm>
                <a:off x="16956597" y="19366824"/>
                <a:ext cx="228600" cy="228600"/>
              </a:xfrm>
              <a:prstGeom prst="rect">
                <a:avLst/>
              </a:prstGeom>
              <a:noFill/>
              <a:ln w="508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C52A37A7-69B6-4EA1-AED1-F28E40ED85ED}"/>
                  </a:ext>
                </a:extLst>
              </p:cNvPr>
              <p:cNvSpPr txBox="1"/>
              <p:nvPr/>
            </p:nvSpPr>
            <p:spPr>
              <a:xfrm>
                <a:off x="17525549" y="18514674"/>
                <a:ext cx="2261334" cy="992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799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rs6699944</a:t>
                </a:r>
              </a:p>
              <a:p>
                <a:r>
                  <a:rPr lang="en-US" sz="2799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rs12729889</a:t>
                </a:r>
              </a:p>
            </p:txBody>
          </p: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0C253AF4-59DA-4FF0-A2DD-E40138DC86F3}"/>
                  </a:ext>
                </a:extLst>
              </p:cNvPr>
              <p:cNvCxnSpPr>
                <a:cxnSpLocks/>
                <a:stCxn id="40" idx="7"/>
                <a:endCxn id="42" idx="1"/>
              </p:cNvCxnSpPr>
              <p:nvPr/>
            </p:nvCxnSpPr>
            <p:spPr>
              <a:xfrm flipV="1">
                <a:off x="17151718" y="19010860"/>
                <a:ext cx="373831" cy="389450"/>
              </a:xfrm>
              <a:prstGeom prst="line">
                <a:avLst/>
              </a:prstGeom>
              <a:ln w="349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B45E26E7-8AE8-454C-A504-9DFA2AAB3D16}"/>
                </a:ext>
              </a:extLst>
            </p:cNvPr>
            <p:cNvSpPr txBox="1"/>
            <p:nvPr/>
          </p:nvSpPr>
          <p:spPr>
            <a:xfrm>
              <a:off x="14017127" y="18709988"/>
              <a:ext cx="1380237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Figure 2</a:t>
              </a:r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: Manhattan plot showing the association with adenoma recurrence </a:t>
              </a:r>
              <a:endParaRPr lang="en-US" sz="3200" dirty="0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E363B982-9C3F-4EED-8D82-CE6CE928CA6F}"/>
              </a:ext>
            </a:extLst>
          </p:cNvPr>
          <p:cNvSpPr txBox="1"/>
          <p:nvPr/>
        </p:nvSpPr>
        <p:spPr>
          <a:xfrm>
            <a:off x="29125636" y="5268185"/>
            <a:ext cx="124101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Figure 3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LocusZoom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plots for overall adenoma recurrence top SNPs rs61901554 (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FAT3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 and rs6699944 (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NLRP3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12297BA-A4FE-4953-B97A-F21D9FE86366}"/>
              </a:ext>
            </a:extLst>
          </p:cNvPr>
          <p:cNvSpPr/>
          <p:nvPr/>
        </p:nvSpPr>
        <p:spPr>
          <a:xfrm>
            <a:off x="29228409" y="30415678"/>
            <a:ext cx="1248099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/>
            <a:r>
              <a:rPr lang="en-US" sz="32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 of support: Financial Support: the National Cancer Institute Cancer Center Support Grant P30 CA023074, NIH/NCI R01CA151708 (ETJ), NIH/NCI P01 CA041108 (PL); and NIH/NCI R01CA151708 (PL).</a:t>
            </a:r>
          </a:p>
          <a:p>
            <a:br>
              <a:rPr lang="en-US" dirty="0"/>
            </a:br>
            <a:endParaRPr 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B085787-F284-4A79-A878-21812C734CAF}"/>
              </a:ext>
            </a:extLst>
          </p:cNvPr>
          <p:cNvSpPr txBox="1"/>
          <p:nvPr/>
        </p:nvSpPr>
        <p:spPr>
          <a:xfrm>
            <a:off x="13349361" y="10483971"/>
            <a:ext cx="13071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 1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Participant Characteristics </a:t>
            </a:r>
            <a:endParaRPr lang="en-US" sz="32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A586259-F811-43E4-9025-B5EC77FC5A3E}"/>
              </a:ext>
            </a:extLst>
          </p:cNvPr>
          <p:cNvSpPr txBox="1"/>
          <p:nvPr/>
        </p:nvSpPr>
        <p:spPr>
          <a:xfrm>
            <a:off x="13585181" y="26128609"/>
            <a:ext cx="144310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Table 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 Overall adenoma recurrence GWAS top SNPs.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09BD49B-491A-44DC-B9F7-483D86D8F211}"/>
              </a:ext>
            </a:extLst>
          </p:cNvPr>
          <p:cNvSpPr txBox="1"/>
          <p:nvPr/>
        </p:nvSpPr>
        <p:spPr>
          <a:xfrm>
            <a:off x="33919177" y="8097982"/>
            <a:ext cx="21996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rs61901554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D1643E3-0E91-4785-8C38-078DFCBA4AB6}"/>
              </a:ext>
            </a:extLst>
          </p:cNvPr>
          <p:cNvSpPr txBox="1"/>
          <p:nvPr/>
        </p:nvSpPr>
        <p:spPr>
          <a:xfrm>
            <a:off x="34325577" y="14117782"/>
            <a:ext cx="219962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rs6699944</a:t>
            </a:r>
          </a:p>
        </p:txBody>
      </p:sp>
    </p:spTree>
    <p:extLst>
      <p:ext uri="{BB962C8B-B14F-4D97-AF65-F5344CB8AC3E}">
        <p14:creationId xmlns:p14="http://schemas.microsoft.com/office/powerpoint/2010/main" val="13156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2184</TotalTime>
  <Words>745</Words>
  <Application>Microsoft Office PowerPoint</Application>
  <PresentationFormat>Custom</PresentationFormat>
  <Paragraphs>110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 Trejo</dc:creator>
  <cp:lastModifiedBy>Mario Trejo</cp:lastModifiedBy>
  <cp:revision>111</cp:revision>
  <cp:lastPrinted>2017-09-06T17:38:11Z</cp:lastPrinted>
  <dcterms:created xsi:type="dcterms:W3CDTF">2017-09-05T17:35:39Z</dcterms:created>
  <dcterms:modified xsi:type="dcterms:W3CDTF">2020-03-21T01:34:43Z</dcterms:modified>
</cp:coreProperties>
</file>