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drawings/drawing1.xml" ContentType="application/vnd.openxmlformats-officedocument.drawingml.chartshapes+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4" r:id="rId1"/>
  </p:sldMasterIdLst>
  <p:sldIdLst>
    <p:sldId id="256" r:id="rId2"/>
  </p:sldIdLst>
  <p:sldSz cx="40233600" cy="3291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FA2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641"/>
    <p:restoredTop sz="94694"/>
  </p:normalViewPr>
  <p:slideViewPr>
    <p:cSldViewPr snapToGrid="0" snapToObjects="1">
      <p:cViewPr>
        <p:scale>
          <a:sx n="30" d="100"/>
          <a:sy n="30" d="100"/>
        </p:scale>
        <p:origin x="968" y="-2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Sparky\Downloads\Loops_Master%20finished%20done.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Sparky\Downloads\Loops_Master%20finished%20done.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Lorenzo\Desktop\PhD%20Thesis\Chapter4_DMSO\DMSO%20the%20PAS_041514_LV_NEXPTok.xlsx" TargetMode="External"/></Relationships>
</file>

<file path=ppt/charts/_rels/chart4.xml.rels><?xml version="1.0" encoding="UTF-8" standalone="yes"?>
<Relationships xmlns="http://schemas.openxmlformats.org/package/2006/relationships"><Relationship Id="rId3" Type="http://schemas.openxmlformats.org/officeDocument/2006/relationships/oleObject" Target="file:////C:\Users\Lorenzo\Desktop\PhD%20Thesis\Chapter4_DMSO\DMSO%20the%20PAS_041514_LV_NEXPTok.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tx>
            <c:v>DMSO</c:v>
          </c:tx>
          <c:spPr>
            <a:ln w="50800" cap="rnd">
              <a:solidFill>
                <a:srgbClr val="FF0000"/>
              </a:solidFill>
              <a:prstDash val="lgDash"/>
              <a:round/>
            </a:ln>
            <a:effectLst/>
          </c:spPr>
          <c:marker>
            <c:symbol val="circle"/>
            <c:size val="5"/>
            <c:spPr>
              <a:solidFill>
                <a:schemeClr val="bg2">
                  <a:lumMod val="50000"/>
                </a:schemeClr>
              </a:solidFill>
              <a:ln w="19050">
                <a:solidFill>
                  <a:schemeClr val="accent1"/>
                </a:solidFill>
              </a:ln>
              <a:effectLst/>
            </c:spPr>
          </c:marker>
          <c:xVal>
            <c:numRef>
              <c:f>'[Loops_Master finished done.xlsx]Graphs_Normalized'!$I$1:$M$1</c:f>
              <c:numCache>
                <c:formatCode>General</c:formatCode>
                <c:ptCount val="5"/>
                <c:pt idx="0">
                  <c:v>0</c:v>
                </c:pt>
                <c:pt idx="1">
                  <c:v>2</c:v>
                </c:pt>
                <c:pt idx="2">
                  <c:v>10</c:v>
                </c:pt>
                <c:pt idx="3">
                  <c:v>30</c:v>
                </c:pt>
                <c:pt idx="4">
                  <c:v>60</c:v>
                </c:pt>
              </c:numCache>
            </c:numRef>
          </c:xVal>
          <c:yVal>
            <c:numRef>
              <c:f>'[Loops_Master finished done.xlsx]Graphs_Normalized'!$B$5:$F$5</c:f>
              <c:numCache>
                <c:formatCode>General</c:formatCode>
                <c:ptCount val="5"/>
                <c:pt idx="0">
                  <c:v>1.0317798964593106</c:v>
                </c:pt>
                <c:pt idx="1">
                  <c:v>0.94098843851334513</c:v>
                </c:pt>
                <c:pt idx="2">
                  <c:v>1.4874468395031692</c:v>
                </c:pt>
                <c:pt idx="3">
                  <c:v>1.6296673067998781</c:v>
                </c:pt>
                <c:pt idx="4">
                  <c:v>2.6609344045950425</c:v>
                </c:pt>
              </c:numCache>
            </c:numRef>
          </c:yVal>
          <c:smooth val="0"/>
          <c:extLst>
            <c:ext xmlns:c16="http://schemas.microsoft.com/office/drawing/2014/chart" uri="{C3380CC4-5D6E-409C-BE32-E72D297353CC}">
              <c16:uniqueId val="{00000000-1A2A-894D-9F26-93FD3FD41482}"/>
            </c:ext>
          </c:extLst>
        </c:ser>
        <c:ser>
          <c:idx val="1"/>
          <c:order val="1"/>
          <c:tx>
            <c:v>Control</c:v>
          </c:tx>
          <c:spPr>
            <a:ln w="19050" cap="rnd">
              <a:solidFill>
                <a:schemeClr val="tx1"/>
              </a:solidFill>
              <a:round/>
            </a:ln>
            <a:effectLst/>
          </c:spPr>
          <c:marker>
            <c:symbol val="circle"/>
            <c:size val="5"/>
            <c:spPr>
              <a:solidFill>
                <a:schemeClr val="tx1"/>
              </a:solidFill>
              <a:ln w="9525">
                <a:solidFill>
                  <a:schemeClr val="tx1"/>
                </a:solidFill>
              </a:ln>
              <a:effectLst/>
            </c:spPr>
          </c:marker>
          <c:xVal>
            <c:numRef>
              <c:f>'[Loops_Master finished done.xlsx]Graphs_Normalized'!$I$1:$M$1</c:f>
              <c:numCache>
                <c:formatCode>General</c:formatCode>
                <c:ptCount val="5"/>
                <c:pt idx="0">
                  <c:v>0</c:v>
                </c:pt>
                <c:pt idx="1">
                  <c:v>2</c:v>
                </c:pt>
                <c:pt idx="2">
                  <c:v>10</c:v>
                </c:pt>
                <c:pt idx="3">
                  <c:v>30</c:v>
                </c:pt>
                <c:pt idx="4">
                  <c:v>60</c:v>
                </c:pt>
              </c:numCache>
            </c:numRef>
          </c:xVal>
          <c:yVal>
            <c:numRef>
              <c:f>'[Loops_Master finished done.xlsx]Graphs_Normalized'!$B$2:$F$2</c:f>
              <c:numCache>
                <c:formatCode>General</c:formatCode>
                <c:ptCount val="5"/>
                <c:pt idx="0">
                  <c:v>1.1191814756439409</c:v>
                </c:pt>
                <c:pt idx="1">
                  <c:v>1.6374067862341701</c:v>
                </c:pt>
                <c:pt idx="2">
                  <c:v>1.9470603444602124</c:v>
                </c:pt>
                <c:pt idx="3">
                  <c:v>3.2027483004988921</c:v>
                </c:pt>
                <c:pt idx="4">
                  <c:v>4.67198058761302</c:v>
                </c:pt>
              </c:numCache>
            </c:numRef>
          </c:yVal>
          <c:smooth val="0"/>
          <c:extLst>
            <c:ext xmlns:c16="http://schemas.microsoft.com/office/drawing/2014/chart" uri="{C3380CC4-5D6E-409C-BE32-E72D297353CC}">
              <c16:uniqueId val="{00000001-1A2A-894D-9F26-93FD3FD41482}"/>
            </c:ext>
          </c:extLst>
        </c:ser>
        <c:dLbls>
          <c:showLegendKey val="0"/>
          <c:showVal val="0"/>
          <c:showCatName val="0"/>
          <c:showSerName val="0"/>
          <c:showPercent val="0"/>
          <c:showBubbleSize val="0"/>
        </c:dLbls>
        <c:axId val="910190752"/>
        <c:axId val="910184512"/>
      </c:scatterChart>
      <c:valAx>
        <c:axId val="910190752"/>
        <c:scaling>
          <c:orientation val="minMax"/>
          <c:max val="6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1" i="0" u="none" strike="noStrike" kern="1200" baseline="0">
                    <a:solidFill>
                      <a:sysClr val="windowText" lastClr="000000"/>
                    </a:solidFill>
                    <a:latin typeface="+mn-lt"/>
                    <a:ea typeface="+mn-ea"/>
                    <a:cs typeface="+mn-cs"/>
                  </a:defRPr>
                </a:pPr>
                <a:r>
                  <a:rPr lang="en-US" sz="3400" b="1" dirty="0">
                    <a:solidFill>
                      <a:sysClr val="windowText" lastClr="000000"/>
                    </a:solidFill>
                  </a:rPr>
                  <a:t>Time (min) of VAD Shear Exposure</a:t>
                </a:r>
              </a:p>
            </c:rich>
          </c:tx>
          <c:overlay val="0"/>
          <c:spPr>
            <a:noFill/>
            <a:ln>
              <a:noFill/>
            </a:ln>
            <a:effectLst/>
          </c:spPr>
          <c:txPr>
            <a:bodyPr rot="0" spcFirstLastPara="1" vertOverflow="ellipsis" vert="horz" wrap="square" anchor="ctr" anchorCtr="1"/>
            <a:lstStyle/>
            <a:p>
              <a:pPr>
                <a:defRPr sz="1000" b="1"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910184512"/>
        <c:crosses val="autoZero"/>
        <c:crossBetween val="midCat"/>
      </c:valAx>
      <c:valAx>
        <c:axId val="91018451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800" b="1" i="0" u="none" strike="noStrike" kern="1200" baseline="0">
                    <a:solidFill>
                      <a:sysClr val="windowText" lastClr="000000"/>
                    </a:solidFill>
                    <a:latin typeface="+mn-lt"/>
                    <a:ea typeface="+mn-ea"/>
                    <a:cs typeface="+mn-cs"/>
                  </a:defRPr>
                </a:pPr>
                <a:r>
                  <a:rPr lang="en-US" sz="2800" b="1" dirty="0">
                    <a:solidFill>
                      <a:sysClr val="windowText" lastClr="000000"/>
                    </a:solidFill>
                  </a:rPr>
                  <a:t>Platelet Activation (PAS)</a:t>
                </a:r>
              </a:p>
              <a:p>
                <a:pPr>
                  <a:defRPr sz="2800" b="1">
                    <a:solidFill>
                      <a:sysClr val="windowText" lastClr="000000"/>
                    </a:solidFill>
                  </a:defRPr>
                </a:pPr>
                <a:r>
                  <a:rPr lang="en-US" sz="2800" b="1" dirty="0">
                    <a:solidFill>
                      <a:sysClr val="windowText" lastClr="000000"/>
                    </a:solidFill>
                  </a:rPr>
                  <a:t>Fold Change Relative</a:t>
                </a:r>
                <a:r>
                  <a:rPr lang="en-US" sz="2800" b="1" baseline="0" dirty="0">
                    <a:solidFill>
                      <a:sysClr val="windowText" lastClr="000000"/>
                    </a:solidFill>
                  </a:rPr>
                  <a:t> to Resting</a:t>
                </a:r>
                <a:endParaRPr lang="en-US" sz="2800" b="1" dirty="0">
                  <a:solidFill>
                    <a:sysClr val="windowText" lastClr="000000"/>
                  </a:solidFill>
                </a:endParaRPr>
              </a:p>
            </c:rich>
          </c:tx>
          <c:overlay val="0"/>
          <c:spPr>
            <a:noFill/>
            <a:ln>
              <a:noFill/>
            </a:ln>
            <a:effectLst/>
          </c:spPr>
          <c:txPr>
            <a:bodyPr rot="-5400000" spcFirstLastPara="1" vertOverflow="ellipsis" vert="horz" wrap="square" anchor="ctr" anchorCtr="1"/>
            <a:lstStyle/>
            <a:p>
              <a:pPr>
                <a:defRPr sz="2800" b="1"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910190752"/>
        <c:crosses val="autoZero"/>
        <c:crossBetween val="midCat"/>
      </c:valAx>
      <c:spPr>
        <a:noFill/>
        <a:ln>
          <a:noFill/>
        </a:ln>
        <a:effectLst/>
      </c:spPr>
    </c:plotArea>
    <c:legend>
      <c:legendPos val="b"/>
      <c:layout>
        <c:manualLayout>
          <c:xMode val="edge"/>
          <c:yMode val="edge"/>
          <c:x val="0.29735768571601939"/>
          <c:y val="0.92541430813354353"/>
          <c:w val="0.41067351295432647"/>
          <c:h val="7.4585691866456486E-2"/>
        </c:manualLayout>
      </c:layout>
      <c:overlay val="0"/>
      <c:spPr>
        <a:noFill/>
        <a:ln>
          <a:noFill/>
        </a:ln>
        <a:effectLst/>
      </c:spPr>
      <c:txPr>
        <a:bodyPr rot="0" spcFirstLastPara="1" vertOverflow="ellipsis" vert="horz" wrap="square" anchor="ctr" anchorCtr="1"/>
        <a:lstStyle/>
        <a:p>
          <a:pPr>
            <a:defRPr sz="340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tx>
            <c:v>Cholesterol</c:v>
          </c:tx>
          <c:spPr>
            <a:ln w="19050" cap="rnd">
              <a:solidFill>
                <a:srgbClr val="0070C0"/>
              </a:solidFill>
              <a:prstDash val="lgDash"/>
              <a:round/>
            </a:ln>
            <a:effectLst/>
          </c:spPr>
          <c:marker>
            <c:symbol val="circle"/>
            <c:size val="5"/>
            <c:spPr>
              <a:solidFill>
                <a:schemeClr val="accent1"/>
              </a:solidFill>
              <a:ln w="9525">
                <a:solidFill>
                  <a:schemeClr val="accent1"/>
                </a:solidFill>
              </a:ln>
              <a:effectLst/>
            </c:spPr>
          </c:marker>
          <c:xVal>
            <c:numRef>
              <c:f>'[Loops_Master finished done.xlsx]Graphs_Normalized'!$I$1:$M$1</c:f>
              <c:numCache>
                <c:formatCode>General</c:formatCode>
                <c:ptCount val="5"/>
                <c:pt idx="0">
                  <c:v>0</c:v>
                </c:pt>
                <c:pt idx="1">
                  <c:v>2</c:v>
                </c:pt>
                <c:pt idx="2">
                  <c:v>10</c:v>
                </c:pt>
                <c:pt idx="3">
                  <c:v>30</c:v>
                </c:pt>
                <c:pt idx="4">
                  <c:v>60</c:v>
                </c:pt>
              </c:numCache>
            </c:numRef>
          </c:xVal>
          <c:yVal>
            <c:numRef>
              <c:f>'[Loops_Master finished done.xlsx]Graphs_Normalized'!$B$7:$F$7</c:f>
              <c:numCache>
                <c:formatCode>General</c:formatCode>
                <c:ptCount val="5"/>
                <c:pt idx="0">
                  <c:v>1.4036894381494562</c:v>
                </c:pt>
                <c:pt idx="1">
                  <c:v>1.5716764323820602</c:v>
                </c:pt>
                <c:pt idx="2">
                  <c:v>2.1892814558366909</c:v>
                </c:pt>
                <c:pt idx="3">
                  <c:v>3.3685249233806247</c:v>
                </c:pt>
                <c:pt idx="4">
                  <c:v>4.2194912356713976</c:v>
                </c:pt>
              </c:numCache>
            </c:numRef>
          </c:yVal>
          <c:smooth val="0"/>
          <c:extLst>
            <c:ext xmlns:c16="http://schemas.microsoft.com/office/drawing/2014/chart" uri="{C3380CC4-5D6E-409C-BE32-E72D297353CC}">
              <c16:uniqueId val="{00000000-6949-894F-8D02-0E055898E5E0}"/>
            </c:ext>
          </c:extLst>
        </c:ser>
        <c:ser>
          <c:idx val="1"/>
          <c:order val="1"/>
          <c:tx>
            <c:v>Control</c:v>
          </c:tx>
          <c:spPr>
            <a:ln w="19050" cap="rnd">
              <a:solidFill>
                <a:schemeClr val="tx1"/>
              </a:solidFill>
              <a:round/>
            </a:ln>
            <a:effectLst/>
          </c:spPr>
          <c:marker>
            <c:symbol val="circle"/>
            <c:size val="5"/>
            <c:spPr>
              <a:solidFill>
                <a:schemeClr val="tx1"/>
              </a:solidFill>
              <a:ln w="9525">
                <a:solidFill>
                  <a:schemeClr val="tx1"/>
                </a:solidFill>
              </a:ln>
              <a:effectLst/>
            </c:spPr>
          </c:marker>
          <c:xVal>
            <c:numRef>
              <c:f>'[Loops_Master finished done.xlsx]Graphs_Normalized'!$I$1:$M$1</c:f>
              <c:numCache>
                <c:formatCode>General</c:formatCode>
                <c:ptCount val="5"/>
                <c:pt idx="0">
                  <c:v>0</c:v>
                </c:pt>
                <c:pt idx="1">
                  <c:v>2</c:v>
                </c:pt>
                <c:pt idx="2">
                  <c:v>10</c:v>
                </c:pt>
                <c:pt idx="3">
                  <c:v>30</c:v>
                </c:pt>
                <c:pt idx="4">
                  <c:v>60</c:v>
                </c:pt>
              </c:numCache>
            </c:numRef>
          </c:xVal>
          <c:yVal>
            <c:numRef>
              <c:f>'[Loops_Master finished done.xlsx]Graphs_Normalized'!$B$4:$F$4</c:f>
              <c:numCache>
                <c:formatCode>General</c:formatCode>
                <c:ptCount val="5"/>
                <c:pt idx="0">
                  <c:v>1.8506714060031608</c:v>
                </c:pt>
                <c:pt idx="1">
                  <c:v>2.5777251184834165</c:v>
                </c:pt>
                <c:pt idx="2">
                  <c:v>3.5150078988941518</c:v>
                </c:pt>
                <c:pt idx="3">
                  <c:v>5.4214718272774958</c:v>
                </c:pt>
                <c:pt idx="4">
                  <c:v>7.4550675200983072</c:v>
                </c:pt>
              </c:numCache>
            </c:numRef>
          </c:yVal>
          <c:smooth val="0"/>
          <c:extLst>
            <c:ext xmlns:c16="http://schemas.microsoft.com/office/drawing/2014/chart" uri="{C3380CC4-5D6E-409C-BE32-E72D297353CC}">
              <c16:uniqueId val="{00000001-6949-894F-8D02-0E055898E5E0}"/>
            </c:ext>
          </c:extLst>
        </c:ser>
        <c:dLbls>
          <c:showLegendKey val="0"/>
          <c:showVal val="0"/>
          <c:showCatName val="0"/>
          <c:showSerName val="0"/>
          <c:showPercent val="0"/>
          <c:showBubbleSize val="0"/>
        </c:dLbls>
        <c:axId val="910190752"/>
        <c:axId val="910184512"/>
      </c:scatterChart>
      <c:valAx>
        <c:axId val="910190752"/>
        <c:scaling>
          <c:orientation val="minMax"/>
          <c:max val="6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1" i="0" u="none" strike="noStrike" kern="1200" baseline="0">
                    <a:solidFill>
                      <a:sysClr val="windowText" lastClr="000000"/>
                    </a:solidFill>
                    <a:latin typeface="+mn-lt"/>
                    <a:ea typeface="+mn-ea"/>
                    <a:cs typeface="+mn-cs"/>
                  </a:defRPr>
                </a:pPr>
                <a:r>
                  <a:rPr lang="en-US" sz="3400" b="1" i="0" baseline="0" dirty="0">
                    <a:solidFill>
                      <a:sysClr val="windowText" lastClr="000000"/>
                    </a:solidFill>
                    <a:effectLst/>
                  </a:rPr>
                  <a:t>Time (min) of VAD Shear Exposure</a:t>
                </a:r>
                <a:endParaRPr lang="en-US" sz="3400" b="1" dirty="0">
                  <a:solidFill>
                    <a:sysClr val="windowText" lastClr="000000"/>
                  </a:solidFill>
                  <a:effectLst/>
                </a:endParaRPr>
              </a:p>
            </c:rich>
          </c:tx>
          <c:overlay val="0"/>
          <c:spPr>
            <a:noFill/>
            <a:ln>
              <a:noFill/>
            </a:ln>
            <a:effectLst/>
          </c:spPr>
          <c:txPr>
            <a:bodyPr rot="0" spcFirstLastPara="1" vertOverflow="ellipsis" vert="horz" wrap="square" anchor="ctr" anchorCtr="1"/>
            <a:lstStyle/>
            <a:p>
              <a:pPr>
                <a:defRPr sz="1000" b="1"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910184512"/>
        <c:crosses val="autoZero"/>
        <c:crossBetween val="midCat"/>
      </c:valAx>
      <c:valAx>
        <c:axId val="91018451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800" b="1" i="0" u="none" strike="noStrike" kern="1200" baseline="0">
                    <a:solidFill>
                      <a:sysClr val="windowText" lastClr="000000"/>
                    </a:solidFill>
                    <a:latin typeface="+mn-lt"/>
                    <a:ea typeface="+mn-ea"/>
                    <a:cs typeface="+mn-cs"/>
                  </a:defRPr>
                </a:pPr>
                <a:r>
                  <a:rPr lang="en-US" sz="2800" b="1" i="0" baseline="0" dirty="0">
                    <a:solidFill>
                      <a:sysClr val="windowText" lastClr="000000"/>
                    </a:solidFill>
                    <a:effectLst/>
                  </a:rPr>
                  <a:t>Platelet Activation (PAS)</a:t>
                </a:r>
                <a:endParaRPr lang="en-US" sz="2800" b="1" dirty="0">
                  <a:solidFill>
                    <a:sysClr val="windowText" lastClr="000000"/>
                  </a:solidFill>
                  <a:effectLst/>
                </a:endParaRPr>
              </a:p>
              <a:p>
                <a:pPr>
                  <a:defRPr sz="2800" b="1">
                    <a:solidFill>
                      <a:sysClr val="windowText" lastClr="000000"/>
                    </a:solidFill>
                  </a:defRPr>
                </a:pPr>
                <a:r>
                  <a:rPr lang="en-US" sz="2800" b="1" i="0" baseline="0" dirty="0">
                    <a:solidFill>
                      <a:sysClr val="windowText" lastClr="000000"/>
                    </a:solidFill>
                    <a:effectLst/>
                  </a:rPr>
                  <a:t>Fold Change Relative to Resting</a:t>
                </a:r>
                <a:endParaRPr lang="en-US" sz="2800" b="1" dirty="0">
                  <a:solidFill>
                    <a:sysClr val="windowText" lastClr="000000"/>
                  </a:solidFill>
                  <a:effectLst/>
                </a:endParaRPr>
              </a:p>
            </c:rich>
          </c:tx>
          <c:overlay val="0"/>
          <c:spPr>
            <a:noFill/>
            <a:ln>
              <a:noFill/>
            </a:ln>
            <a:effectLst/>
          </c:spPr>
          <c:txPr>
            <a:bodyPr rot="-5400000" spcFirstLastPara="1" vertOverflow="ellipsis" vert="horz" wrap="square" anchor="ctr" anchorCtr="1"/>
            <a:lstStyle/>
            <a:p>
              <a:pPr>
                <a:defRPr sz="2800" b="1"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910190752"/>
        <c:crosses val="autoZero"/>
        <c:crossBetween val="midCat"/>
      </c:valAx>
      <c:spPr>
        <a:noFill/>
        <a:ln>
          <a:noFill/>
        </a:ln>
        <a:effectLst/>
      </c:spPr>
    </c:plotArea>
    <c:legend>
      <c:legendPos val="b"/>
      <c:legendEntry>
        <c:idx val="0"/>
        <c:txPr>
          <a:bodyPr rot="0" spcFirstLastPara="1" vertOverflow="ellipsis" vert="horz" wrap="square" anchor="ctr" anchorCtr="1"/>
          <a:lstStyle/>
          <a:p>
            <a:pPr>
              <a:defRPr sz="3400" b="0" i="0" u="none" strike="noStrike" kern="1200" baseline="0">
                <a:solidFill>
                  <a:sysClr val="windowText" lastClr="000000"/>
                </a:solidFill>
                <a:latin typeface="+mn-lt"/>
                <a:ea typeface="+mn-ea"/>
                <a:cs typeface="+mn-cs"/>
              </a:defRPr>
            </a:pPr>
            <a:endParaRPr lang="en-US"/>
          </a:p>
        </c:txPr>
      </c:legendEntry>
      <c:legendEntry>
        <c:idx val="1"/>
        <c:txPr>
          <a:bodyPr rot="0" spcFirstLastPara="1" vertOverflow="ellipsis" vert="horz" wrap="square" anchor="ctr" anchorCtr="1"/>
          <a:lstStyle/>
          <a:p>
            <a:pPr>
              <a:defRPr sz="3400" b="0" i="0" u="none" strike="noStrike" kern="1200" baseline="0">
                <a:solidFill>
                  <a:sysClr val="windowText" lastClr="000000"/>
                </a:solidFill>
                <a:latin typeface="+mn-lt"/>
                <a:ea typeface="+mn-ea"/>
                <a:cs typeface="+mn-cs"/>
              </a:defRPr>
            </a:pPr>
            <a:endParaRPr lang="en-US"/>
          </a:p>
        </c:txPr>
      </c:legendEntry>
      <c:overlay val="0"/>
      <c:spPr>
        <a:noFill/>
        <a:ln>
          <a:noFill/>
        </a:ln>
        <a:effectLst/>
      </c:spPr>
      <c:txPr>
        <a:bodyPr rot="0" spcFirstLastPara="1" vertOverflow="ellipsis" vert="horz" wrap="square" anchor="ctr" anchorCtr="1"/>
        <a:lstStyle/>
        <a:p>
          <a:pPr>
            <a:defRPr sz="340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144944444444501"/>
          <c:y val="5.0286534240166998E-2"/>
          <c:w val="0.77824296296296303"/>
          <c:h val="0.78663815363236023"/>
        </c:manualLayout>
      </c:layout>
      <c:lineChart>
        <c:grouping val="standard"/>
        <c:varyColors val="0"/>
        <c:ser>
          <c:idx val="0"/>
          <c:order val="0"/>
          <c:tx>
            <c:strRef>
              <c:f>HumanHAMMER_DMSOstudy!$C$36</c:f>
              <c:strCache>
                <c:ptCount val="1"/>
                <c:pt idx="0">
                  <c:v>CONTROL</c:v>
                </c:pt>
              </c:strCache>
            </c:strRef>
          </c:tx>
          <c:errBars>
            <c:errDir val="y"/>
            <c:errBarType val="both"/>
            <c:errValType val="cust"/>
            <c:noEndCap val="0"/>
            <c:plus>
              <c:numRef>
                <c:f>(HumanHAMMER_DMSOstudy!$E$25,HumanHAMMER_DMSOstudy!$I$25,HumanHAMMER_DMSOstudy!$O$25,HumanHAMMER_DMSOstudy!$V$25,HumanHAMMER_DMSOstudy!$AB$25,HumanHAMMER_DMSOstudy!$AH$25)</c:f>
                <c:numCache>
                  <c:formatCode>General</c:formatCode>
                  <c:ptCount val="6"/>
                  <c:pt idx="0">
                    <c:v>2.1053618831876801E-3</c:v>
                  </c:pt>
                  <c:pt idx="1">
                    <c:v>2.42029524258539E-3</c:v>
                  </c:pt>
                  <c:pt idx="2">
                    <c:v>3.2906642736164901E-3</c:v>
                  </c:pt>
                  <c:pt idx="3">
                    <c:v>3.6989422993520399E-2</c:v>
                  </c:pt>
                  <c:pt idx="4">
                    <c:v>3.2921349325919398E-2</c:v>
                  </c:pt>
                  <c:pt idx="5">
                    <c:v>2.6595039681010599E-2</c:v>
                  </c:pt>
                </c:numCache>
              </c:numRef>
            </c:plus>
            <c:minus>
              <c:numRef>
                <c:f>(HumanHAMMER_DMSOstudy!$E$25,HumanHAMMER_DMSOstudy!$I$25,HumanHAMMER_DMSOstudy!$O$25,HumanHAMMER_DMSOstudy!$V$25,HumanHAMMER_DMSOstudy!$AB$25,HumanHAMMER_DMSOstudy!$AH$25)</c:f>
                <c:numCache>
                  <c:formatCode>General</c:formatCode>
                  <c:ptCount val="6"/>
                  <c:pt idx="0">
                    <c:v>2.1053618831876801E-3</c:v>
                  </c:pt>
                  <c:pt idx="1">
                    <c:v>2.42029524258539E-3</c:v>
                  </c:pt>
                  <c:pt idx="2">
                    <c:v>3.2906642736164901E-3</c:v>
                  </c:pt>
                  <c:pt idx="3">
                    <c:v>3.6989422993520399E-2</c:v>
                  </c:pt>
                  <c:pt idx="4">
                    <c:v>3.2921349325919398E-2</c:v>
                  </c:pt>
                  <c:pt idx="5">
                    <c:v>2.6595039681010599E-2</c:v>
                  </c:pt>
                </c:numCache>
              </c:numRef>
            </c:minus>
          </c:errBars>
          <c:cat>
            <c:numRef>
              <c:f>HumanHAMMER_DMSOstudy!$A$36:$A$41</c:f>
              <c:numCache>
                <c:formatCode>General</c:formatCode>
                <c:ptCount val="6"/>
                <c:pt idx="0">
                  <c:v>0</c:v>
                </c:pt>
                <c:pt idx="1">
                  <c:v>100</c:v>
                </c:pt>
                <c:pt idx="2">
                  <c:v>300</c:v>
                </c:pt>
                <c:pt idx="3">
                  <c:v>600</c:v>
                </c:pt>
                <c:pt idx="4">
                  <c:v>800</c:v>
                </c:pt>
                <c:pt idx="5">
                  <c:v>1000</c:v>
                </c:pt>
              </c:numCache>
            </c:numRef>
          </c:cat>
          <c:val>
            <c:numRef>
              <c:f>(HumanHAMMER_DMSOstudy!$D$25,HumanHAMMER_DMSOstudy!$H$25,HumanHAMMER_DMSOstudy!$N$25,HumanHAMMER_DMSOstudy!$U$25,HumanHAMMER_DMSOstudy!$AA$25,HumanHAMMER_DMSOstudy!$AG$25)</c:f>
              <c:numCache>
                <c:formatCode>0.00</c:formatCode>
                <c:ptCount val="6"/>
                <c:pt idx="0">
                  <c:v>8.8566937624089508E-3</c:v>
                </c:pt>
                <c:pt idx="1">
                  <c:v>1.22832763130793E-2</c:v>
                </c:pt>
                <c:pt idx="2">
                  <c:v>1.7760554703169701E-2</c:v>
                </c:pt>
                <c:pt idx="3">
                  <c:v>9.2177200900917397E-2</c:v>
                </c:pt>
                <c:pt idx="4">
                  <c:v>0.24583045336607001</c:v>
                </c:pt>
                <c:pt idx="5">
                  <c:v>0.42842508674486501</c:v>
                </c:pt>
              </c:numCache>
            </c:numRef>
          </c:val>
          <c:smooth val="0"/>
          <c:extLst>
            <c:ext xmlns:c16="http://schemas.microsoft.com/office/drawing/2014/chart" uri="{C3380CC4-5D6E-409C-BE32-E72D297353CC}">
              <c16:uniqueId val="{00000000-A14E-5948-AE61-D349416734C9}"/>
            </c:ext>
          </c:extLst>
        </c:ser>
        <c:ser>
          <c:idx val="1"/>
          <c:order val="1"/>
          <c:tx>
            <c:strRef>
              <c:f>HumanHAMMER_DMSOstudy!$B$37</c:f>
              <c:strCache>
                <c:ptCount val="1"/>
                <c:pt idx="0">
                  <c:v>0.95% DMSO</c:v>
                </c:pt>
              </c:strCache>
            </c:strRef>
          </c:tx>
          <c:errBars>
            <c:errDir val="y"/>
            <c:errBarType val="both"/>
            <c:errValType val="cust"/>
            <c:noEndCap val="0"/>
            <c:plus>
              <c:numRef>
                <c:f>(HumanHAMMER_DMSOstudy!$E$26,HumanHAMMER_DMSOstudy!$I$26,HumanHAMMER_DMSOstudy!$O$26,HumanHAMMER_DMSOstudy!$V$26,HumanHAMMER_DMSOstudy!$AB$26,HumanHAMMER_DMSOstudy!$AH$26)</c:f>
                <c:numCache>
                  <c:formatCode>General</c:formatCode>
                  <c:ptCount val="6"/>
                  <c:pt idx="0">
                    <c:v>3.3709945425083698E-3</c:v>
                  </c:pt>
                  <c:pt idx="1">
                    <c:v>2.97853167865749E-3</c:v>
                  </c:pt>
                  <c:pt idx="2">
                    <c:v>3.1178423265455502E-3</c:v>
                  </c:pt>
                  <c:pt idx="3">
                    <c:v>6.9084420915199703E-3</c:v>
                  </c:pt>
                  <c:pt idx="4">
                    <c:v>6.2423746272823504E-3</c:v>
                  </c:pt>
                  <c:pt idx="5">
                    <c:v>5.021809515029E-2</c:v>
                  </c:pt>
                </c:numCache>
              </c:numRef>
            </c:plus>
            <c:minus>
              <c:numRef>
                <c:f>(HumanHAMMER_DMSOstudy!$E$26,HumanHAMMER_DMSOstudy!$I$26,HumanHAMMER_DMSOstudy!$O$26,HumanHAMMER_DMSOstudy!$V$26,HumanHAMMER_DMSOstudy!$AB$26,HumanHAMMER_DMSOstudy!$AH$26)</c:f>
                <c:numCache>
                  <c:formatCode>General</c:formatCode>
                  <c:ptCount val="6"/>
                  <c:pt idx="0">
                    <c:v>3.3709945425083698E-3</c:v>
                  </c:pt>
                  <c:pt idx="1">
                    <c:v>2.97853167865749E-3</c:v>
                  </c:pt>
                  <c:pt idx="2">
                    <c:v>3.1178423265455502E-3</c:v>
                  </c:pt>
                  <c:pt idx="3">
                    <c:v>6.9084420915199703E-3</c:v>
                  </c:pt>
                  <c:pt idx="4">
                    <c:v>6.2423746272823504E-3</c:v>
                  </c:pt>
                  <c:pt idx="5">
                    <c:v>5.021809515029E-2</c:v>
                  </c:pt>
                </c:numCache>
              </c:numRef>
            </c:minus>
          </c:errBars>
          <c:cat>
            <c:numRef>
              <c:f>HumanHAMMER_DMSOstudy!$A$36:$A$41</c:f>
              <c:numCache>
                <c:formatCode>General</c:formatCode>
                <c:ptCount val="6"/>
                <c:pt idx="0">
                  <c:v>0</c:v>
                </c:pt>
                <c:pt idx="1">
                  <c:v>100</c:v>
                </c:pt>
                <c:pt idx="2">
                  <c:v>300</c:v>
                </c:pt>
                <c:pt idx="3">
                  <c:v>600</c:v>
                </c:pt>
                <c:pt idx="4">
                  <c:v>800</c:v>
                </c:pt>
                <c:pt idx="5">
                  <c:v>1000</c:v>
                </c:pt>
              </c:numCache>
            </c:numRef>
          </c:cat>
          <c:val>
            <c:numRef>
              <c:f>(HumanHAMMER_DMSOstudy!$D$26,HumanHAMMER_DMSOstudy!$H$26,HumanHAMMER_DMSOstudy!$N$26,HumanHAMMER_DMSOstudy!$U$26,HumanHAMMER_DMSOstudy!$AA$26,HumanHAMMER_DMSOstudy!$AG$26)</c:f>
              <c:numCache>
                <c:formatCode>0.00</c:formatCode>
                <c:ptCount val="6"/>
                <c:pt idx="0">
                  <c:v>1.14952177454378E-2</c:v>
                </c:pt>
                <c:pt idx="1">
                  <c:v>1.5141888894354701E-2</c:v>
                </c:pt>
                <c:pt idx="2">
                  <c:v>1.52982906804944E-2</c:v>
                </c:pt>
                <c:pt idx="3">
                  <c:v>2.5904324489269E-2</c:v>
                </c:pt>
                <c:pt idx="4">
                  <c:v>3.4476534564771899E-2</c:v>
                </c:pt>
                <c:pt idx="5">
                  <c:v>0.13337485046334299</c:v>
                </c:pt>
              </c:numCache>
            </c:numRef>
          </c:val>
          <c:smooth val="0"/>
          <c:extLst>
            <c:ext xmlns:c16="http://schemas.microsoft.com/office/drawing/2014/chart" uri="{C3380CC4-5D6E-409C-BE32-E72D297353CC}">
              <c16:uniqueId val="{00000001-A14E-5948-AE61-D349416734C9}"/>
            </c:ext>
          </c:extLst>
        </c:ser>
        <c:ser>
          <c:idx val="2"/>
          <c:order val="2"/>
          <c:tx>
            <c:strRef>
              <c:f>HumanHAMMER_DMSOstudy!$B$38</c:f>
              <c:strCache>
                <c:ptCount val="1"/>
                <c:pt idx="0">
                  <c:v>2.5% DMSO</c:v>
                </c:pt>
              </c:strCache>
            </c:strRef>
          </c:tx>
          <c:errBars>
            <c:errDir val="y"/>
            <c:errBarType val="both"/>
            <c:errValType val="cust"/>
            <c:noEndCap val="0"/>
            <c:plus>
              <c:numRef>
                <c:f>(HumanHAMMER_DMSOstudy!$E$27,HumanHAMMER_DMSOstudy!$I$27,HumanHAMMER_DMSOstudy!$O$27,HumanHAMMER_DMSOstudy!$V$27,HumanHAMMER_DMSOstudy!$AB$27,HumanHAMMER_DMSOstudy!$AH$27)</c:f>
                <c:numCache>
                  <c:formatCode>General</c:formatCode>
                  <c:ptCount val="6"/>
                  <c:pt idx="0">
                    <c:v>3.3008797734653999E-3</c:v>
                  </c:pt>
                  <c:pt idx="1">
                    <c:v>4.5395901937237701E-3</c:v>
                  </c:pt>
                  <c:pt idx="2">
                    <c:v>1.8583646057836801E-3</c:v>
                  </c:pt>
                  <c:pt idx="3">
                    <c:v>5.9090602120559802E-3</c:v>
                  </c:pt>
                  <c:pt idx="4">
                    <c:v>1.33477184966943E-2</c:v>
                  </c:pt>
                  <c:pt idx="5">
                    <c:v>2.4741910921205298E-2</c:v>
                  </c:pt>
                </c:numCache>
              </c:numRef>
            </c:plus>
            <c:minus>
              <c:numRef>
                <c:f>(HumanHAMMER_DMSOstudy!$E$27,HumanHAMMER_DMSOstudy!$I$27,HumanHAMMER_DMSOstudy!$O$27,HumanHAMMER_DMSOstudy!$V$27,HumanHAMMER_DMSOstudy!$AB$27,HumanHAMMER_DMSOstudy!$AH$27)</c:f>
                <c:numCache>
                  <c:formatCode>General</c:formatCode>
                  <c:ptCount val="6"/>
                  <c:pt idx="0">
                    <c:v>3.3008797734653999E-3</c:v>
                  </c:pt>
                  <c:pt idx="1">
                    <c:v>4.5395901937237701E-3</c:v>
                  </c:pt>
                  <c:pt idx="2">
                    <c:v>1.8583646057836801E-3</c:v>
                  </c:pt>
                  <c:pt idx="3">
                    <c:v>5.9090602120559802E-3</c:v>
                  </c:pt>
                  <c:pt idx="4">
                    <c:v>1.33477184966943E-2</c:v>
                  </c:pt>
                  <c:pt idx="5">
                    <c:v>2.4741910921205298E-2</c:v>
                  </c:pt>
                </c:numCache>
              </c:numRef>
            </c:minus>
          </c:errBars>
          <c:cat>
            <c:numRef>
              <c:f>HumanHAMMER_DMSOstudy!$A$36:$A$41</c:f>
              <c:numCache>
                <c:formatCode>General</c:formatCode>
                <c:ptCount val="6"/>
                <c:pt idx="0">
                  <c:v>0</c:v>
                </c:pt>
                <c:pt idx="1">
                  <c:v>100</c:v>
                </c:pt>
                <c:pt idx="2">
                  <c:v>300</c:v>
                </c:pt>
                <c:pt idx="3">
                  <c:v>600</c:v>
                </c:pt>
                <c:pt idx="4">
                  <c:v>800</c:v>
                </c:pt>
                <c:pt idx="5">
                  <c:v>1000</c:v>
                </c:pt>
              </c:numCache>
            </c:numRef>
          </c:cat>
          <c:val>
            <c:numRef>
              <c:f>(HumanHAMMER_DMSOstudy!$D$26,HumanHAMMER_DMSOstudy!$H$27,HumanHAMMER_DMSOstudy!$N$27,HumanHAMMER_DMSOstudy!$U$27,HumanHAMMER_DMSOstudy!$AA$27,HumanHAMMER_DMSOstudy!$AG$27)</c:f>
              <c:numCache>
                <c:formatCode>0.00</c:formatCode>
                <c:ptCount val="6"/>
                <c:pt idx="0">
                  <c:v>1.14952177454378E-2</c:v>
                </c:pt>
                <c:pt idx="1">
                  <c:v>1.6034239311708099E-2</c:v>
                </c:pt>
                <c:pt idx="2">
                  <c:v>1.14559424924749E-2</c:v>
                </c:pt>
                <c:pt idx="3">
                  <c:v>2.1658480962693301E-2</c:v>
                </c:pt>
                <c:pt idx="4">
                  <c:v>4.61690995792488E-2</c:v>
                </c:pt>
                <c:pt idx="5">
                  <c:v>0.115063443154223</c:v>
                </c:pt>
              </c:numCache>
            </c:numRef>
          </c:val>
          <c:smooth val="0"/>
          <c:extLst>
            <c:ext xmlns:c16="http://schemas.microsoft.com/office/drawing/2014/chart" uri="{C3380CC4-5D6E-409C-BE32-E72D297353CC}">
              <c16:uniqueId val="{00000002-A14E-5948-AE61-D349416734C9}"/>
            </c:ext>
          </c:extLst>
        </c:ser>
        <c:ser>
          <c:idx val="3"/>
          <c:order val="3"/>
          <c:tx>
            <c:strRef>
              <c:f>HumanHAMMER_DMSOstudy!$B$39</c:f>
              <c:strCache>
                <c:ptCount val="1"/>
                <c:pt idx="0">
                  <c:v>5% DMSO</c:v>
                </c:pt>
              </c:strCache>
            </c:strRef>
          </c:tx>
          <c:errBars>
            <c:errDir val="y"/>
            <c:errBarType val="both"/>
            <c:errValType val="cust"/>
            <c:noEndCap val="0"/>
            <c:plus>
              <c:numRef>
                <c:f>(HumanHAMMER_DMSOstudy!$E$28,HumanHAMMER_DMSOstudy!$I$28,HumanHAMMER_DMSOstudy!$O$28,HumanHAMMER_DMSOstudy!$V$28,HumanHAMMER_DMSOstudy!$AB$28,HumanHAMMER_DMSOstudy!$AH$28)</c:f>
                <c:numCache>
                  <c:formatCode>General</c:formatCode>
                  <c:ptCount val="6"/>
                  <c:pt idx="0">
                    <c:v>5.9654044442823695E-4</c:v>
                  </c:pt>
                  <c:pt idx="1">
                    <c:v>1.5449719117848601E-3</c:v>
                  </c:pt>
                  <c:pt idx="2">
                    <c:v>3.08165497522271E-3</c:v>
                  </c:pt>
                  <c:pt idx="3">
                    <c:v>4.3731725070261501E-3</c:v>
                  </c:pt>
                  <c:pt idx="4">
                    <c:v>3.0553111779744999E-3</c:v>
                  </c:pt>
                  <c:pt idx="5">
                    <c:v>3.2437569646099798E-2</c:v>
                  </c:pt>
                </c:numCache>
              </c:numRef>
            </c:plus>
            <c:minus>
              <c:numRef>
                <c:f>(HumanHAMMER_DMSOstudy!$E$28,HumanHAMMER_DMSOstudy!$I$28,HumanHAMMER_DMSOstudy!$O$28,HumanHAMMER_DMSOstudy!$V$28,HumanHAMMER_DMSOstudy!$AB$28,HumanHAMMER_DMSOstudy!$AH$28)</c:f>
                <c:numCache>
                  <c:formatCode>General</c:formatCode>
                  <c:ptCount val="6"/>
                  <c:pt idx="0">
                    <c:v>5.9654044442823695E-4</c:v>
                  </c:pt>
                  <c:pt idx="1">
                    <c:v>1.5449719117848601E-3</c:v>
                  </c:pt>
                  <c:pt idx="2">
                    <c:v>3.08165497522271E-3</c:v>
                  </c:pt>
                  <c:pt idx="3">
                    <c:v>4.3731725070261501E-3</c:v>
                  </c:pt>
                  <c:pt idx="4">
                    <c:v>3.0553111779744999E-3</c:v>
                  </c:pt>
                  <c:pt idx="5">
                    <c:v>3.2437569646099798E-2</c:v>
                  </c:pt>
                </c:numCache>
              </c:numRef>
            </c:minus>
          </c:errBars>
          <c:cat>
            <c:numRef>
              <c:f>HumanHAMMER_DMSOstudy!$A$36:$A$41</c:f>
              <c:numCache>
                <c:formatCode>General</c:formatCode>
                <c:ptCount val="6"/>
                <c:pt idx="0">
                  <c:v>0</c:v>
                </c:pt>
                <c:pt idx="1">
                  <c:v>100</c:v>
                </c:pt>
                <c:pt idx="2">
                  <c:v>300</c:v>
                </c:pt>
                <c:pt idx="3">
                  <c:v>600</c:v>
                </c:pt>
                <c:pt idx="4">
                  <c:v>800</c:v>
                </c:pt>
                <c:pt idx="5">
                  <c:v>1000</c:v>
                </c:pt>
              </c:numCache>
            </c:numRef>
          </c:cat>
          <c:val>
            <c:numRef>
              <c:f>(HumanHAMMER_DMSOstudy!$D$28,HumanHAMMER_DMSOstudy!$H$28,HumanHAMMER_DMSOstudy!$N$28,HumanHAMMER_DMSOstudy!$U$28,HumanHAMMER_DMSOstudy!$AA$28,HumanHAMMER_DMSOstudy!$AG$28)</c:f>
              <c:numCache>
                <c:formatCode>0.00</c:formatCode>
                <c:ptCount val="6"/>
                <c:pt idx="0">
                  <c:v>8.5387420197520197E-3</c:v>
                </c:pt>
                <c:pt idx="1">
                  <c:v>1.0358267890538E-2</c:v>
                </c:pt>
                <c:pt idx="2">
                  <c:v>1.7709669532818401E-2</c:v>
                </c:pt>
                <c:pt idx="3">
                  <c:v>1.6854902065087898E-2</c:v>
                </c:pt>
                <c:pt idx="4">
                  <c:v>2.5312301893091901E-2</c:v>
                </c:pt>
                <c:pt idx="5">
                  <c:v>0.10685731634861199</c:v>
                </c:pt>
              </c:numCache>
            </c:numRef>
          </c:val>
          <c:smooth val="0"/>
          <c:extLst>
            <c:ext xmlns:c16="http://schemas.microsoft.com/office/drawing/2014/chart" uri="{C3380CC4-5D6E-409C-BE32-E72D297353CC}">
              <c16:uniqueId val="{00000003-A14E-5948-AE61-D349416734C9}"/>
            </c:ext>
          </c:extLst>
        </c:ser>
        <c:dLbls>
          <c:showLegendKey val="0"/>
          <c:showVal val="0"/>
          <c:showCatName val="0"/>
          <c:showSerName val="0"/>
          <c:showPercent val="0"/>
          <c:showBubbleSize val="0"/>
        </c:dLbls>
        <c:marker val="1"/>
        <c:smooth val="0"/>
        <c:axId val="46498176"/>
        <c:axId val="46500096"/>
      </c:lineChart>
      <c:catAx>
        <c:axId val="46498176"/>
        <c:scaling>
          <c:orientation val="minMax"/>
        </c:scaling>
        <c:delete val="0"/>
        <c:axPos val="b"/>
        <c:title>
          <c:tx>
            <c:rich>
              <a:bodyPr/>
              <a:lstStyle/>
              <a:p>
                <a:pPr>
                  <a:defRPr/>
                </a:pPr>
                <a:r>
                  <a:rPr lang="en-US" sz="1800" dirty="0"/>
                  <a:t>Shear Level (dyne/cm</a:t>
                </a:r>
                <a:r>
                  <a:rPr lang="en-US" sz="1800" baseline="30000" dirty="0"/>
                  <a:t>2</a:t>
                </a:r>
                <a:r>
                  <a:rPr lang="en-US" sz="1800" dirty="0"/>
                  <a:t>)</a:t>
                </a:r>
              </a:p>
            </c:rich>
          </c:tx>
          <c:layout>
            <c:manualLayout>
              <c:xMode val="edge"/>
              <c:yMode val="edge"/>
              <c:x val="0.29141942403636184"/>
              <c:y val="0.92371621816409832"/>
            </c:manualLayout>
          </c:layout>
          <c:overlay val="0"/>
        </c:title>
        <c:numFmt formatCode="General" sourceLinked="1"/>
        <c:majorTickMark val="none"/>
        <c:minorTickMark val="none"/>
        <c:tickLblPos val="nextTo"/>
        <c:txPr>
          <a:bodyPr/>
          <a:lstStyle/>
          <a:p>
            <a:pPr>
              <a:defRPr sz="1600"/>
            </a:pPr>
            <a:endParaRPr lang="en-US"/>
          </a:p>
        </c:txPr>
        <c:crossAx val="46500096"/>
        <c:crosses val="autoZero"/>
        <c:auto val="1"/>
        <c:lblAlgn val="ctr"/>
        <c:lblOffset val="100"/>
        <c:noMultiLvlLbl val="0"/>
      </c:catAx>
      <c:valAx>
        <c:axId val="46500096"/>
        <c:scaling>
          <c:orientation val="minMax"/>
        </c:scaling>
        <c:delete val="0"/>
        <c:axPos val="l"/>
        <c:title>
          <c:tx>
            <c:rich>
              <a:bodyPr/>
              <a:lstStyle/>
              <a:p>
                <a:pPr>
                  <a:defRPr/>
                </a:pPr>
                <a:r>
                  <a:rPr lang="en-US" sz="2000" dirty="0"/>
                  <a:t>PAS normalized (%Sonication)</a:t>
                </a:r>
              </a:p>
            </c:rich>
          </c:tx>
          <c:layout>
            <c:manualLayout>
              <c:xMode val="edge"/>
              <c:yMode val="edge"/>
              <c:x val="8.521462511100546E-3"/>
              <c:y val="0.12542771028876082"/>
            </c:manualLayout>
          </c:layout>
          <c:overlay val="0"/>
        </c:title>
        <c:numFmt formatCode="0.0" sourceLinked="0"/>
        <c:majorTickMark val="out"/>
        <c:minorTickMark val="none"/>
        <c:tickLblPos val="nextTo"/>
        <c:txPr>
          <a:bodyPr/>
          <a:lstStyle/>
          <a:p>
            <a:pPr>
              <a:defRPr sz="1600"/>
            </a:pPr>
            <a:endParaRPr lang="en-US"/>
          </a:p>
        </c:txPr>
        <c:crossAx val="46498176"/>
        <c:crosses val="autoZero"/>
        <c:crossBetween val="midCat"/>
      </c:valAx>
    </c:plotArea>
    <c:legend>
      <c:legendPos val="r"/>
      <c:layout>
        <c:manualLayout>
          <c:xMode val="edge"/>
          <c:yMode val="edge"/>
          <c:x val="0.15734129629629601"/>
          <c:y val="0.54942710023723196"/>
          <c:w val="0.32404740740740701"/>
          <c:h val="0.23201747574440701"/>
        </c:manualLayout>
      </c:layout>
      <c:overlay val="0"/>
      <c:txPr>
        <a:bodyPr/>
        <a:lstStyle/>
        <a:p>
          <a:pPr>
            <a:defRPr sz="1600"/>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16087938198372001"/>
          <c:y val="0.17411594940209699"/>
          <c:w val="0.79104743851463"/>
          <c:h val="0.66174727221069296"/>
        </c:manualLayout>
      </c:layout>
      <c:lineChart>
        <c:grouping val="standard"/>
        <c:varyColors val="0"/>
        <c:ser>
          <c:idx val="0"/>
          <c:order val="0"/>
          <c:tx>
            <c:strRef>
              <c:f>'Human DMSO'!$N$4</c:f>
              <c:strCache>
                <c:ptCount val="1"/>
                <c:pt idx="0">
                  <c:v>0</c:v>
                </c:pt>
              </c:strCache>
            </c:strRef>
          </c:tx>
          <c:spPr>
            <a:ln w="28575" cap="rnd" cmpd="sng" algn="ctr">
              <a:solidFill>
                <a:schemeClr val="dk1">
                  <a:tint val="88500"/>
                  <a:shade val="95000"/>
                  <a:satMod val="105000"/>
                </a:schemeClr>
              </a:solidFill>
              <a:prstDash val="solid"/>
              <a:round/>
            </a:ln>
            <a:effectLst/>
          </c:spPr>
          <c:marker>
            <c:symbol val="circle"/>
            <c:size val="10"/>
            <c:spPr>
              <a:solidFill>
                <a:schemeClr val="dk1">
                  <a:tint val="88500"/>
                </a:schemeClr>
              </a:solidFill>
              <a:ln w="9525" cap="flat" cmpd="sng" algn="ctr">
                <a:solidFill>
                  <a:schemeClr val="dk1">
                    <a:tint val="88500"/>
                    <a:shade val="95000"/>
                    <a:satMod val="105000"/>
                  </a:schemeClr>
                </a:solidFill>
                <a:prstDash val="solid"/>
                <a:round/>
              </a:ln>
              <a:effectLst/>
            </c:spPr>
          </c:marker>
          <c:errBars>
            <c:errDir val="y"/>
            <c:errBarType val="both"/>
            <c:errValType val="cust"/>
            <c:noEndCap val="0"/>
            <c:plus>
              <c:numRef>
                <c:f>'Human DMSO'!$C$27:$L$27</c:f>
                <c:numCache>
                  <c:formatCode>General</c:formatCode>
                  <c:ptCount val="10"/>
                  <c:pt idx="0">
                    <c:v>0.41921636550963898</c:v>
                  </c:pt>
                  <c:pt idx="1">
                    <c:v>0.303712007226145</c:v>
                  </c:pt>
                  <c:pt idx="2">
                    <c:v>0.39331918053634002</c:v>
                  </c:pt>
                  <c:pt idx="3">
                    <c:v>0.17908270901085499</c:v>
                  </c:pt>
                  <c:pt idx="4">
                    <c:v>1.830356930886555</c:v>
                  </c:pt>
                  <c:pt idx="5">
                    <c:v>10.0458547559567</c:v>
                  </c:pt>
                  <c:pt idx="6">
                    <c:v>3.7978333443045118</c:v>
                  </c:pt>
                  <c:pt idx="7">
                    <c:v>1.4139342040326111</c:v>
                  </c:pt>
                  <c:pt idx="8">
                    <c:v>3.119338823283619</c:v>
                  </c:pt>
                  <c:pt idx="9">
                    <c:v>5.3404379762129799E-2</c:v>
                  </c:pt>
                </c:numCache>
              </c:numRef>
            </c:plus>
            <c:minus>
              <c:numRef>
                <c:f>'Human DMSO'!$C$27:$L$27</c:f>
                <c:numCache>
                  <c:formatCode>General</c:formatCode>
                  <c:ptCount val="10"/>
                  <c:pt idx="0">
                    <c:v>0.41921636550963898</c:v>
                  </c:pt>
                  <c:pt idx="1">
                    <c:v>0.303712007226145</c:v>
                  </c:pt>
                  <c:pt idx="2">
                    <c:v>0.39331918053634002</c:v>
                  </c:pt>
                  <c:pt idx="3">
                    <c:v>0.17908270901085499</c:v>
                  </c:pt>
                  <c:pt idx="4">
                    <c:v>1.830356930886555</c:v>
                  </c:pt>
                  <c:pt idx="5">
                    <c:v>10.0458547559567</c:v>
                  </c:pt>
                  <c:pt idx="6">
                    <c:v>3.7978333443045118</c:v>
                  </c:pt>
                  <c:pt idx="7">
                    <c:v>1.4139342040326111</c:v>
                  </c:pt>
                  <c:pt idx="8">
                    <c:v>3.119338823283619</c:v>
                  </c:pt>
                  <c:pt idx="9">
                    <c:v>5.3404379762129799E-2</c:v>
                  </c:pt>
                </c:numCache>
              </c:numRef>
            </c:minus>
            <c:spPr>
              <a:solidFill>
                <a:schemeClr val="tx1"/>
              </a:solidFill>
              <a:ln w="9525" cap="flat" cmpd="sng" algn="ctr">
                <a:solidFill>
                  <a:schemeClr val="tx1">
                    <a:shade val="95000"/>
                    <a:satMod val="105000"/>
                  </a:schemeClr>
                </a:solidFill>
                <a:prstDash val="solid"/>
                <a:round/>
              </a:ln>
              <a:effectLst/>
            </c:spPr>
          </c:errBars>
          <c:cat>
            <c:numRef>
              <c:f>'Human DMSO'!$C$16:$L$16</c:f>
              <c:numCache>
                <c:formatCode>0.00%</c:formatCode>
                <c:ptCount val="10"/>
                <c:pt idx="0" formatCode="0%">
                  <c:v>0</c:v>
                </c:pt>
                <c:pt idx="1">
                  <c:v>9.4999999999999998E-3</c:v>
                </c:pt>
                <c:pt idx="2">
                  <c:v>2.5000000000000001E-2</c:v>
                </c:pt>
                <c:pt idx="3" formatCode="0%">
                  <c:v>0.05</c:v>
                </c:pt>
                <c:pt idx="4" formatCode="0%">
                  <c:v>0.1</c:v>
                </c:pt>
                <c:pt idx="5" formatCode="0%">
                  <c:v>0.15</c:v>
                </c:pt>
                <c:pt idx="6" formatCode="0%">
                  <c:v>0.2</c:v>
                </c:pt>
                <c:pt idx="7" formatCode="0%">
                  <c:v>0.25</c:v>
                </c:pt>
                <c:pt idx="8" formatCode="0%">
                  <c:v>0.4</c:v>
                </c:pt>
                <c:pt idx="9" formatCode="0%">
                  <c:v>0.6</c:v>
                </c:pt>
              </c:numCache>
            </c:numRef>
          </c:cat>
          <c:val>
            <c:numRef>
              <c:f>'Human DMSO'!$C$17:$L$17</c:f>
              <c:numCache>
                <c:formatCode>General</c:formatCode>
                <c:ptCount val="10"/>
                <c:pt idx="0">
                  <c:v>2.0758333333333332</c:v>
                </c:pt>
                <c:pt idx="1">
                  <c:v>2.0145</c:v>
                </c:pt>
                <c:pt idx="2">
                  <c:v>1.615666666666667</c:v>
                </c:pt>
                <c:pt idx="3">
                  <c:v>0.8458</c:v>
                </c:pt>
                <c:pt idx="4">
                  <c:v>6.6481666666666657</c:v>
                </c:pt>
                <c:pt idx="5">
                  <c:v>34.34966666666665</c:v>
                </c:pt>
                <c:pt idx="6">
                  <c:v>36.28266666666665</c:v>
                </c:pt>
                <c:pt idx="7">
                  <c:v>32.412999999999997</c:v>
                </c:pt>
                <c:pt idx="8">
                  <c:v>24.27283333333332</c:v>
                </c:pt>
                <c:pt idx="9">
                  <c:v>0.182166666666667</c:v>
                </c:pt>
              </c:numCache>
            </c:numRef>
          </c:val>
          <c:smooth val="0"/>
          <c:extLst>
            <c:ext xmlns:c16="http://schemas.microsoft.com/office/drawing/2014/chart" uri="{C3380CC4-5D6E-409C-BE32-E72D297353CC}">
              <c16:uniqueId val="{00000000-FEEA-9D49-B9AF-4D0FEA4EC0D5}"/>
            </c:ext>
          </c:extLst>
        </c:ser>
        <c:dLbls>
          <c:showLegendKey val="0"/>
          <c:showVal val="0"/>
          <c:showCatName val="0"/>
          <c:showSerName val="0"/>
          <c:showPercent val="0"/>
          <c:showBubbleSize val="0"/>
        </c:dLbls>
        <c:marker val="1"/>
        <c:smooth val="0"/>
        <c:axId val="45288832"/>
        <c:axId val="45315584"/>
      </c:lineChart>
      <c:catAx>
        <c:axId val="45288832"/>
        <c:scaling>
          <c:orientation val="minMax"/>
        </c:scaling>
        <c:delete val="0"/>
        <c:axPos val="b"/>
        <c:title>
          <c:tx>
            <c:rich>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r>
                  <a:rPr lang="en-US" sz="1800" dirty="0"/>
                  <a:t>DMSO (%v/v)</a:t>
                </a:r>
              </a:p>
            </c:rich>
          </c:tx>
          <c:layout>
            <c:manualLayout>
              <c:xMode val="edge"/>
              <c:yMode val="edge"/>
              <c:x val="0.43879135478435599"/>
              <c:y val="0.89983505327642099"/>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title>
        <c:numFmt formatCode="0%" sourceLinked="1"/>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crossAx val="45315584"/>
        <c:crosses val="autoZero"/>
        <c:auto val="1"/>
        <c:lblAlgn val="ctr"/>
        <c:lblOffset val="100"/>
        <c:noMultiLvlLbl val="0"/>
      </c:catAx>
      <c:valAx>
        <c:axId val="45315584"/>
        <c:scaling>
          <c:orientation val="minMax"/>
          <c:max val="100"/>
        </c:scaling>
        <c:delete val="0"/>
        <c:axPos val="l"/>
        <c:title>
          <c:tx>
            <c:rich>
              <a:bodyPr rot="-5400000" spcFirstLastPara="1" vertOverflow="ellipsis" vert="horz" wrap="square" anchor="ctr" anchorCtr="1"/>
              <a:lstStyle/>
              <a:p>
                <a:pPr>
                  <a:defRPr sz="1800" b="1" i="0" u="none" strike="noStrike" kern="1200" baseline="0">
                    <a:solidFill>
                      <a:schemeClr val="tx1"/>
                    </a:solidFill>
                    <a:latin typeface="+mn-lt"/>
                    <a:ea typeface="+mn-ea"/>
                    <a:cs typeface="+mn-cs"/>
                  </a:defRPr>
                </a:pPr>
                <a:r>
                  <a:rPr lang="en-US" sz="1800" b="1" dirty="0"/>
                  <a:t>Raw PAS (Thrombin/min)</a:t>
                </a:r>
              </a:p>
            </c:rich>
          </c:tx>
          <c:layout>
            <c:manualLayout>
              <c:xMode val="edge"/>
              <c:yMode val="edge"/>
              <c:x val="2.3547357506237598E-2"/>
              <c:y val="0.22564200870300599"/>
            </c:manualLayout>
          </c:layout>
          <c:overlay val="0"/>
          <c:spPr>
            <a:noFill/>
            <a:ln>
              <a:noFill/>
            </a:ln>
            <a:effectLst/>
          </c:spPr>
          <c:txPr>
            <a:bodyPr rot="-540000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crossAx val="45288832"/>
        <c:crosses val="autoZero"/>
        <c:crossBetween val="midCat"/>
      </c:valAx>
      <c:spPr>
        <a:noFill/>
        <a:ln>
          <a:noFill/>
        </a:ln>
        <a:effectLst/>
      </c:spPr>
    </c:plotArea>
    <c:plotVisOnly val="1"/>
    <c:dispBlanksAs val="gap"/>
    <c:showDLblsOverMax val="0"/>
  </c:chart>
  <c:spPr>
    <a:noFill/>
    <a:ln w="9525" cap="flat" cmpd="sng" algn="ctr">
      <a:solidFill>
        <a:schemeClr val="tx1"/>
      </a:solidFill>
      <a:prstDash val="solid"/>
      <a:miter lim="800000"/>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drawings/drawing1.xml><?xml version="1.0" encoding="utf-8"?>
<c:userShapes xmlns:c="http://schemas.openxmlformats.org/drawingml/2006/chart">
  <cdr:relSizeAnchor xmlns:cdr="http://schemas.openxmlformats.org/drawingml/2006/chartDrawing">
    <cdr:from>
      <cdr:x>0.91509</cdr:x>
      <cdr:y>0.55079</cdr:y>
    </cdr:from>
    <cdr:to>
      <cdr:x>0.9651</cdr:x>
      <cdr:y>0.7682</cdr:y>
    </cdr:to>
    <cdr:sp macro="" textlink="">
      <cdr:nvSpPr>
        <cdr:cNvPr id="3" name="Rettangolo 2"/>
        <cdr:cNvSpPr/>
      </cdr:nvSpPr>
      <cdr:spPr>
        <a:xfrm xmlns:a="http://schemas.openxmlformats.org/drawingml/2006/main">
          <a:off x="6588679" y="2736304"/>
          <a:ext cx="360072" cy="1080093"/>
        </a:xfrm>
        <a:prstGeom xmlns:a="http://schemas.openxmlformats.org/drawingml/2006/main" prst="rect">
          <a:avLst/>
        </a:prstGeom>
        <a:noFill xmlns:a="http://schemas.openxmlformats.org/drawingml/2006/main"/>
        <a:ln xmlns:a="http://schemas.openxmlformats.org/drawingml/2006/main">
          <a:solidFill>
            <a:schemeClr val="tx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it-IT"/>
        </a:p>
      </cdr:txBody>
    </cdr:sp>
  </cdr:relSizeAnchor>
  <cdr:relSizeAnchor xmlns:cdr="http://schemas.openxmlformats.org/drawingml/2006/chartDrawing">
    <cdr:from>
      <cdr:x>0.9151</cdr:x>
      <cdr:y>0.10146</cdr:y>
    </cdr:from>
    <cdr:to>
      <cdr:x>0.9651</cdr:x>
      <cdr:y>0.23191</cdr:y>
    </cdr:to>
    <cdr:sp macro="" textlink="">
      <cdr:nvSpPr>
        <cdr:cNvPr id="7" name="Rettangolo 6"/>
        <cdr:cNvSpPr/>
      </cdr:nvSpPr>
      <cdr:spPr>
        <a:xfrm xmlns:a="http://schemas.openxmlformats.org/drawingml/2006/main">
          <a:off x="6588752" y="504057"/>
          <a:ext cx="359999" cy="648072"/>
        </a:xfrm>
        <a:prstGeom xmlns:a="http://schemas.openxmlformats.org/drawingml/2006/main" prst="rect">
          <a:avLst/>
        </a:prstGeom>
        <a:noFill xmlns:a="http://schemas.openxmlformats.org/drawingml/2006/main"/>
        <a:ln xmlns:a="http://schemas.openxmlformats.org/drawingml/2006/main">
          <a:solidFill>
            <a:schemeClr val="tx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it-IT"/>
        </a:p>
      </cdr:txBody>
    </cdr:sp>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17520" y="5387342"/>
            <a:ext cx="34198560" cy="11460480"/>
          </a:xfrm>
        </p:spPr>
        <p:txBody>
          <a:bodyPr anchor="b"/>
          <a:lstStyle>
            <a:lvl1pPr algn="ctr">
              <a:defRPr sz="26400"/>
            </a:lvl1pPr>
          </a:lstStyle>
          <a:p>
            <a:r>
              <a:rPr lang="en-US"/>
              <a:t>Click to edit Master title style</a:t>
            </a:r>
            <a:endParaRPr lang="en-US" dirty="0"/>
          </a:p>
        </p:txBody>
      </p:sp>
      <p:sp>
        <p:nvSpPr>
          <p:cNvPr id="3" name="Subtitle 2"/>
          <p:cNvSpPr>
            <a:spLocks noGrp="1"/>
          </p:cNvSpPr>
          <p:nvPr>
            <p:ph type="subTitle" idx="1"/>
          </p:nvPr>
        </p:nvSpPr>
        <p:spPr>
          <a:xfrm>
            <a:off x="5029200" y="17289782"/>
            <a:ext cx="30175200" cy="7947658"/>
          </a:xfrm>
        </p:spPr>
        <p:txBody>
          <a:bodyPr/>
          <a:lstStyle>
            <a:lvl1pPr marL="0" indent="0" algn="ctr">
              <a:buNone/>
              <a:defRPr sz="10560"/>
            </a:lvl1pPr>
            <a:lvl2pPr marL="2011680" indent="0" algn="ctr">
              <a:buNone/>
              <a:defRPr sz="8800"/>
            </a:lvl2pPr>
            <a:lvl3pPr marL="4023360" indent="0" algn="ctr">
              <a:buNone/>
              <a:defRPr sz="7920"/>
            </a:lvl3pPr>
            <a:lvl4pPr marL="6035040" indent="0" algn="ctr">
              <a:buNone/>
              <a:defRPr sz="7040"/>
            </a:lvl4pPr>
            <a:lvl5pPr marL="8046720" indent="0" algn="ctr">
              <a:buNone/>
              <a:defRPr sz="7040"/>
            </a:lvl5pPr>
            <a:lvl6pPr marL="10058400" indent="0" algn="ctr">
              <a:buNone/>
              <a:defRPr sz="7040"/>
            </a:lvl6pPr>
            <a:lvl7pPr marL="12070080" indent="0" algn="ctr">
              <a:buNone/>
              <a:defRPr sz="7040"/>
            </a:lvl7pPr>
            <a:lvl8pPr marL="14081760" indent="0" algn="ctr">
              <a:buNone/>
              <a:defRPr sz="7040"/>
            </a:lvl8pPr>
            <a:lvl9pPr marL="16093440" indent="0" algn="ctr">
              <a:buNone/>
              <a:defRPr sz="704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1B190F0-17F7-374A-B808-A2E4367611F7}" type="datetimeFigureOut">
              <a:rPr lang="en-US" smtClean="0"/>
              <a:t>4/6/20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C5BE1A-D487-2641-99ED-5B762025FC14}" type="slidenum">
              <a:rPr lang="en-US" smtClean="0"/>
              <a:t>‹#›</a:t>
            </a:fld>
            <a:endParaRPr lang="en-US"/>
          </a:p>
        </p:txBody>
      </p:sp>
    </p:spTree>
    <p:extLst>
      <p:ext uri="{BB962C8B-B14F-4D97-AF65-F5344CB8AC3E}">
        <p14:creationId xmlns:p14="http://schemas.microsoft.com/office/powerpoint/2010/main" val="11452593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1B190F0-17F7-374A-B808-A2E4367611F7}" type="datetimeFigureOut">
              <a:rPr lang="en-US" smtClean="0"/>
              <a:t>4/6/20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C5BE1A-D487-2641-99ED-5B762025FC14}" type="slidenum">
              <a:rPr lang="en-US" smtClean="0"/>
              <a:t>‹#›</a:t>
            </a:fld>
            <a:endParaRPr lang="en-US"/>
          </a:p>
        </p:txBody>
      </p:sp>
    </p:spTree>
    <p:extLst>
      <p:ext uri="{BB962C8B-B14F-4D97-AF65-F5344CB8AC3E}">
        <p14:creationId xmlns:p14="http://schemas.microsoft.com/office/powerpoint/2010/main" val="5205603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8792172" y="1752600"/>
            <a:ext cx="8675370" cy="2789682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766062" y="1752600"/>
            <a:ext cx="25523190" cy="2789682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1B190F0-17F7-374A-B808-A2E4367611F7}" type="datetimeFigureOut">
              <a:rPr lang="en-US" smtClean="0"/>
              <a:t>4/6/20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C5BE1A-D487-2641-99ED-5B762025FC14}" type="slidenum">
              <a:rPr lang="en-US" smtClean="0"/>
              <a:t>‹#›</a:t>
            </a:fld>
            <a:endParaRPr lang="en-US"/>
          </a:p>
        </p:txBody>
      </p:sp>
    </p:spTree>
    <p:extLst>
      <p:ext uri="{BB962C8B-B14F-4D97-AF65-F5344CB8AC3E}">
        <p14:creationId xmlns:p14="http://schemas.microsoft.com/office/powerpoint/2010/main" val="9666794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1B190F0-17F7-374A-B808-A2E4367611F7}" type="datetimeFigureOut">
              <a:rPr lang="en-US" smtClean="0"/>
              <a:t>4/6/20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C5BE1A-D487-2641-99ED-5B762025FC14}" type="slidenum">
              <a:rPr lang="en-US" smtClean="0"/>
              <a:t>‹#›</a:t>
            </a:fld>
            <a:endParaRPr lang="en-US"/>
          </a:p>
        </p:txBody>
      </p:sp>
    </p:spTree>
    <p:extLst>
      <p:ext uri="{BB962C8B-B14F-4D97-AF65-F5344CB8AC3E}">
        <p14:creationId xmlns:p14="http://schemas.microsoft.com/office/powerpoint/2010/main" val="24974744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745107" y="8206749"/>
            <a:ext cx="34701480" cy="13693138"/>
          </a:xfrm>
        </p:spPr>
        <p:txBody>
          <a:bodyPr anchor="b"/>
          <a:lstStyle>
            <a:lvl1pPr>
              <a:defRPr sz="26400"/>
            </a:lvl1pPr>
          </a:lstStyle>
          <a:p>
            <a:r>
              <a:rPr lang="en-US"/>
              <a:t>Click to edit Master title style</a:t>
            </a:r>
            <a:endParaRPr lang="en-US" dirty="0"/>
          </a:p>
        </p:txBody>
      </p:sp>
      <p:sp>
        <p:nvSpPr>
          <p:cNvPr id="3" name="Text Placeholder 2"/>
          <p:cNvSpPr>
            <a:spLocks noGrp="1"/>
          </p:cNvSpPr>
          <p:nvPr>
            <p:ph type="body" idx="1"/>
          </p:nvPr>
        </p:nvSpPr>
        <p:spPr>
          <a:xfrm>
            <a:off x="2745107" y="22029429"/>
            <a:ext cx="34701480" cy="7200898"/>
          </a:xfrm>
        </p:spPr>
        <p:txBody>
          <a:bodyPr/>
          <a:lstStyle>
            <a:lvl1pPr marL="0" indent="0">
              <a:buNone/>
              <a:defRPr sz="10560">
                <a:solidFill>
                  <a:schemeClr val="tx1"/>
                </a:solidFill>
              </a:defRPr>
            </a:lvl1pPr>
            <a:lvl2pPr marL="2011680" indent="0">
              <a:buNone/>
              <a:defRPr sz="8800">
                <a:solidFill>
                  <a:schemeClr val="tx1">
                    <a:tint val="75000"/>
                  </a:schemeClr>
                </a:solidFill>
              </a:defRPr>
            </a:lvl2pPr>
            <a:lvl3pPr marL="4023360" indent="0">
              <a:buNone/>
              <a:defRPr sz="7920">
                <a:solidFill>
                  <a:schemeClr val="tx1">
                    <a:tint val="75000"/>
                  </a:schemeClr>
                </a:solidFill>
              </a:defRPr>
            </a:lvl3pPr>
            <a:lvl4pPr marL="6035040" indent="0">
              <a:buNone/>
              <a:defRPr sz="7040">
                <a:solidFill>
                  <a:schemeClr val="tx1">
                    <a:tint val="75000"/>
                  </a:schemeClr>
                </a:solidFill>
              </a:defRPr>
            </a:lvl4pPr>
            <a:lvl5pPr marL="8046720" indent="0">
              <a:buNone/>
              <a:defRPr sz="7040">
                <a:solidFill>
                  <a:schemeClr val="tx1">
                    <a:tint val="75000"/>
                  </a:schemeClr>
                </a:solidFill>
              </a:defRPr>
            </a:lvl5pPr>
            <a:lvl6pPr marL="10058400" indent="0">
              <a:buNone/>
              <a:defRPr sz="7040">
                <a:solidFill>
                  <a:schemeClr val="tx1">
                    <a:tint val="75000"/>
                  </a:schemeClr>
                </a:solidFill>
              </a:defRPr>
            </a:lvl6pPr>
            <a:lvl7pPr marL="12070080" indent="0">
              <a:buNone/>
              <a:defRPr sz="7040">
                <a:solidFill>
                  <a:schemeClr val="tx1">
                    <a:tint val="75000"/>
                  </a:schemeClr>
                </a:solidFill>
              </a:defRPr>
            </a:lvl7pPr>
            <a:lvl8pPr marL="14081760" indent="0">
              <a:buNone/>
              <a:defRPr sz="7040">
                <a:solidFill>
                  <a:schemeClr val="tx1">
                    <a:tint val="75000"/>
                  </a:schemeClr>
                </a:solidFill>
              </a:defRPr>
            </a:lvl8pPr>
            <a:lvl9pPr marL="16093440" indent="0">
              <a:buNone/>
              <a:defRPr sz="704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1B190F0-17F7-374A-B808-A2E4367611F7}" type="datetimeFigureOut">
              <a:rPr lang="en-US" smtClean="0"/>
              <a:t>4/6/20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C5BE1A-D487-2641-99ED-5B762025FC14}" type="slidenum">
              <a:rPr lang="en-US" smtClean="0"/>
              <a:t>‹#›</a:t>
            </a:fld>
            <a:endParaRPr lang="en-US"/>
          </a:p>
        </p:txBody>
      </p:sp>
    </p:spTree>
    <p:extLst>
      <p:ext uri="{BB962C8B-B14F-4D97-AF65-F5344CB8AC3E}">
        <p14:creationId xmlns:p14="http://schemas.microsoft.com/office/powerpoint/2010/main" val="36669235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766060" y="8763000"/>
            <a:ext cx="1709928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0368260" y="8763000"/>
            <a:ext cx="1709928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1B190F0-17F7-374A-B808-A2E4367611F7}" type="datetimeFigureOut">
              <a:rPr lang="en-US" smtClean="0"/>
              <a:t>4/6/20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C5BE1A-D487-2641-99ED-5B762025FC14}" type="slidenum">
              <a:rPr lang="en-US" smtClean="0"/>
              <a:t>‹#›</a:t>
            </a:fld>
            <a:endParaRPr lang="en-US"/>
          </a:p>
        </p:txBody>
      </p:sp>
    </p:spTree>
    <p:extLst>
      <p:ext uri="{BB962C8B-B14F-4D97-AF65-F5344CB8AC3E}">
        <p14:creationId xmlns:p14="http://schemas.microsoft.com/office/powerpoint/2010/main" val="4851360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771300" y="1752607"/>
            <a:ext cx="34701480" cy="6362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2771305" y="8069582"/>
            <a:ext cx="17020696" cy="3954778"/>
          </a:xfrm>
        </p:spPr>
        <p:txBody>
          <a:bodyPr anchor="b"/>
          <a:lstStyle>
            <a:lvl1pPr marL="0" indent="0">
              <a:buNone/>
              <a:defRPr sz="10560" b="1"/>
            </a:lvl1pPr>
            <a:lvl2pPr marL="2011680" indent="0">
              <a:buNone/>
              <a:defRPr sz="8800" b="1"/>
            </a:lvl2pPr>
            <a:lvl3pPr marL="4023360" indent="0">
              <a:buNone/>
              <a:defRPr sz="7920" b="1"/>
            </a:lvl3pPr>
            <a:lvl4pPr marL="6035040" indent="0">
              <a:buNone/>
              <a:defRPr sz="7040" b="1"/>
            </a:lvl4pPr>
            <a:lvl5pPr marL="8046720" indent="0">
              <a:buNone/>
              <a:defRPr sz="7040" b="1"/>
            </a:lvl5pPr>
            <a:lvl6pPr marL="10058400" indent="0">
              <a:buNone/>
              <a:defRPr sz="7040" b="1"/>
            </a:lvl6pPr>
            <a:lvl7pPr marL="12070080" indent="0">
              <a:buNone/>
              <a:defRPr sz="7040" b="1"/>
            </a:lvl7pPr>
            <a:lvl8pPr marL="14081760" indent="0">
              <a:buNone/>
              <a:defRPr sz="7040" b="1"/>
            </a:lvl8pPr>
            <a:lvl9pPr marL="16093440" indent="0">
              <a:buNone/>
              <a:defRPr sz="7040" b="1"/>
            </a:lvl9pPr>
          </a:lstStyle>
          <a:p>
            <a:pPr lvl="0"/>
            <a:r>
              <a:rPr lang="en-US"/>
              <a:t>Click to edit Master text styles</a:t>
            </a:r>
          </a:p>
        </p:txBody>
      </p:sp>
      <p:sp>
        <p:nvSpPr>
          <p:cNvPr id="4" name="Content Placeholder 3"/>
          <p:cNvSpPr>
            <a:spLocks noGrp="1"/>
          </p:cNvSpPr>
          <p:nvPr>
            <p:ph sz="half" idx="2"/>
          </p:nvPr>
        </p:nvSpPr>
        <p:spPr>
          <a:xfrm>
            <a:off x="2771305" y="12024360"/>
            <a:ext cx="17020696"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0368262" y="8069582"/>
            <a:ext cx="17104520" cy="3954778"/>
          </a:xfrm>
        </p:spPr>
        <p:txBody>
          <a:bodyPr anchor="b"/>
          <a:lstStyle>
            <a:lvl1pPr marL="0" indent="0">
              <a:buNone/>
              <a:defRPr sz="10560" b="1"/>
            </a:lvl1pPr>
            <a:lvl2pPr marL="2011680" indent="0">
              <a:buNone/>
              <a:defRPr sz="8800" b="1"/>
            </a:lvl2pPr>
            <a:lvl3pPr marL="4023360" indent="0">
              <a:buNone/>
              <a:defRPr sz="7920" b="1"/>
            </a:lvl3pPr>
            <a:lvl4pPr marL="6035040" indent="0">
              <a:buNone/>
              <a:defRPr sz="7040" b="1"/>
            </a:lvl4pPr>
            <a:lvl5pPr marL="8046720" indent="0">
              <a:buNone/>
              <a:defRPr sz="7040" b="1"/>
            </a:lvl5pPr>
            <a:lvl6pPr marL="10058400" indent="0">
              <a:buNone/>
              <a:defRPr sz="7040" b="1"/>
            </a:lvl6pPr>
            <a:lvl7pPr marL="12070080" indent="0">
              <a:buNone/>
              <a:defRPr sz="7040" b="1"/>
            </a:lvl7pPr>
            <a:lvl8pPr marL="14081760" indent="0">
              <a:buNone/>
              <a:defRPr sz="7040" b="1"/>
            </a:lvl8pPr>
            <a:lvl9pPr marL="16093440" indent="0">
              <a:buNone/>
              <a:defRPr sz="7040" b="1"/>
            </a:lvl9pPr>
          </a:lstStyle>
          <a:p>
            <a:pPr lvl="0"/>
            <a:r>
              <a:rPr lang="en-US"/>
              <a:t>Click to edit Master text styles</a:t>
            </a:r>
          </a:p>
        </p:txBody>
      </p:sp>
      <p:sp>
        <p:nvSpPr>
          <p:cNvPr id="6" name="Content Placeholder 5"/>
          <p:cNvSpPr>
            <a:spLocks noGrp="1"/>
          </p:cNvSpPr>
          <p:nvPr>
            <p:ph sz="quarter" idx="4"/>
          </p:nvPr>
        </p:nvSpPr>
        <p:spPr>
          <a:xfrm>
            <a:off x="20368262" y="12024360"/>
            <a:ext cx="17104520"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1B190F0-17F7-374A-B808-A2E4367611F7}" type="datetimeFigureOut">
              <a:rPr lang="en-US" smtClean="0"/>
              <a:t>4/6/20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9C5BE1A-D487-2641-99ED-5B762025FC14}" type="slidenum">
              <a:rPr lang="en-US" smtClean="0"/>
              <a:t>‹#›</a:t>
            </a:fld>
            <a:endParaRPr lang="en-US"/>
          </a:p>
        </p:txBody>
      </p:sp>
    </p:spTree>
    <p:extLst>
      <p:ext uri="{BB962C8B-B14F-4D97-AF65-F5344CB8AC3E}">
        <p14:creationId xmlns:p14="http://schemas.microsoft.com/office/powerpoint/2010/main" val="7181285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1B190F0-17F7-374A-B808-A2E4367611F7}" type="datetimeFigureOut">
              <a:rPr lang="en-US" smtClean="0"/>
              <a:t>4/6/20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9C5BE1A-D487-2641-99ED-5B762025FC14}" type="slidenum">
              <a:rPr lang="en-US" smtClean="0"/>
              <a:t>‹#›</a:t>
            </a:fld>
            <a:endParaRPr lang="en-US"/>
          </a:p>
        </p:txBody>
      </p:sp>
    </p:spTree>
    <p:extLst>
      <p:ext uri="{BB962C8B-B14F-4D97-AF65-F5344CB8AC3E}">
        <p14:creationId xmlns:p14="http://schemas.microsoft.com/office/powerpoint/2010/main" val="28907885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B190F0-17F7-374A-B808-A2E4367611F7}" type="datetimeFigureOut">
              <a:rPr lang="en-US" smtClean="0"/>
              <a:t>4/6/20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9C5BE1A-D487-2641-99ED-5B762025FC14}" type="slidenum">
              <a:rPr lang="en-US" smtClean="0"/>
              <a:t>‹#›</a:t>
            </a:fld>
            <a:endParaRPr lang="en-US"/>
          </a:p>
        </p:txBody>
      </p:sp>
    </p:spTree>
    <p:extLst>
      <p:ext uri="{BB962C8B-B14F-4D97-AF65-F5344CB8AC3E}">
        <p14:creationId xmlns:p14="http://schemas.microsoft.com/office/powerpoint/2010/main" val="1319488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771301" y="2194560"/>
            <a:ext cx="12976383" cy="7680960"/>
          </a:xfrm>
        </p:spPr>
        <p:txBody>
          <a:bodyPr anchor="b"/>
          <a:lstStyle>
            <a:lvl1pPr>
              <a:defRPr sz="14080"/>
            </a:lvl1pPr>
          </a:lstStyle>
          <a:p>
            <a:r>
              <a:rPr lang="en-US"/>
              <a:t>Click to edit Master title style</a:t>
            </a:r>
            <a:endParaRPr lang="en-US" dirty="0"/>
          </a:p>
        </p:txBody>
      </p:sp>
      <p:sp>
        <p:nvSpPr>
          <p:cNvPr id="3" name="Content Placeholder 2"/>
          <p:cNvSpPr>
            <a:spLocks noGrp="1"/>
          </p:cNvSpPr>
          <p:nvPr>
            <p:ph idx="1"/>
          </p:nvPr>
        </p:nvSpPr>
        <p:spPr>
          <a:xfrm>
            <a:off x="17104520" y="4739647"/>
            <a:ext cx="20368260" cy="23393400"/>
          </a:xfrm>
        </p:spPr>
        <p:txBody>
          <a:bodyPr/>
          <a:lstStyle>
            <a:lvl1pPr>
              <a:defRPr sz="14080"/>
            </a:lvl1pPr>
            <a:lvl2pPr>
              <a:defRPr sz="12320"/>
            </a:lvl2pPr>
            <a:lvl3pPr>
              <a:defRPr sz="10560"/>
            </a:lvl3pPr>
            <a:lvl4pPr>
              <a:defRPr sz="8800"/>
            </a:lvl4pPr>
            <a:lvl5pPr>
              <a:defRPr sz="8800"/>
            </a:lvl5pPr>
            <a:lvl6pPr>
              <a:defRPr sz="8800"/>
            </a:lvl6pPr>
            <a:lvl7pPr>
              <a:defRPr sz="8800"/>
            </a:lvl7pPr>
            <a:lvl8pPr>
              <a:defRPr sz="8800"/>
            </a:lvl8pPr>
            <a:lvl9pPr>
              <a:defRPr sz="8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771301" y="9875520"/>
            <a:ext cx="12976383" cy="18295622"/>
          </a:xfrm>
        </p:spPr>
        <p:txBody>
          <a:bodyPr/>
          <a:lstStyle>
            <a:lvl1pPr marL="0" indent="0">
              <a:buNone/>
              <a:defRPr sz="7040"/>
            </a:lvl1pPr>
            <a:lvl2pPr marL="2011680" indent="0">
              <a:buNone/>
              <a:defRPr sz="6160"/>
            </a:lvl2pPr>
            <a:lvl3pPr marL="4023360" indent="0">
              <a:buNone/>
              <a:defRPr sz="5280"/>
            </a:lvl3pPr>
            <a:lvl4pPr marL="6035040" indent="0">
              <a:buNone/>
              <a:defRPr sz="4400"/>
            </a:lvl4pPr>
            <a:lvl5pPr marL="8046720" indent="0">
              <a:buNone/>
              <a:defRPr sz="4400"/>
            </a:lvl5pPr>
            <a:lvl6pPr marL="10058400" indent="0">
              <a:buNone/>
              <a:defRPr sz="4400"/>
            </a:lvl6pPr>
            <a:lvl7pPr marL="12070080" indent="0">
              <a:buNone/>
              <a:defRPr sz="4400"/>
            </a:lvl7pPr>
            <a:lvl8pPr marL="14081760" indent="0">
              <a:buNone/>
              <a:defRPr sz="4400"/>
            </a:lvl8pPr>
            <a:lvl9pPr marL="16093440" indent="0">
              <a:buNone/>
              <a:defRPr sz="4400"/>
            </a:lvl9pPr>
          </a:lstStyle>
          <a:p>
            <a:pPr lvl="0"/>
            <a:r>
              <a:rPr lang="en-US"/>
              <a:t>Click to edit Master text styles</a:t>
            </a:r>
          </a:p>
        </p:txBody>
      </p:sp>
      <p:sp>
        <p:nvSpPr>
          <p:cNvPr id="5" name="Date Placeholder 4"/>
          <p:cNvSpPr>
            <a:spLocks noGrp="1"/>
          </p:cNvSpPr>
          <p:nvPr>
            <p:ph type="dt" sz="half" idx="10"/>
          </p:nvPr>
        </p:nvSpPr>
        <p:spPr/>
        <p:txBody>
          <a:bodyPr/>
          <a:lstStyle/>
          <a:p>
            <a:fld id="{E1B190F0-17F7-374A-B808-A2E4367611F7}" type="datetimeFigureOut">
              <a:rPr lang="en-US" smtClean="0"/>
              <a:t>4/6/20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C5BE1A-D487-2641-99ED-5B762025FC14}" type="slidenum">
              <a:rPr lang="en-US" smtClean="0"/>
              <a:t>‹#›</a:t>
            </a:fld>
            <a:endParaRPr lang="en-US"/>
          </a:p>
        </p:txBody>
      </p:sp>
    </p:spTree>
    <p:extLst>
      <p:ext uri="{BB962C8B-B14F-4D97-AF65-F5344CB8AC3E}">
        <p14:creationId xmlns:p14="http://schemas.microsoft.com/office/powerpoint/2010/main" val="24674327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771301" y="2194560"/>
            <a:ext cx="12976383" cy="7680960"/>
          </a:xfrm>
        </p:spPr>
        <p:txBody>
          <a:bodyPr anchor="b"/>
          <a:lstStyle>
            <a:lvl1pPr>
              <a:defRPr sz="14080"/>
            </a:lvl1pPr>
          </a:lstStyle>
          <a:p>
            <a:r>
              <a:rPr lang="en-US"/>
              <a:t>Click to edit Master title style</a:t>
            </a:r>
            <a:endParaRPr lang="en-US" dirty="0"/>
          </a:p>
        </p:txBody>
      </p:sp>
      <p:sp>
        <p:nvSpPr>
          <p:cNvPr id="3" name="Picture Placeholder 2"/>
          <p:cNvSpPr>
            <a:spLocks noGrp="1" noChangeAspect="1"/>
          </p:cNvSpPr>
          <p:nvPr>
            <p:ph type="pic" idx="1"/>
          </p:nvPr>
        </p:nvSpPr>
        <p:spPr>
          <a:xfrm>
            <a:off x="17104520" y="4739647"/>
            <a:ext cx="20368260" cy="23393400"/>
          </a:xfrm>
        </p:spPr>
        <p:txBody>
          <a:bodyPr anchor="t"/>
          <a:lstStyle>
            <a:lvl1pPr marL="0" indent="0">
              <a:buNone/>
              <a:defRPr sz="14080"/>
            </a:lvl1pPr>
            <a:lvl2pPr marL="2011680" indent="0">
              <a:buNone/>
              <a:defRPr sz="12320"/>
            </a:lvl2pPr>
            <a:lvl3pPr marL="4023360" indent="0">
              <a:buNone/>
              <a:defRPr sz="10560"/>
            </a:lvl3pPr>
            <a:lvl4pPr marL="6035040" indent="0">
              <a:buNone/>
              <a:defRPr sz="8800"/>
            </a:lvl4pPr>
            <a:lvl5pPr marL="8046720" indent="0">
              <a:buNone/>
              <a:defRPr sz="8800"/>
            </a:lvl5pPr>
            <a:lvl6pPr marL="10058400" indent="0">
              <a:buNone/>
              <a:defRPr sz="8800"/>
            </a:lvl6pPr>
            <a:lvl7pPr marL="12070080" indent="0">
              <a:buNone/>
              <a:defRPr sz="8800"/>
            </a:lvl7pPr>
            <a:lvl8pPr marL="14081760" indent="0">
              <a:buNone/>
              <a:defRPr sz="8800"/>
            </a:lvl8pPr>
            <a:lvl9pPr marL="16093440" indent="0">
              <a:buNone/>
              <a:defRPr sz="8800"/>
            </a:lvl9pPr>
          </a:lstStyle>
          <a:p>
            <a:r>
              <a:rPr lang="en-US"/>
              <a:t>Click icon to add picture</a:t>
            </a:r>
            <a:endParaRPr lang="en-US" dirty="0"/>
          </a:p>
        </p:txBody>
      </p:sp>
      <p:sp>
        <p:nvSpPr>
          <p:cNvPr id="4" name="Text Placeholder 3"/>
          <p:cNvSpPr>
            <a:spLocks noGrp="1"/>
          </p:cNvSpPr>
          <p:nvPr>
            <p:ph type="body" sz="half" idx="2"/>
          </p:nvPr>
        </p:nvSpPr>
        <p:spPr>
          <a:xfrm>
            <a:off x="2771301" y="9875520"/>
            <a:ext cx="12976383" cy="18295622"/>
          </a:xfrm>
        </p:spPr>
        <p:txBody>
          <a:bodyPr/>
          <a:lstStyle>
            <a:lvl1pPr marL="0" indent="0">
              <a:buNone/>
              <a:defRPr sz="7040"/>
            </a:lvl1pPr>
            <a:lvl2pPr marL="2011680" indent="0">
              <a:buNone/>
              <a:defRPr sz="6160"/>
            </a:lvl2pPr>
            <a:lvl3pPr marL="4023360" indent="0">
              <a:buNone/>
              <a:defRPr sz="5280"/>
            </a:lvl3pPr>
            <a:lvl4pPr marL="6035040" indent="0">
              <a:buNone/>
              <a:defRPr sz="4400"/>
            </a:lvl4pPr>
            <a:lvl5pPr marL="8046720" indent="0">
              <a:buNone/>
              <a:defRPr sz="4400"/>
            </a:lvl5pPr>
            <a:lvl6pPr marL="10058400" indent="0">
              <a:buNone/>
              <a:defRPr sz="4400"/>
            </a:lvl6pPr>
            <a:lvl7pPr marL="12070080" indent="0">
              <a:buNone/>
              <a:defRPr sz="4400"/>
            </a:lvl7pPr>
            <a:lvl8pPr marL="14081760" indent="0">
              <a:buNone/>
              <a:defRPr sz="4400"/>
            </a:lvl8pPr>
            <a:lvl9pPr marL="16093440" indent="0">
              <a:buNone/>
              <a:defRPr sz="4400"/>
            </a:lvl9pPr>
          </a:lstStyle>
          <a:p>
            <a:pPr lvl="0"/>
            <a:r>
              <a:rPr lang="en-US"/>
              <a:t>Click to edit Master text styles</a:t>
            </a:r>
          </a:p>
        </p:txBody>
      </p:sp>
      <p:sp>
        <p:nvSpPr>
          <p:cNvPr id="5" name="Date Placeholder 4"/>
          <p:cNvSpPr>
            <a:spLocks noGrp="1"/>
          </p:cNvSpPr>
          <p:nvPr>
            <p:ph type="dt" sz="half" idx="10"/>
          </p:nvPr>
        </p:nvSpPr>
        <p:spPr/>
        <p:txBody>
          <a:bodyPr/>
          <a:lstStyle/>
          <a:p>
            <a:fld id="{E1B190F0-17F7-374A-B808-A2E4367611F7}" type="datetimeFigureOut">
              <a:rPr lang="en-US" smtClean="0"/>
              <a:t>4/6/20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C5BE1A-D487-2641-99ED-5B762025FC14}" type="slidenum">
              <a:rPr lang="en-US" smtClean="0"/>
              <a:t>‹#›</a:t>
            </a:fld>
            <a:endParaRPr lang="en-US"/>
          </a:p>
        </p:txBody>
      </p:sp>
    </p:spTree>
    <p:extLst>
      <p:ext uri="{BB962C8B-B14F-4D97-AF65-F5344CB8AC3E}">
        <p14:creationId xmlns:p14="http://schemas.microsoft.com/office/powerpoint/2010/main" val="7433015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66060" y="1752607"/>
            <a:ext cx="34701480" cy="6362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766060" y="8763000"/>
            <a:ext cx="34701480" cy="2088642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766060" y="30510487"/>
            <a:ext cx="9052560" cy="1752600"/>
          </a:xfrm>
          <a:prstGeom prst="rect">
            <a:avLst/>
          </a:prstGeom>
        </p:spPr>
        <p:txBody>
          <a:bodyPr vert="horz" lIns="91440" tIns="45720" rIns="91440" bIns="45720" rtlCol="0" anchor="ctr"/>
          <a:lstStyle>
            <a:lvl1pPr algn="l">
              <a:defRPr sz="5280">
                <a:solidFill>
                  <a:schemeClr val="tx1">
                    <a:tint val="75000"/>
                  </a:schemeClr>
                </a:solidFill>
              </a:defRPr>
            </a:lvl1pPr>
          </a:lstStyle>
          <a:p>
            <a:fld id="{E1B190F0-17F7-374A-B808-A2E4367611F7}" type="datetimeFigureOut">
              <a:rPr lang="en-US" smtClean="0"/>
              <a:t>4/6/20</a:t>
            </a:fld>
            <a:endParaRPr lang="en-US"/>
          </a:p>
        </p:txBody>
      </p:sp>
      <p:sp>
        <p:nvSpPr>
          <p:cNvPr id="5" name="Footer Placeholder 4"/>
          <p:cNvSpPr>
            <a:spLocks noGrp="1"/>
          </p:cNvSpPr>
          <p:nvPr>
            <p:ph type="ftr" sz="quarter" idx="3"/>
          </p:nvPr>
        </p:nvSpPr>
        <p:spPr>
          <a:xfrm>
            <a:off x="13327380" y="30510487"/>
            <a:ext cx="13578840" cy="1752600"/>
          </a:xfrm>
          <a:prstGeom prst="rect">
            <a:avLst/>
          </a:prstGeom>
        </p:spPr>
        <p:txBody>
          <a:bodyPr vert="horz" lIns="91440" tIns="45720" rIns="91440" bIns="45720" rtlCol="0" anchor="ctr"/>
          <a:lstStyle>
            <a:lvl1pPr algn="ctr">
              <a:defRPr sz="528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8414980" y="30510487"/>
            <a:ext cx="9052560" cy="1752600"/>
          </a:xfrm>
          <a:prstGeom prst="rect">
            <a:avLst/>
          </a:prstGeom>
        </p:spPr>
        <p:txBody>
          <a:bodyPr vert="horz" lIns="91440" tIns="45720" rIns="91440" bIns="45720" rtlCol="0" anchor="ctr"/>
          <a:lstStyle>
            <a:lvl1pPr algn="r">
              <a:defRPr sz="5280">
                <a:solidFill>
                  <a:schemeClr val="tx1">
                    <a:tint val="75000"/>
                  </a:schemeClr>
                </a:solidFill>
              </a:defRPr>
            </a:lvl1pPr>
          </a:lstStyle>
          <a:p>
            <a:fld id="{C9C5BE1A-D487-2641-99ED-5B762025FC14}" type="slidenum">
              <a:rPr lang="en-US" smtClean="0"/>
              <a:t>‹#›</a:t>
            </a:fld>
            <a:endParaRPr lang="en-US"/>
          </a:p>
        </p:txBody>
      </p:sp>
    </p:spTree>
    <p:extLst>
      <p:ext uri="{BB962C8B-B14F-4D97-AF65-F5344CB8AC3E}">
        <p14:creationId xmlns:p14="http://schemas.microsoft.com/office/powerpoint/2010/main" val="2151472424"/>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4023360" rtl="0" eaLnBrk="1" latinLnBrk="0" hangingPunct="1">
        <a:lnSpc>
          <a:spcPct val="90000"/>
        </a:lnSpc>
        <a:spcBef>
          <a:spcPct val="0"/>
        </a:spcBef>
        <a:buNone/>
        <a:defRPr sz="19360" kern="1200">
          <a:solidFill>
            <a:schemeClr val="tx1"/>
          </a:solidFill>
          <a:latin typeface="+mj-lt"/>
          <a:ea typeface="+mj-ea"/>
          <a:cs typeface="+mj-cs"/>
        </a:defRPr>
      </a:lvl1pPr>
    </p:titleStyle>
    <p:bodyStyle>
      <a:lvl1pPr marL="1005840" indent="-1005840" algn="l" defTabSz="4023360" rtl="0" eaLnBrk="1" latinLnBrk="0" hangingPunct="1">
        <a:lnSpc>
          <a:spcPct val="90000"/>
        </a:lnSpc>
        <a:spcBef>
          <a:spcPts val="4400"/>
        </a:spcBef>
        <a:buFont typeface="Arial" panose="020B0604020202020204" pitchFamily="34" charset="0"/>
        <a:buChar char="•"/>
        <a:defRPr sz="12320" kern="1200">
          <a:solidFill>
            <a:schemeClr val="tx1"/>
          </a:solidFill>
          <a:latin typeface="+mn-lt"/>
          <a:ea typeface="+mn-ea"/>
          <a:cs typeface="+mn-cs"/>
        </a:defRPr>
      </a:lvl1pPr>
      <a:lvl2pPr marL="3017520" indent="-1005840" algn="l" defTabSz="4023360" rtl="0" eaLnBrk="1" latinLnBrk="0" hangingPunct="1">
        <a:lnSpc>
          <a:spcPct val="90000"/>
        </a:lnSpc>
        <a:spcBef>
          <a:spcPts val="2200"/>
        </a:spcBef>
        <a:buFont typeface="Arial" panose="020B0604020202020204" pitchFamily="34" charset="0"/>
        <a:buChar char="•"/>
        <a:defRPr sz="10560" kern="1200">
          <a:solidFill>
            <a:schemeClr val="tx1"/>
          </a:solidFill>
          <a:latin typeface="+mn-lt"/>
          <a:ea typeface="+mn-ea"/>
          <a:cs typeface="+mn-cs"/>
        </a:defRPr>
      </a:lvl2pPr>
      <a:lvl3pPr marL="5029200" indent="-1005840" algn="l" defTabSz="4023360" rtl="0" eaLnBrk="1" latinLnBrk="0" hangingPunct="1">
        <a:lnSpc>
          <a:spcPct val="90000"/>
        </a:lnSpc>
        <a:spcBef>
          <a:spcPts val="2200"/>
        </a:spcBef>
        <a:buFont typeface="Arial" panose="020B0604020202020204" pitchFamily="34" charset="0"/>
        <a:buChar char="•"/>
        <a:defRPr sz="8800" kern="1200">
          <a:solidFill>
            <a:schemeClr val="tx1"/>
          </a:solidFill>
          <a:latin typeface="+mn-lt"/>
          <a:ea typeface="+mn-ea"/>
          <a:cs typeface="+mn-cs"/>
        </a:defRPr>
      </a:lvl3pPr>
      <a:lvl4pPr marL="7040880" indent="-1005840" algn="l" defTabSz="4023360" rtl="0" eaLnBrk="1" latinLnBrk="0" hangingPunct="1">
        <a:lnSpc>
          <a:spcPct val="90000"/>
        </a:lnSpc>
        <a:spcBef>
          <a:spcPts val="2200"/>
        </a:spcBef>
        <a:buFont typeface="Arial" panose="020B0604020202020204" pitchFamily="34" charset="0"/>
        <a:buChar char="•"/>
        <a:defRPr sz="7920" kern="1200">
          <a:solidFill>
            <a:schemeClr val="tx1"/>
          </a:solidFill>
          <a:latin typeface="+mn-lt"/>
          <a:ea typeface="+mn-ea"/>
          <a:cs typeface="+mn-cs"/>
        </a:defRPr>
      </a:lvl4pPr>
      <a:lvl5pPr marL="9052560" indent="-1005840" algn="l" defTabSz="4023360" rtl="0" eaLnBrk="1" latinLnBrk="0" hangingPunct="1">
        <a:lnSpc>
          <a:spcPct val="90000"/>
        </a:lnSpc>
        <a:spcBef>
          <a:spcPts val="2200"/>
        </a:spcBef>
        <a:buFont typeface="Arial" panose="020B0604020202020204" pitchFamily="34" charset="0"/>
        <a:buChar char="•"/>
        <a:defRPr sz="7920" kern="1200">
          <a:solidFill>
            <a:schemeClr val="tx1"/>
          </a:solidFill>
          <a:latin typeface="+mn-lt"/>
          <a:ea typeface="+mn-ea"/>
          <a:cs typeface="+mn-cs"/>
        </a:defRPr>
      </a:lvl5pPr>
      <a:lvl6pPr marL="11064240" indent="-1005840" algn="l" defTabSz="4023360" rtl="0" eaLnBrk="1" latinLnBrk="0" hangingPunct="1">
        <a:lnSpc>
          <a:spcPct val="90000"/>
        </a:lnSpc>
        <a:spcBef>
          <a:spcPts val="2200"/>
        </a:spcBef>
        <a:buFont typeface="Arial" panose="020B0604020202020204" pitchFamily="34" charset="0"/>
        <a:buChar char="•"/>
        <a:defRPr sz="7920" kern="1200">
          <a:solidFill>
            <a:schemeClr val="tx1"/>
          </a:solidFill>
          <a:latin typeface="+mn-lt"/>
          <a:ea typeface="+mn-ea"/>
          <a:cs typeface="+mn-cs"/>
        </a:defRPr>
      </a:lvl6pPr>
      <a:lvl7pPr marL="13075920" indent="-1005840" algn="l" defTabSz="4023360" rtl="0" eaLnBrk="1" latinLnBrk="0" hangingPunct="1">
        <a:lnSpc>
          <a:spcPct val="90000"/>
        </a:lnSpc>
        <a:spcBef>
          <a:spcPts val="2200"/>
        </a:spcBef>
        <a:buFont typeface="Arial" panose="020B0604020202020204" pitchFamily="34" charset="0"/>
        <a:buChar char="•"/>
        <a:defRPr sz="7920" kern="1200">
          <a:solidFill>
            <a:schemeClr val="tx1"/>
          </a:solidFill>
          <a:latin typeface="+mn-lt"/>
          <a:ea typeface="+mn-ea"/>
          <a:cs typeface="+mn-cs"/>
        </a:defRPr>
      </a:lvl7pPr>
      <a:lvl8pPr marL="15087600" indent="-1005840" algn="l" defTabSz="4023360" rtl="0" eaLnBrk="1" latinLnBrk="0" hangingPunct="1">
        <a:lnSpc>
          <a:spcPct val="90000"/>
        </a:lnSpc>
        <a:spcBef>
          <a:spcPts val="2200"/>
        </a:spcBef>
        <a:buFont typeface="Arial" panose="020B0604020202020204" pitchFamily="34" charset="0"/>
        <a:buChar char="•"/>
        <a:defRPr sz="7920" kern="1200">
          <a:solidFill>
            <a:schemeClr val="tx1"/>
          </a:solidFill>
          <a:latin typeface="+mn-lt"/>
          <a:ea typeface="+mn-ea"/>
          <a:cs typeface="+mn-cs"/>
        </a:defRPr>
      </a:lvl8pPr>
      <a:lvl9pPr marL="17099280" indent="-1005840" algn="l" defTabSz="4023360" rtl="0" eaLnBrk="1" latinLnBrk="0" hangingPunct="1">
        <a:lnSpc>
          <a:spcPct val="90000"/>
        </a:lnSpc>
        <a:spcBef>
          <a:spcPts val="2200"/>
        </a:spcBef>
        <a:buFont typeface="Arial" panose="020B0604020202020204" pitchFamily="34" charset="0"/>
        <a:buChar char="•"/>
        <a:defRPr sz="7920" kern="1200">
          <a:solidFill>
            <a:schemeClr val="tx1"/>
          </a:solidFill>
          <a:latin typeface="+mn-lt"/>
          <a:ea typeface="+mn-ea"/>
          <a:cs typeface="+mn-cs"/>
        </a:defRPr>
      </a:lvl9pPr>
    </p:bodyStyle>
    <p:otherStyle>
      <a:defPPr>
        <a:defRPr lang="en-US"/>
      </a:defPPr>
      <a:lvl1pPr marL="0" algn="l" defTabSz="4023360" rtl="0" eaLnBrk="1" latinLnBrk="0" hangingPunct="1">
        <a:defRPr sz="7920" kern="1200">
          <a:solidFill>
            <a:schemeClr val="tx1"/>
          </a:solidFill>
          <a:latin typeface="+mn-lt"/>
          <a:ea typeface="+mn-ea"/>
          <a:cs typeface="+mn-cs"/>
        </a:defRPr>
      </a:lvl1pPr>
      <a:lvl2pPr marL="2011680" algn="l" defTabSz="4023360" rtl="0" eaLnBrk="1" latinLnBrk="0" hangingPunct="1">
        <a:defRPr sz="7920" kern="1200">
          <a:solidFill>
            <a:schemeClr val="tx1"/>
          </a:solidFill>
          <a:latin typeface="+mn-lt"/>
          <a:ea typeface="+mn-ea"/>
          <a:cs typeface="+mn-cs"/>
        </a:defRPr>
      </a:lvl2pPr>
      <a:lvl3pPr marL="4023360" algn="l" defTabSz="4023360" rtl="0" eaLnBrk="1" latinLnBrk="0" hangingPunct="1">
        <a:defRPr sz="7920" kern="1200">
          <a:solidFill>
            <a:schemeClr val="tx1"/>
          </a:solidFill>
          <a:latin typeface="+mn-lt"/>
          <a:ea typeface="+mn-ea"/>
          <a:cs typeface="+mn-cs"/>
        </a:defRPr>
      </a:lvl3pPr>
      <a:lvl4pPr marL="6035040" algn="l" defTabSz="4023360" rtl="0" eaLnBrk="1" latinLnBrk="0" hangingPunct="1">
        <a:defRPr sz="7920" kern="1200">
          <a:solidFill>
            <a:schemeClr val="tx1"/>
          </a:solidFill>
          <a:latin typeface="+mn-lt"/>
          <a:ea typeface="+mn-ea"/>
          <a:cs typeface="+mn-cs"/>
        </a:defRPr>
      </a:lvl4pPr>
      <a:lvl5pPr marL="8046720" algn="l" defTabSz="4023360" rtl="0" eaLnBrk="1" latinLnBrk="0" hangingPunct="1">
        <a:defRPr sz="7920" kern="1200">
          <a:solidFill>
            <a:schemeClr val="tx1"/>
          </a:solidFill>
          <a:latin typeface="+mn-lt"/>
          <a:ea typeface="+mn-ea"/>
          <a:cs typeface="+mn-cs"/>
        </a:defRPr>
      </a:lvl5pPr>
      <a:lvl6pPr marL="10058400" algn="l" defTabSz="4023360" rtl="0" eaLnBrk="1" latinLnBrk="0" hangingPunct="1">
        <a:defRPr sz="7920" kern="1200">
          <a:solidFill>
            <a:schemeClr val="tx1"/>
          </a:solidFill>
          <a:latin typeface="+mn-lt"/>
          <a:ea typeface="+mn-ea"/>
          <a:cs typeface="+mn-cs"/>
        </a:defRPr>
      </a:lvl6pPr>
      <a:lvl7pPr marL="12070080" algn="l" defTabSz="4023360" rtl="0" eaLnBrk="1" latinLnBrk="0" hangingPunct="1">
        <a:defRPr sz="7920" kern="1200">
          <a:solidFill>
            <a:schemeClr val="tx1"/>
          </a:solidFill>
          <a:latin typeface="+mn-lt"/>
          <a:ea typeface="+mn-ea"/>
          <a:cs typeface="+mn-cs"/>
        </a:defRPr>
      </a:lvl7pPr>
      <a:lvl8pPr marL="14081760" algn="l" defTabSz="4023360" rtl="0" eaLnBrk="1" latinLnBrk="0" hangingPunct="1">
        <a:defRPr sz="7920" kern="1200">
          <a:solidFill>
            <a:schemeClr val="tx1"/>
          </a:solidFill>
          <a:latin typeface="+mn-lt"/>
          <a:ea typeface="+mn-ea"/>
          <a:cs typeface="+mn-cs"/>
        </a:defRPr>
      </a:lvl8pPr>
      <a:lvl9pPr marL="16093440" algn="l" defTabSz="4023360" rtl="0" eaLnBrk="1" latinLnBrk="0" hangingPunct="1">
        <a:defRPr sz="79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chart" Target="../charts/chart3.xml"/><Relationship Id="rId3" Type="http://schemas.openxmlformats.org/officeDocument/2006/relationships/image" Target="../media/image2.tiff"/><Relationship Id="rId7"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chart" Target="../charts/chart2.xml"/><Relationship Id="rId10" Type="http://schemas.openxmlformats.org/officeDocument/2006/relationships/image" Target="../media/image4.tiff"/><Relationship Id="rId4" Type="http://schemas.openxmlformats.org/officeDocument/2006/relationships/chart" Target="../charts/chart1.xml"/><Relationship Id="rId9" Type="http://schemas.openxmlformats.org/officeDocument/2006/relationships/chart" Target="../charts/char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ounded Rectangle 3"/>
          <p:cNvSpPr/>
          <p:nvPr/>
        </p:nvSpPr>
        <p:spPr>
          <a:xfrm>
            <a:off x="453964" y="28836370"/>
            <a:ext cx="9224942" cy="3250889"/>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2">
            <a:extLst>
              <a:ext uri="{FF2B5EF4-FFF2-40B4-BE49-F238E27FC236}">
                <a16:creationId xmlns:a16="http://schemas.microsoft.com/office/drawing/2014/main" id="{437A3085-DA16-004F-A46F-0263B543BC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4135" y="1284255"/>
            <a:ext cx="5029847" cy="2226031"/>
          </a:xfrm>
          <a:prstGeom prst="rect">
            <a:avLst/>
          </a:prstGeom>
          <a:solidFill>
            <a:schemeClr val="accent1"/>
          </a:solidFill>
          <a:ln>
            <a:solidFill>
              <a:schemeClr val="accent1"/>
            </a:solidFill>
          </a:ln>
          <a:effectLst/>
        </p:spPr>
      </p:pic>
      <p:sp>
        <p:nvSpPr>
          <p:cNvPr id="15" name="TextBox 14">
            <a:extLst>
              <a:ext uri="{FF2B5EF4-FFF2-40B4-BE49-F238E27FC236}">
                <a16:creationId xmlns:a16="http://schemas.microsoft.com/office/drawing/2014/main" id="{1A5367BB-56E8-F64F-8526-59CABDB909B0}"/>
              </a:ext>
            </a:extLst>
          </p:cNvPr>
          <p:cNvSpPr txBox="1"/>
          <p:nvPr/>
        </p:nvSpPr>
        <p:spPr>
          <a:xfrm>
            <a:off x="730256" y="5895474"/>
            <a:ext cx="9051850" cy="26715006"/>
          </a:xfrm>
          <a:prstGeom prst="rect">
            <a:avLst/>
          </a:prstGeom>
          <a:noFill/>
        </p:spPr>
        <p:txBody>
          <a:bodyPr wrap="square" rtlCol="0">
            <a:spAutoFit/>
          </a:bodyPr>
          <a:lstStyle/>
          <a:p>
            <a:pPr marL="457200" indent="-457200">
              <a:buFont typeface="Arial" panose="020B0604020202020204" pitchFamily="34" charset="0"/>
              <a:buChar char="•"/>
            </a:pPr>
            <a:r>
              <a:rPr lang="en-US" sz="3400" dirty="0"/>
              <a:t>Heart failure is the leading cause of mortality worldwide.  Heart failure is a chronic disease in which the heart cannot pump enough blood to meet the body’s needs. For advanced  heart failure  mechanical support such as ventricular assist devices (VADs) are needed.  </a:t>
            </a:r>
          </a:p>
          <a:p>
            <a:pPr marL="457200" indent="-457200">
              <a:buFont typeface="Arial" panose="020B0604020202020204" pitchFamily="34" charset="0"/>
              <a:buChar char="•"/>
            </a:pPr>
            <a:r>
              <a:rPr lang="en-US" sz="3400" dirty="0"/>
              <a:t> VADs lead to thrombus formation. Thrombus formation due to platelet activation can be life-threatening for patients with VADs</a:t>
            </a:r>
          </a:p>
          <a:p>
            <a:pPr marL="457200" indent="-457200">
              <a:buFont typeface="Arial" panose="020B0604020202020204" pitchFamily="34" charset="0"/>
              <a:buChar char="•"/>
            </a:pPr>
            <a:r>
              <a:rPr lang="en-US" sz="3400" dirty="0"/>
              <a:t>The platelet membrane is believed to be key in permitting mechanical transduction of shear forces, such as those found in VADs, which lead to shear-mediated platelet activation. Previous work that used the hemodynamic shearing device (HSD) (designed to provide “perfect” laminar shear to all platelets in the solution) has indicated that membrane modulation may be an appropriate strategy for reducing SMPA. </a:t>
            </a:r>
            <a:br>
              <a:rPr lang="en-US" sz="3400" dirty="0"/>
            </a:br>
            <a:endParaRPr lang="en-US" sz="1400" dirty="0"/>
          </a:p>
          <a:p>
            <a:endParaRPr lang="en-US" sz="3400" dirty="0"/>
          </a:p>
          <a:p>
            <a:pPr marL="457200" indent="-457200">
              <a:buFont typeface="Arial" panose="020B0604020202020204" pitchFamily="34" charset="0"/>
              <a:buChar char="•"/>
            </a:pPr>
            <a:endParaRPr lang="en-US" sz="3400" dirty="0"/>
          </a:p>
          <a:p>
            <a:pPr marL="457200" indent="-457200">
              <a:buFont typeface="Arial" panose="020B0604020202020204" pitchFamily="34" charset="0"/>
              <a:buChar char="•"/>
            </a:pPr>
            <a:endParaRPr lang="en-US" sz="3400" dirty="0"/>
          </a:p>
          <a:p>
            <a:pPr marL="457200" indent="-457200">
              <a:buFont typeface="Arial" panose="020B0604020202020204" pitchFamily="34" charset="0"/>
              <a:buChar char="•"/>
            </a:pPr>
            <a:endParaRPr lang="en-US" sz="3400" dirty="0"/>
          </a:p>
          <a:p>
            <a:pPr marL="457200" indent="-457200">
              <a:buFont typeface="Arial" panose="020B0604020202020204" pitchFamily="34" charset="0"/>
              <a:buChar char="•"/>
            </a:pPr>
            <a:endParaRPr lang="en-US" sz="3400" dirty="0"/>
          </a:p>
          <a:p>
            <a:pPr marL="457200" indent="-457200">
              <a:buFont typeface="Arial" panose="020B0604020202020204" pitchFamily="34" charset="0"/>
              <a:buChar char="•"/>
            </a:pPr>
            <a:endParaRPr lang="en-US" sz="3400" dirty="0"/>
          </a:p>
          <a:p>
            <a:pPr marL="457200" indent="-457200">
              <a:buFont typeface="Arial" panose="020B0604020202020204" pitchFamily="34" charset="0"/>
              <a:buChar char="•"/>
            </a:pPr>
            <a:endParaRPr lang="en-US" sz="3400" dirty="0"/>
          </a:p>
          <a:p>
            <a:pPr marL="457200" indent="-457200">
              <a:buFont typeface="Arial" panose="020B0604020202020204" pitchFamily="34" charset="0"/>
              <a:buChar char="•"/>
            </a:pPr>
            <a:endParaRPr lang="en-US" sz="3400" dirty="0"/>
          </a:p>
          <a:p>
            <a:pPr marL="457200" indent="-457200">
              <a:buFont typeface="Arial" panose="020B0604020202020204" pitchFamily="34" charset="0"/>
              <a:buChar char="•"/>
            </a:pPr>
            <a:endParaRPr lang="en-US" sz="3400" dirty="0"/>
          </a:p>
          <a:p>
            <a:pPr marL="457200" indent="-457200">
              <a:buFont typeface="Arial" panose="020B0604020202020204" pitchFamily="34" charset="0"/>
              <a:buChar char="•"/>
            </a:pPr>
            <a:endParaRPr lang="en-US" sz="3400" dirty="0"/>
          </a:p>
          <a:p>
            <a:pPr marL="457200" indent="-457200">
              <a:buFont typeface="Arial" panose="020B0604020202020204" pitchFamily="34" charset="0"/>
              <a:buChar char="•"/>
            </a:pPr>
            <a:r>
              <a:rPr lang="en-US" sz="3200" b="1" dirty="0"/>
              <a:t>Figure 1</a:t>
            </a:r>
            <a:r>
              <a:rPr lang="en-US" sz="3200" dirty="0"/>
              <a:t>. </a:t>
            </a:r>
            <a:r>
              <a:rPr lang="en-US" sz="3200" b="1" dirty="0"/>
              <a:t>The effect of DMSO on the activity of platelets</a:t>
            </a:r>
            <a:r>
              <a:rPr lang="en-US" sz="3200" dirty="0"/>
              <a:t>. </a:t>
            </a:r>
          </a:p>
          <a:p>
            <a:pPr marL="457200" indent="-457200">
              <a:buFont typeface="Arial" panose="020B0604020202020204" pitchFamily="34" charset="0"/>
              <a:buChar char="•"/>
            </a:pPr>
            <a:endParaRPr lang="en-US" sz="3400" dirty="0"/>
          </a:p>
          <a:p>
            <a:pPr marL="457200" indent="-457200">
              <a:buFont typeface="Arial" panose="020B0604020202020204" pitchFamily="34" charset="0"/>
              <a:buChar char="•"/>
            </a:pPr>
            <a:endParaRPr lang="en-US" sz="3400" dirty="0"/>
          </a:p>
          <a:p>
            <a:pPr marL="457200" indent="-457200">
              <a:buFont typeface="Arial" panose="020B0604020202020204" pitchFamily="34" charset="0"/>
              <a:buChar char="•"/>
            </a:pPr>
            <a:endParaRPr lang="en-US" sz="3400" dirty="0"/>
          </a:p>
          <a:p>
            <a:pPr marL="457200" indent="-457200">
              <a:buFont typeface="Arial" panose="020B0604020202020204" pitchFamily="34" charset="0"/>
              <a:buChar char="•"/>
            </a:pPr>
            <a:endParaRPr lang="en-US" sz="3400" dirty="0"/>
          </a:p>
          <a:p>
            <a:pPr marL="457200" indent="-457200">
              <a:buFont typeface="Arial" panose="020B0604020202020204" pitchFamily="34" charset="0"/>
              <a:buChar char="•"/>
            </a:pPr>
            <a:endParaRPr lang="en-US" sz="3400" dirty="0"/>
          </a:p>
          <a:p>
            <a:pPr marL="457200" indent="-457200">
              <a:buFont typeface="Arial" panose="020B0604020202020204" pitchFamily="34" charset="0"/>
              <a:buChar char="•"/>
            </a:pPr>
            <a:endParaRPr lang="en-US" sz="3400" dirty="0"/>
          </a:p>
          <a:p>
            <a:pPr marL="457200" indent="-457200">
              <a:buFont typeface="Arial" panose="020B0604020202020204" pitchFamily="34" charset="0"/>
              <a:buChar char="•"/>
            </a:pPr>
            <a:endParaRPr lang="en-US" sz="3400" dirty="0"/>
          </a:p>
          <a:p>
            <a:pPr marL="457200" indent="-457200">
              <a:buFont typeface="Arial" panose="020B0604020202020204" pitchFamily="34" charset="0"/>
              <a:buChar char="•"/>
            </a:pPr>
            <a:endParaRPr lang="en-US" sz="3400" dirty="0"/>
          </a:p>
          <a:p>
            <a:pPr marL="457200" indent="-457200">
              <a:buFont typeface="Arial" panose="020B0604020202020204" pitchFamily="34" charset="0"/>
              <a:buChar char="•"/>
            </a:pPr>
            <a:endParaRPr lang="en-US" sz="3400" dirty="0"/>
          </a:p>
          <a:p>
            <a:pPr marL="457200" indent="-457200">
              <a:buFont typeface="Arial" panose="020B0604020202020204" pitchFamily="34" charset="0"/>
              <a:buChar char="•"/>
            </a:pPr>
            <a:endParaRPr lang="en-US" sz="3400" dirty="0"/>
          </a:p>
          <a:p>
            <a:pPr marL="457200" indent="-457200">
              <a:buFont typeface="Arial" panose="020B0604020202020204" pitchFamily="34" charset="0"/>
              <a:buChar char="•"/>
            </a:pPr>
            <a:r>
              <a:rPr lang="en-US" sz="3400" b="1" dirty="0"/>
              <a:t>Figure 2. The ability of DMSO to limit shear-mediated human platelet activation over ranges of short hyper-shear exposure</a:t>
            </a:r>
            <a:r>
              <a:rPr lang="en-US" sz="3400" dirty="0"/>
              <a:t>.</a:t>
            </a:r>
          </a:p>
          <a:p>
            <a:endParaRPr lang="en-US" sz="3400" dirty="0"/>
          </a:p>
          <a:p>
            <a:pPr marL="457200" indent="-457200">
              <a:buFont typeface="Arial" panose="020B0604020202020204" pitchFamily="34" charset="0"/>
              <a:buChar char="•"/>
            </a:pPr>
            <a:endParaRPr lang="en-US" dirty="0"/>
          </a:p>
          <a:p>
            <a:r>
              <a:rPr lang="en-US" sz="3400" b="1" dirty="0"/>
              <a:t>In this study we examined the ability of two-membrane modulators, cholesterol and DMSO, to inhibit platelet activation in a clinically relevant in-vitro VAD-loop which includes turbulent shear as well as laminar.</a:t>
            </a:r>
          </a:p>
        </p:txBody>
      </p:sp>
      <p:sp>
        <p:nvSpPr>
          <p:cNvPr id="16" name="TextBox 15">
            <a:extLst>
              <a:ext uri="{FF2B5EF4-FFF2-40B4-BE49-F238E27FC236}">
                <a16:creationId xmlns:a16="http://schemas.microsoft.com/office/drawing/2014/main" id="{86428C92-C156-8248-9754-F329429FAF61}"/>
              </a:ext>
            </a:extLst>
          </p:cNvPr>
          <p:cNvSpPr txBox="1"/>
          <p:nvPr/>
        </p:nvSpPr>
        <p:spPr>
          <a:xfrm>
            <a:off x="914400" y="4743982"/>
            <a:ext cx="8229600" cy="914400"/>
          </a:xfrm>
          <a:prstGeom prst="rect">
            <a:avLst/>
          </a:prstGeom>
          <a:solidFill>
            <a:schemeClr val="bg1">
              <a:lumMod val="85000"/>
            </a:schemeClr>
          </a:solidFill>
        </p:spPr>
        <p:txBody>
          <a:bodyPr wrap="square" rtlCol="0">
            <a:spAutoFit/>
          </a:bodyPr>
          <a:lstStyle/>
          <a:p>
            <a:pPr algn="ctr"/>
            <a:r>
              <a:rPr lang="en-US" sz="5400" b="1" dirty="0"/>
              <a:t>Introduction</a:t>
            </a:r>
          </a:p>
        </p:txBody>
      </p:sp>
      <p:sp>
        <p:nvSpPr>
          <p:cNvPr id="17" name="TextBox 16">
            <a:extLst>
              <a:ext uri="{FF2B5EF4-FFF2-40B4-BE49-F238E27FC236}">
                <a16:creationId xmlns:a16="http://schemas.microsoft.com/office/drawing/2014/main" id="{FE75556C-B119-D34E-9236-C75F2781EE74}"/>
              </a:ext>
            </a:extLst>
          </p:cNvPr>
          <p:cNvSpPr txBox="1"/>
          <p:nvPr/>
        </p:nvSpPr>
        <p:spPr>
          <a:xfrm>
            <a:off x="31089600" y="4743982"/>
            <a:ext cx="8229600" cy="914400"/>
          </a:xfrm>
          <a:prstGeom prst="rect">
            <a:avLst/>
          </a:prstGeom>
          <a:solidFill>
            <a:schemeClr val="bg1">
              <a:lumMod val="85000"/>
            </a:schemeClr>
          </a:solidFill>
        </p:spPr>
        <p:txBody>
          <a:bodyPr wrap="square" rtlCol="0">
            <a:spAutoFit/>
          </a:bodyPr>
          <a:lstStyle/>
          <a:p>
            <a:pPr algn="ctr"/>
            <a:r>
              <a:rPr lang="en-US" sz="5400" b="1" dirty="0"/>
              <a:t>Conclusion</a:t>
            </a:r>
          </a:p>
        </p:txBody>
      </p:sp>
      <p:sp useBgFill="1">
        <p:nvSpPr>
          <p:cNvPr id="18" name="TextBox 17">
            <a:extLst>
              <a:ext uri="{FF2B5EF4-FFF2-40B4-BE49-F238E27FC236}">
                <a16:creationId xmlns:a16="http://schemas.microsoft.com/office/drawing/2014/main" id="{EC68DDA0-F384-8542-9A0E-1B54F724F5B9}"/>
              </a:ext>
            </a:extLst>
          </p:cNvPr>
          <p:cNvSpPr txBox="1"/>
          <p:nvPr/>
        </p:nvSpPr>
        <p:spPr>
          <a:xfrm>
            <a:off x="31287814" y="6061730"/>
            <a:ext cx="8031386" cy="5847755"/>
          </a:xfrm>
          <a:prstGeom prst="rect">
            <a:avLst/>
          </a:prstGeom>
        </p:spPr>
        <p:txBody>
          <a:bodyPr wrap="square" rtlCol="0">
            <a:spAutoFit/>
          </a:bodyPr>
          <a:lstStyle/>
          <a:p>
            <a:pPr marL="457200" indent="-457200">
              <a:buFont typeface="Arial" panose="020B0604020202020204" pitchFamily="34" charset="0"/>
              <a:buChar char="•"/>
            </a:pPr>
            <a:r>
              <a:rPr lang="en-US" sz="3400" dirty="0"/>
              <a:t>Cholesterol, a primary component in membrane structure and organization, and DMSO, a membrane fluidizer, are shown here to decrease SMPA in highly relevant in-vitro model. </a:t>
            </a:r>
          </a:p>
          <a:p>
            <a:pPr marL="457200" indent="-457200">
              <a:buFont typeface="Arial" panose="020B0604020202020204" pitchFamily="34" charset="0"/>
              <a:buChar char="•"/>
            </a:pPr>
            <a:r>
              <a:rPr lang="en-US" sz="3400" dirty="0"/>
              <a:t>These results indicate that membrane modulation could be a successful method for decreasing SMPA in VAD patients, provided that compounds are biocompatible and can be delivered in a targeted manner. </a:t>
            </a:r>
          </a:p>
        </p:txBody>
      </p:sp>
      <p:sp>
        <p:nvSpPr>
          <p:cNvPr id="19" name="TextBox 18">
            <a:extLst>
              <a:ext uri="{FF2B5EF4-FFF2-40B4-BE49-F238E27FC236}">
                <a16:creationId xmlns:a16="http://schemas.microsoft.com/office/drawing/2014/main" id="{1AED2BD2-AF9C-2241-95A6-85AA2660D9AD}"/>
              </a:ext>
            </a:extLst>
          </p:cNvPr>
          <p:cNvSpPr txBox="1"/>
          <p:nvPr/>
        </p:nvSpPr>
        <p:spPr>
          <a:xfrm>
            <a:off x="6093630" y="433146"/>
            <a:ext cx="27576379" cy="3939540"/>
          </a:xfrm>
          <a:prstGeom prst="rect">
            <a:avLst/>
          </a:prstGeom>
          <a:solidFill>
            <a:schemeClr val="bg1">
              <a:lumMod val="85000"/>
            </a:schemeClr>
          </a:solidFill>
        </p:spPr>
        <p:txBody>
          <a:bodyPr wrap="square" rtlCol="0">
            <a:spAutoFit/>
          </a:bodyPr>
          <a:lstStyle/>
          <a:p>
            <a:pPr algn="ctr"/>
            <a:r>
              <a:rPr lang="en-US" sz="6600" b="1" dirty="0"/>
              <a:t>Membrane Modulators Decrease Shear-Mediated Platelet Activation in </a:t>
            </a:r>
            <a:br>
              <a:rPr lang="en-US" sz="6600" b="1" dirty="0"/>
            </a:br>
            <a:r>
              <a:rPr lang="en-US" sz="6600" b="1" dirty="0"/>
              <a:t>In-Vitro VAD Loop Model</a:t>
            </a:r>
            <a:r>
              <a:rPr lang="en-US" sz="6600" dirty="0"/>
              <a:t> </a:t>
            </a:r>
          </a:p>
          <a:p>
            <a:pPr algn="ctr"/>
            <a:r>
              <a:rPr lang="en-US" sz="3400" dirty="0" err="1"/>
              <a:t>Remun</a:t>
            </a:r>
            <a:r>
              <a:rPr lang="en-US" sz="3400" dirty="0"/>
              <a:t> Madlol</a:t>
            </a:r>
            <a:r>
              <a:rPr lang="en-US" sz="3400" baseline="30000" dirty="0"/>
              <a:t>1</a:t>
            </a:r>
            <a:r>
              <a:rPr lang="en-US" sz="3400" dirty="0"/>
              <a:t>, Alice Sweedo</a:t>
            </a:r>
            <a:r>
              <a:rPr lang="en-US" sz="3400" baseline="30000" dirty="0"/>
              <a:t>2</a:t>
            </a:r>
            <a:r>
              <a:rPr lang="en-US" sz="3400" dirty="0"/>
              <a:t>, Siu Leung PhD</a:t>
            </a:r>
            <a:r>
              <a:rPr lang="en-US" sz="3400" baseline="30000" dirty="0"/>
              <a:t>3,4</a:t>
            </a:r>
            <a:r>
              <a:rPr lang="en-US" sz="3400" dirty="0"/>
              <a:t>, Ryan Walk</a:t>
            </a:r>
            <a:r>
              <a:rPr lang="en-US" sz="3400" baseline="30000" dirty="0"/>
              <a:t>3,5</a:t>
            </a:r>
            <a:r>
              <a:rPr lang="en-US" sz="3400" dirty="0"/>
              <a:t>, Yana Roka-</a:t>
            </a:r>
            <a:r>
              <a:rPr lang="en-US" sz="3400" dirty="0" err="1"/>
              <a:t>Moiia</a:t>
            </a:r>
            <a:r>
              <a:rPr lang="en-US" sz="3400" dirty="0"/>
              <a:t> PhD</a:t>
            </a:r>
            <a:r>
              <a:rPr lang="en-US" sz="3400" baseline="30000" dirty="0"/>
              <a:t>3</a:t>
            </a:r>
            <a:r>
              <a:rPr lang="en-US" sz="3400" dirty="0"/>
              <a:t>, </a:t>
            </a:r>
            <a:r>
              <a:rPr lang="en-US" sz="3400" dirty="0" err="1"/>
              <a:t>Jawaad</a:t>
            </a:r>
            <a:r>
              <a:rPr lang="en-US" sz="3400" dirty="0"/>
              <a:t> Sheriff PhD</a:t>
            </a:r>
            <a:r>
              <a:rPr lang="en-US" sz="3400" baseline="30000" dirty="0"/>
              <a:t>6</a:t>
            </a:r>
            <a:r>
              <a:rPr lang="en-US" sz="3400" dirty="0"/>
              <a:t>, Danny Bluestein PhD</a:t>
            </a:r>
            <a:r>
              <a:rPr lang="en-US" sz="3400" baseline="30000" dirty="0"/>
              <a:t>6</a:t>
            </a:r>
            <a:r>
              <a:rPr lang="en-US" sz="3400" dirty="0"/>
              <a:t>, Marvin J Slepian MD</a:t>
            </a:r>
            <a:r>
              <a:rPr lang="en-US" sz="3400" baseline="30000" dirty="0"/>
              <a:t>2,3,6</a:t>
            </a:r>
            <a:r>
              <a:rPr lang="en-US" sz="3400" dirty="0"/>
              <a:t> </a:t>
            </a:r>
            <a:br>
              <a:rPr lang="en-US" sz="3400" dirty="0"/>
            </a:br>
            <a:endParaRPr lang="en-US" sz="1400" dirty="0"/>
          </a:p>
          <a:p>
            <a:pPr algn="ctr"/>
            <a:r>
              <a:rPr lang="en-US" sz="2800" dirty="0"/>
              <a:t>1. Public Health, 2.Biomedical Engineering, 3. Department of Medicine; University of Arizona, </a:t>
            </a:r>
            <a:br>
              <a:rPr lang="en-US" sz="2800" dirty="0"/>
            </a:br>
            <a:r>
              <a:rPr lang="en-US" sz="2800" dirty="0"/>
              <a:t>4. Biomedical Engineering; Pennsylvania Sate University, 5. Cellular and Molecular Biology; John Hopkins University, 6. Biomedical Engineering; Stony Brook University</a:t>
            </a:r>
            <a:br>
              <a:rPr lang="en-US" sz="1400" dirty="0"/>
            </a:br>
            <a:endParaRPr lang="en-US" sz="1400" dirty="0"/>
          </a:p>
        </p:txBody>
      </p:sp>
      <p:sp>
        <p:nvSpPr>
          <p:cNvPr id="20" name="TextBox 19">
            <a:extLst>
              <a:ext uri="{FF2B5EF4-FFF2-40B4-BE49-F238E27FC236}">
                <a16:creationId xmlns:a16="http://schemas.microsoft.com/office/drawing/2014/main" id="{92B0F8A6-5224-8C41-B3C8-DBEF03CC7A2F}"/>
              </a:ext>
            </a:extLst>
          </p:cNvPr>
          <p:cNvSpPr txBox="1"/>
          <p:nvPr/>
        </p:nvSpPr>
        <p:spPr>
          <a:xfrm>
            <a:off x="10058400" y="4743982"/>
            <a:ext cx="20116800" cy="914400"/>
          </a:xfrm>
          <a:prstGeom prst="rect">
            <a:avLst/>
          </a:prstGeom>
          <a:solidFill>
            <a:schemeClr val="bg1">
              <a:lumMod val="85000"/>
            </a:schemeClr>
          </a:solidFill>
        </p:spPr>
        <p:txBody>
          <a:bodyPr wrap="square" rtlCol="0">
            <a:spAutoFit/>
          </a:bodyPr>
          <a:lstStyle/>
          <a:p>
            <a:pPr algn="ctr"/>
            <a:r>
              <a:rPr lang="en-US" sz="5000" b="1" dirty="0"/>
              <a:t> </a:t>
            </a:r>
            <a:r>
              <a:rPr lang="en-US" sz="5400" b="1" dirty="0"/>
              <a:t>Results</a:t>
            </a:r>
          </a:p>
        </p:txBody>
      </p:sp>
      <p:pic>
        <p:nvPicPr>
          <p:cNvPr id="26" name="Picture 25">
            <a:extLst>
              <a:ext uri="{FF2B5EF4-FFF2-40B4-BE49-F238E27FC236}">
                <a16:creationId xmlns:a16="http://schemas.microsoft.com/office/drawing/2014/main" id="{CC0C6253-2FCB-9E41-AFB2-479F5490C1A0}"/>
              </a:ext>
            </a:extLst>
          </p:cNvPr>
          <p:cNvPicPr>
            <a:picLocks noChangeAspect="1"/>
          </p:cNvPicPr>
          <p:nvPr/>
        </p:nvPicPr>
        <p:blipFill>
          <a:blip r:embed="rId3"/>
          <a:stretch>
            <a:fillRect/>
          </a:stretch>
        </p:blipFill>
        <p:spPr>
          <a:xfrm>
            <a:off x="33930719" y="1450869"/>
            <a:ext cx="5722640" cy="1892805"/>
          </a:xfrm>
          <a:prstGeom prst="rect">
            <a:avLst/>
          </a:prstGeom>
        </p:spPr>
      </p:pic>
      <p:sp>
        <p:nvSpPr>
          <p:cNvPr id="29" name="TextBox 28">
            <a:extLst>
              <a:ext uri="{FF2B5EF4-FFF2-40B4-BE49-F238E27FC236}">
                <a16:creationId xmlns:a16="http://schemas.microsoft.com/office/drawing/2014/main" id="{8817507F-2439-C440-AA60-6C8E4D75FF08}"/>
              </a:ext>
            </a:extLst>
          </p:cNvPr>
          <p:cNvSpPr txBox="1"/>
          <p:nvPr/>
        </p:nvSpPr>
        <p:spPr>
          <a:xfrm>
            <a:off x="31089600" y="16731485"/>
            <a:ext cx="8229600" cy="914400"/>
          </a:xfrm>
          <a:prstGeom prst="rect">
            <a:avLst/>
          </a:prstGeom>
          <a:solidFill>
            <a:schemeClr val="bg2"/>
          </a:solidFill>
        </p:spPr>
        <p:txBody>
          <a:bodyPr wrap="square" rtlCol="0">
            <a:spAutoFit/>
          </a:bodyPr>
          <a:lstStyle/>
          <a:p>
            <a:pPr algn="ctr"/>
            <a:r>
              <a:rPr lang="en-US" sz="5400" b="1" dirty="0"/>
              <a:t>Acknowledgments</a:t>
            </a:r>
          </a:p>
        </p:txBody>
      </p:sp>
      <p:sp>
        <p:nvSpPr>
          <p:cNvPr id="35" name="TextBox 34">
            <a:extLst>
              <a:ext uri="{FF2B5EF4-FFF2-40B4-BE49-F238E27FC236}">
                <a16:creationId xmlns:a16="http://schemas.microsoft.com/office/drawing/2014/main" id="{7A6CBA1F-0AAA-A643-816F-C6ADF53352A4}"/>
              </a:ext>
            </a:extLst>
          </p:cNvPr>
          <p:cNvSpPr txBox="1"/>
          <p:nvPr/>
        </p:nvSpPr>
        <p:spPr>
          <a:xfrm>
            <a:off x="15773630" y="18379349"/>
            <a:ext cx="184731" cy="438582"/>
          </a:xfrm>
          <a:prstGeom prst="rect">
            <a:avLst/>
          </a:prstGeom>
          <a:noFill/>
        </p:spPr>
        <p:txBody>
          <a:bodyPr wrap="none" rtlCol="0">
            <a:spAutoFit/>
          </a:bodyPr>
          <a:lstStyle/>
          <a:p>
            <a:endParaRPr lang="en-US" sz="2250" dirty="0"/>
          </a:p>
        </p:txBody>
      </p:sp>
      <p:graphicFrame>
        <p:nvGraphicFramePr>
          <p:cNvPr id="41" name="Chart 40">
            <a:extLst>
              <a:ext uri="{FF2B5EF4-FFF2-40B4-BE49-F238E27FC236}">
                <a16:creationId xmlns:a16="http://schemas.microsoft.com/office/drawing/2014/main" id="{BE2E77CA-3FAA-CE49-A0A7-33A06F9CB926}"/>
              </a:ext>
            </a:extLst>
          </p:cNvPr>
          <p:cNvGraphicFramePr/>
          <p:nvPr>
            <p:extLst>
              <p:ext uri="{D42A27DB-BD31-4B8C-83A1-F6EECF244321}">
                <p14:modId xmlns:p14="http://schemas.microsoft.com/office/powerpoint/2010/main" val="2978807093"/>
              </p:ext>
            </p:extLst>
          </p:nvPr>
        </p:nvGraphicFramePr>
        <p:xfrm>
          <a:off x="10689988" y="6844697"/>
          <a:ext cx="9426812" cy="801734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3" name="Chart 42">
            <a:extLst>
              <a:ext uri="{FF2B5EF4-FFF2-40B4-BE49-F238E27FC236}">
                <a16:creationId xmlns:a16="http://schemas.microsoft.com/office/drawing/2014/main" id="{07404B15-FF94-E842-87C9-A376D689CFB9}"/>
              </a:ext>
            </a:extLst>
          </p:cNvPr>
          <p:cNvGraphicFramePr/>
          <p:nvPr>
            <p:extLst>
              <p:ext uri="{D42A27DB-BD31-4B8C-83A1-F6EECF244321}">
                <p14:modId xmlns:p14="http://schemas.microsoft.com/office/powerpoint/2010/main" val="1290925851"/>
              </p:ext>
            </p:extLst>
          </p:nvPr>
        </p:nvGraphicFramePr>
        <p:xfrm>
          <a:off x="20367227" y="6903848"/>
          <a:ext cx="9426812" cy="7956713"/>
        </p:xfrm>
        <a:graphic>
          <a:graphicData uri="http://schemas.openxmlformats.org/drawingml/2006/chart">
            <c:chart xmlns:c="http://schemas.openxmlformats.org/drawingml/2006/chart" xmlns:r="http://schemas.openxmlformats.org/officeDocument/2006/relationships" r:id="rId5"/>
          </a:graphicData>
        </a:graphic>
      </p:graphicFrame>
      <p:sp>
        <p:nvSpPr>
          <p:cNvPr id="46" name="TextBox 45">
            <a:extLst>
              <a:ext uri="{FF2B5EF4-FFF2-40B4-BE49-F238E27FC236}">
                <a16:creationId xmlns:a16="http://schemas.microsoft.com/office/drawing/2014/main" id="{2C32C4C5-D572-3F45-986B-192A103E5C0D}"/>
              </a:ext>
            </a:extLst>
          </p:cNvPr>
          <p:cNvSpPr txBox="1"/>
          <p:nvPr/>
        </p:nvSpPr>
        <p:spPr>
          <a:xfrm>
            <a:off x="11718711" y="15409340"/>
            <a:ext cx="8466490" cy="2062103"/>
          </a:xfrm>
          <a:prstGeom prst="rect">
            <a:avLst/>
          </a:prstGeom>
          <a:solidFill>
            <a:schemeClr val="bg1"/>
          </a:solidFill>
        </p:spPr>
        <p:txBody>
          <a:bodyPr wrap="square" rtlCol="0">
            <a:spAutoFit/>
          </a:bodyPr>
          <a:lstStyle/>
          <a:p>
            <a:r>
              <a:rPr lang="en-US" sz="3200" b="1" dirty="0"/>
              <a:t>Figure 3. Decrease of SMPA with DMSO</a:t>
            </a:r>
            <a:r>
              <a:rPr lang="en-US" sz="3200" dirty="0"/>
              <a:t>. </a:t>
            </a:r>
            <a:br>
              <a:rPr lang="en-US" sz="3200" dirty="0"/>
            </a:br>
            <a:r>
              <a:rPr lang="en-US" sz="3200" dirty="0"/>
              <a:t>Pre-incubation of platelets with DMSO (5%) for 10 minutes, 37C led to a ~57% decrease in platelet activation after 60 minutes of VAD exposure.</a:t>
            </a:r>
          </a:p>
        </p:txBody>
      </p:sp>
      <p:sp>
        <p:nvSpPr>
          <p:cNvPr id="47" name="TextBox 46">
            <a:extLst>
              <a:ext uri="{FF2B5EF4-FFF2-40B4-BE49-F238E27FC236}">
                <a16:creationId xmlns:a16="http://schemas.microsoft.com/office/drawing/2014/main" id="{EEF1AD8C-576E-B04E-9CFF-8D9F8C35E7CC}"/>
              </a:ext>
            </a:extLst>
          </p:cNvPr>
          <p:cNvSpPr txBox="1"/>
          <p:nvPr/>
        </p:nvSpPr>
        <p:spPr>
          <a:xfrm>
            <a:off x="21381404" y="15409340"/>
            <a:ext cx="7814097" cy="2554545"/>
          </a:xfrm>
          <a:prstGeom prst="rect">
            <a:avLst/>
          </a:prstGeom>
          <a:solidFill>
            <a:schemeClr val="bg1"/>
          </a:solidFill>
        </p:spPr>
        <p:txBody>
          <a:bodyPr wrap="square" rtlCol="0">
            <a:spAutoFit/>
          </a:bodyPr>
          <a:lstStyle/>
          <a:p>
            <a:r>
              <a:rPr lang="en-US" sz="3200" b="1" dirty="0"/>
              <a:t>Figure 4. Decrease of SMPA with DMSO. </a:t>
            </a:r>
            <a:br>
              <a:rPr lang="en-US" sz="3200" b="1" dirty="0"/>
            </a:br>
            <a:r>
              <a:rPr lang="en-US" sz="3200" dirty="0"/>
              <a:t>Pre-incubation of platelets with Cholesterol (200uM in 1% EtOH) for 1 hour @37C led to ~57%  decrease in platelet activation after 60 minutes of VAD exposure</a:t>
            </a:r>
          </a:p>
        </p:txBody>
      </p:sp>
      <p:sp>
        <p:nvSpPr>
          <p:cNvPr id="48" name="TextBox 47">
            <a:extLst>
              <a:ext uri="{FF2B5EF4-FFF2-40B4-BE49-F238E27FC236}">
                <a16:creationId xmlns:a16="http://schemas.microsoft.com/office/drawing/2014/main" id="{5D2E5A15-4632-4847-ABE4-1B2A86C47EEA}"/>
              </a:ext>
            </a:extLst>
          </p:cNvPr>
          <p:cNvSpPr txBox="1"/>
          <p:nvPr/>
        </p:nvSpPr>
        <p:spPr>
          <a:xfrm>
            <a:off x="13770477" y="18564626"/>
            <a:ext cx="184731" cy="438582"/>
          </a:xfrm>
          <a:prstGeom prst="rect">
            <a:avLst/>
          </a:prstGeom>
          <a:noFill/>
        </p:spPr>
        <p:txBody>
          <a:bodyPr wrap="none" rtlCol="0">
            <a:spAutoFit/>
          </a:bodyPr>
          <a:lstStyle/>
          <a:p>
            <a:endParaRPr lang="en-US" sz="2250" dirty="0"/>
          </a:p>
        </p:txBody>
      </p:sp>
      <p:sp>
        <p:nvSpPr>
          <p:cNvPr id="55" name="TextBox 54">
            <a:extLst>
              <a:ext uri="{FF2B5EF4-FFF2-40B4-BE49-F238E27FC236}">
                <a16:creationId xmlns:a16="http://schemas.microsoft.com/office/drawing/2014/main" id="{EAD1A33B-C129-9F4D-B4E7-26A02D053A15}"/>
              </a:ext>
            </a:extLst>
          </p:cNvPr>
          <p:cNvSpPr txBox="1"/>
          <p:nvPr/>
        </p:nvSpPr>
        <p:spPr>
          <a:xfrm>
            <a:off x="14218920" y="17967960"/>
            <a:ext cx="237566" cy="369332"/>
          </a:xfrm>
          <a:prstGeom prst="rect">
            <a:avLst/>
          </a:prstGeom>
          <a:noFill/>
        </p:spPr>
        <p:txBody>
          <a:bodyPr wrap="none" rtlCol="0">
            <a:spAutoFit/>
          </a:bodyPr>
          <a:lstStyle/>
          <a:p>
            <a:r>
              <a:rPr lang="en-US" dirty="0"/>
              <a:t> </a:t>
            </a:r>
          </a:p>
        </p:txBody>
      </p:sp>
      <p:sp>
        <p:nvSpPr>
          <p:cNvPr id="57" name="TextBox 56">
            <a:extLst>
              <a:ext uri="{FF2B5EF4-FFF2-40B4-BE49-F238E27FC236}">
                <a16:creationId xmlns:a16="http://schemas.microsoft.com/office/drawing/2014/main" id="{DFE4F41B-CF53-C94D-A036-291259066E88}"/>
              </a:ext>
            </a:extLst>
          </p:cNvPr>
          <p:cNvSpPr txBox="1"/>
          <p:nvPr/>
        </p:nvSpPr>
        <p:spPr>
          <a:xfrm>
            <a:off x="10689988" y="18469350"/>
            <a:ext cx="19104051" cy="2708434"/>
          </a:xfrm>
          <a:prstGeom prst="rect">
            <a:avLst/>
          </a:prstGeom>
          <a:noFill/>
        </p:spPr>
        <p:txBody>
          <a:bodyPr wrap="square" rtlCol="0">
            <a:spAutoFit/>
          </a:bodyPr>
          <a:lstStyle/>
          <a:p>
            <a:pPr marL="457200" indent="-457200">
              <a:buFont typeface="Arial" panose="020B0604020202020204" pitchFamily="34" charset="0"/>
              <a:buChar char="•"/>
            </a:pPr>
            <a:r>
              <a:rPr lang="en-US" sz="3400" dirty="0"/>
              <a:t>For all samples, platelet activation increased with increasing duration of VAD exposure. </a:t>
            </a:r>
          </a:p>
          <a:p>
            <a:pPr marL="457200" indent="-457200">
              <a:buFont typeface="Arial" panose="020B0604020202020204" pitchFamily="34" charset="0"/>
              <a:buChar char="•"/>
            </a:pPr>
            <a:r>
              <a:rPr lang="en-US" sz="3400" dirty="0"/>
              <a:t>Both DMSO and Cholesterol decreased shear-induce platelet activation such that after 60 minutes each exhibited a ~57% decrease in activation relative to their solvent control. </a:t>
            </a:r>
          </a:p>
          <a:p>
            <a:pPr marL="457200" indent="-457200">
              <a:buFont typeface="Arial" panose="020B0604020202020204" pitchFamily="34" charset="0"/>
              <a:buChar char="•"/>
            </a:pPr>
            <a:r>
              <a:rPr lang="en-US" sz="3400" dirty="0"/>
              <a:t>The difference between the treated and control samples became more notable with increasing duration of exposure. </a:t>
            </a:r>
          </a:p>
        </p:txBody>
      </p:sp>
      <p:sp>
        <p:nvSpPr>
          <p:cNvPr id="59" name="TextBox 58">
            <a:extLst>
              <a:ext uri="{FF2B5EF4-FFF2-40B4-BE49-F238E27FC236}">
                <a16:creationId xmlns:a16="http://schemas.microsoft.com/office/drawing/2014/main" id="{3AEC4AF8-DD37-5D47-8DEB-8AFD43B50B85}"/>
              </a:ext>
            </a:extLst>
          </p:cNvPr>
          <p:cNvSpPr txBox="1"/>
          <p:nvPr/>
        </p:nvSpPr>
        <p:spPr>
          <a:xfrm>
            <a:off x="10058399" y="21787264"/>
            <a:ext cx="29260800" cy="914400"/>
          </a:xfrm>
          <a:prstGeom prst="rect">
            <a:avLst/>
          </a:prstGeom>
          <a:solidFill>
            <a:schemeClr val="bg2"/>
          </a:solidFill>
        </p:spPr>
        <p:txBody>
          <a:bodyPr wrap="square" rtlCol="0">
            <a:spAutoFit/>
          </a:bodyPr>
          <a:lstStyle/>
          <a:p>
            <a:pPr algn="ctr"/>
            <a:r>
              <a:rPr lang="en-US" sz="5400" b="1" dirty="0"/>
              <a:t>	Methods</a:t>
            </a:r>
          </a:p>
        </p:txBody>
      </p:sp>
      <p:sp>
        <p:nvSpPr>
          <p:cNvPr id="60" name="TextBox 59">
            <a:extLst>
              <a:ext uri="{FF2B5EF4-FFF2-40B4-BE49-F238E27FC236}">
                <a16:creationId xmlns:a16="http://schemas.microsoft.com/office/drawing/2014/main" id="{ED0DEE68-9EF6-9F47-9B86-994F2E09091A}"/>
              </a:ext>
            </a:extLst>
          </p:cNvPr>
          <p:cNvSpPr txBox="1"/>
          <p:nvPr/>
        </p:nvSpPr>
        <p:spPr>
          <a:xfrm>
            <a:off x="10839020" y="22954423"/>
            <a:ext cx="27076168" cy="2185214"/>
          </a:xfrm>
          <a:prstGeom prst="rect">
            <a:avLst/>
          </a:prstGeom>
          <a:noFill/>
        </p:spPr>
        <p:txBody>
          <a:bodyPr wrap="square" rtlCol="0">
            <a:spAutoFit/>
          </a:bodyPr>
          <a:lstStyle/>
          <a:p>
            <a:pPr marL="457200" indent="-457200">
              <a:buFont typeface="Arial" panose="020B0604020202020204" pitchFamily="34" charset="0"/>
              <a:buChar char="•"/>
            </a:pPr>
            <a:r>
              <a:rPr lang="en-US" sz="3400" dirty="0"/>
              <a:t>Gel-filtered platelets (20,000/uL) were incubated with cholesterol (200uM in 1% EtOH, 1 hour @ 37C) or DMSO (5%, 10 minutes @ 37C).  </a:t>
            </a:r>
          </a:p>
          <a:p>
            <a:pPr marL="457200" indent="-457200">
              <a:buFont typeface="Arial" panose="020B0604020202020204" pitchFamily="34" charset="0"/>
              <a:buChar char="•"/>
            </a:pPr>
            <a:r>
              <a:rPr lang="en-US" sz="3400" dirty="0"/>
              <a:t>After incubation, treated platelets were circulated in a basic VAD loop (no angles) with the HeartAssist5 (</a:t>
            </a:r>
            <a:r>
              <a:rPr lang="en-US" sz="3400" dirty="0" err="1"/>
              <a:t>ReliantHeart</a:t>
            </a:r>
            <a:r>
              <a:rPr lang="en-US" sz="3400" dirty="0"/>
              <a:t>) (9,000 rpm @ 37C). </a:t>
            </a:r>
          </a:p>
          <a:p>
            <a:pPr marL="457200" indent="-457200">
              <a:buFont typeface="Arial" panose="020B0604020202020204" pitchFamily="34" charset="0"/>
              <a:buChar char="•"/>
            </a:pPr>
            <a:r>
              <a:rPr lang="en-US" sz="3400" dirty="0"/>
              <a:t>Platelets were collected after 2, 10, 30, or 60 minutes of VAD exposure and activation was assessed with the platelet activity state assay.</a:t>
            </a:r>
          </a:p>
          <a:p>
            <a:pPr marL="457200" indent="-457200">
              <a:buFont typeface="Arial" panose="020B0604020202020204" pitchFamily="34" charset="0"/>
              <a:buChar char="•"/>
            </a:pPr>
            <a:r>
              <a:rPr lang="en-US" sz="3400" dirty="0"/>
              <a:t>Controls: 1% ETOH (Cholesterol) and platelet buffer (DMSO)</a:t>
            </a:r>
          </a:p>
        </p:txBody>
      </p:sp>
      <p:pic>
        <p:nvPicPr>
          <p:cNvPr id="65" name="Picture 64">
            <a:extLst>
              <a:ext uri="{FF2B5EF4-FFF2-40B4-BE49-F238E27FC236}">
                <a16:creationId xmlns:a16="http://schemas.microsoft.com/office/drawing/2014/main" id="{12F2F8EC-535C-2F49-902C-C6B258EF803B}"/>
              </a:ext>
            </a:extLst>
          </p:cNvPr>
          <p:cNvPicPr>
            <a:picLocks noChangeAspect="1"/>
          </p:cNvPicPr>
          <p:nvPr/>
        </p:nvPicPr>
        <p:blipFill rotWithShape="1">
          <a:blip r:embed="rId6">
            <a:clrChange>
              <a:clrFrom>
                <a:srgbClr val="000000"/>
              </a:clrFrom>
              <a:clrTo>
                <a:srgbClr val="000000">
                  <a:alpha val="0"/>
                </a:srgbClr>
              </a:clrTo>
            </a:clrChange>
            <a:extLst>
              <a:ext uri="{BEBA8EAE-BF5A-486C-A8C5-ECC9F3942E4B}">
                <a14:imgProps xmlns:a14="http://schemas.microsoft.com/office/drawing/2010/main">
                  <a14:imgLayer r:embed="rId7">
                    <a14:imgEffect>
                      <a14:brightnessContrast bright="20000" contrast="20000"/>
                    </a14:imgEffect>
                  </a14:imgLayer>
                </a14:imgProps>
              </a:ext>
            </a:extLst>
          </a:blip>
          <a:srcRect l="-3277" t="28511" r="3277" b="26304"/>
          <a:stretch/>
        </p:blipFill>
        <p:spPr>
          <a:xfrm>
            <a:off x="11926531" y="25786598"/>
            <a:ext cx="8399696" cy="5530262"/>
          </a:xfrm>
          <a:prstGeom prst="rect">
            <a:avLst/>
          </a:prstGeom>
        </p:spPr>
      </p:pic>
      <p:sp>
        <p:nvSpPr>
          <p:cNvPr id="75" name="TextBox 74">
            <a:extLst>
              <a:ext uri="{FF2B5EF4-FFF2-40B4-BE49-F238E27FC236}">
                <a16:creationId xmlns:a16="http://schemas.microsoft.com/office/drawing/2014/main" id="{203B66CF-AAA3-2643-964F-920BD835C1D5}"/>
              </a:ext>
            </a:extLst>
          </p:cNvPr>
          <p:cNvSpPr txBox="1"/>
          <p:nvPr/>
        </p:nvSpPr>
        <p:spPr>
          <a:xfrm>
            <a:off x="31445062" y="17946130"/>
            <a:ext cx="7874137" cy="3231654"/>
          </a:xfrm>
          <a:prstGeom prst="rect">
            <a:avLst/>
          </a:prstGeom>
          <a:noFill/>
        </p:spPr>
        <p:txBody>
          <a:bodyPr wrap="square" rtlCol="0">
            <a:spAutoFit/>
          </a:bodyPr>
          <a:lstStyle/>
          <a:p>
            <a:r>
              <a:rPr lang="en-US" sz="3400" dirty="0"/>
              <a:t>This work was supported by the NHLBI of the National Institutes of Health under award number 5T32HL007955- 19 and 5U01HL131052-04, and the Arizona Center for Accelerated Biomedical Innovation (ACABI)</a:t>
            </a:r>
          </a:p>
        </p:txBody>
      </p:sp>
      <p:sp>
        <p:nvSpPr>
          <p:cNvPr id="79" name="TextBox 78">
            <a:extLst>
              <a:ext uri="{FF2B5EF4-FFF2-40B4-BE49-F238E27FC236}">
                <a16:creationId xmlns:a16="http://schemas.microsoft.com/office/drawing/2014/main" id="{8059B4CD-6418-3440-B94F-6CB215C851EA}"/>
              </a:ext>
            </a:extLst>
          </p:cNvPr>
          <p:cNvSpPr txBox="1"/>
          <p:nvPr/>
        </p:nvSpPr>
        <p:spPr>
          <a:xfrm>
            <a:off x="31089600" y="12511723"/>
            <a:ext cx="8229600" cy="914400"/>
          </a:xfrm>
          <a:prstGeom prst="rect">
            <a:avLst/>
          </a:prstGeom>
          <a:solidFill>
            <a:schemeClr val="bg2"/>
          </a:solidFill>
        </p:spPr>
        <p:txBody>
          <a:bodyPr wrap="square" rtlCol="0">
            <a:spAutoFit/>
          </a:bodyPr>
          <a:lstStyle/>
          <a:p>
            <a:pPr algn="ctr"/>
            <a:r>
              <a:rPr lang="en-US" sz="5400" b="1" dirty="0"/>
              <a:t>Futures directions</a:t>
            </a:r>
          </a:p>
        </p:txBody>
      </p:sp>
      <p:sp>
        <p:nvSpPr>
          <p:cNvPr id="81" name="TextBox 80">
            <a:extLst>
              <a:ext uri="{FF2B5EF4-FFF2-40B4-BE49-F238E27FC236}">
                <a16:creationId xmlns:a16="http://schemas.microsoft.com/office/drawing/2014/main" id="{BF62C6E8-12B1-8440-AAE0-D11F4BEF30BE}"/>
              </a:ext>
            </a:extLst>
          </p:cNvPr>
          <p:cNvSpPr txBox="1"/>
          <p:nvPr/>
        </p:nvSpPr>
        <p:spPr>
          <a:xfrm>
            <a:off x="31287814" y="13787907"/>
            <a:ext cx="8031386" cy="2185214"/>
          </a:xfrm>
          <a:prstGeom prst="rect">
            <a:avLst/>
          </a:prstGeom>
          <a:noFill/>
        </p:spPr>
        <p:txBody>
          <a:bodyPr wrap="square" rtlCol="0">
            <a:spAutoFit/>
          </a:bodyPr>
          <a:lstStyle/>
          <a:p>
            <a:pPr marL="457200" indent="-457200">
              <a:buFont typeface="Arial" panose="020B0604020202020204" pitchFamily="34" charset="0"/>
              <a:buChar char="•"/>
            </a:pPr>
            <a:r>
              <a:rPr lang="en-US" sz="3400" dirty="0"/>
              <a:t>Try  different  molecules such as  DHA, fusogens, and local anesthetics which are known to modulate similar membrane properties as cholesterol and/or DMSO. </a:t>
            </a:r>
          </a:p>
        </p:txBody>
      </p:sp>
      <p:sp>
        <p:nvSpPr>
          <p:cNvPr id="86" name="TextBox 85">
            <a:extLst>
              <a:ext uri="{FF2B5EF4-FFF2-40B4-BE49-F238E27FC236}">
                <a16:creationId xmlns:a16="http://schemas.microsoft.com/office/drawing/2014/main" id="{87D8F7AB-6027-9645-B0C4-0EADD177B544}"/>
              </a:ext>
            </a:extLst>
          </p:cNvPr>
          <p:cNvSpPr txBox="1"/>
          <p:nvPr/>
        </p:nvSpPr>
        <p:spPr>
          <a:xfrm>
            <a:off x="37078920" y="4434840"/>
            <a:ext cx="184731" cy="369332"/>
          </a:xfrm>
          <a:prstGeom prst="rect">
            <a:avLst/>
          </a:prstGeom>
          <a:noFill/>
        </p:spPr>
        <p:txBody>
          <a:bodyPr wrap="none" rtlCol="0">
            <a:spAutoFit/>
          </a:bodyPr>
          <a:lstStyle/>
          <a:p>
            <a:endParaRPr lang="en-US" dirty="0"/>
          </a:p>
        </p:txBody>
      </p:sp>
      <p:graphicFrame>
        <p:nvGraphicFramePr>
          <p:cNvPr id="38" name="Chart 37">
            <a:extLst>
              <a:ext uri="{FF2B5EF4-FFF2-40B4-BE49-F238E27FC236}">
                <a16:creationId xmlns:a16="http://schemas.microsoft.com/office/drawing/2014/main" id="{4408C27E-947C-D24D-A092-404545CAA194}"/>
              </a:ext>
            </a:extLst>
          </p:cNvPr>
          <p:cNvGraphicFramePr>
            <a:graphicFrameLocks/>
          </p:cNvGraphicFramePr>
          <p:nvPr>
            <p:extLst>
              <p:ext uri="{D42A27DB-BD31-4B8C-83A1-F6EECF244321}">
                <p14:modId xmlns:p14="http://schemas.microsoft.com/office/powerpoint/2010/main" val="2117683838"/>
              </p:ext>
            </p:extLst>
          </p:nvPr>
        </p:nvGraphicFramePr>
        <p:xfrm>
          <a:off x="1733767" y="21894701"/>
          <a:ext cx="6290785" cy="4686044"/>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39" name="Chart 9">
            <a:extLst>
              <a:ext uri="{FF2B5EF4-FFF2-40B4-BE49-F238E27FC236}">
                <a16:creationId xmlns:a16="http://schemas.microsoft.com/office/drawing/2014/main" id="{E10C9B0A-C599-2944-876F-5647BDEF522D}"/>
              </a:ext>
            </a:extLst>
          </p:cNvPr>
          <p:cNvGraphicFramePr>
            <a:graphicFrameLocks/>
          </p:cNvGraphicFramePr>
          <p:nvPr>
            <p:extLst>
              <p:ext uri="{D42A27DB-BD31-4B8C-83A1-F6EECF244321}">
                <p14:modId xmlns:p14="http://schemas.microsoft.com/office/powerpoint/2010/main" val="1642670554"/>
              </p:ext>
            </p:extLst>
          </p:nvPr>
        </p:nvGraphicFramePr>
        <p:xfrm>
          <a:off x="1883808" y="15685869"/>
          <a:ext cx="6290784" cy="4686044"/>
        </p:xfrm>
        <a:graphic>
          <a:graphicData uri="http://schemas.openxmlformats.org/drawingml/2006/chart">
            <c:chart xmlns:c="http://schemas.openxmlformats.org/drawingml/2006/chart" xmlns:r="http://schemas.openxmlformats.org/officeDocument/2006/relationships" r:id="rId9"/>
          </a:graphicData>
        </a:graphic>
      </p:graphicFrame>
      <p:sp>
        <p:nvSpPr>
          <p:cNvPr id="10" name="Left Arrow 9">
            <a:extLst>
              <a:ext uri="{FF2B5EF4-FFF2-40B4-BE49-F238E27FC236}">
                <a16:creationId xmlns:a16="http://schemas.microsoft.com/office/drawing/2014/main" id="{09AFA286-2BDE-B74B-A343-6B3FEABFD702}"/>
              </a:ext>
            </a:extLst>
          </p:cNvPr>
          <p:cNvSpPr/>
          <p:nvPr/>
        </p:nvSpPr>
        <p:spPr>
          <a:xfrm>
            <a:off x="18000977" y="25818077"/>
            <a:ext cx="3416969" cy="54553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E92163FC-EDA4-7947-8704-7FBE0C80FD8E}"/>
              </a:ext>
            </a:extLst>
          </p:cNvPr>
          <p:cNvSpPr txBox="1"/>
          <p:nvPr/>
        </p:nvSpPr>
        <p:spPr>
          <a:xfrm>
            <a:off x="21592443" y="25786598"/>
            <a:ext cx="2353929" cy="769441"/>
          </a:xfrm>
          <a:prstGeom prst="rect">
            <a:avLst/>
          </a:prstGeom>
          <a:noFill/>
        </p:spPr>
        <p:txBody>
          <a:bodyPr wrap="square" rtlCol="0">
            <a:spAutoFit/>
          </a:bodyPr>
          <a:lstStyle/>
          <a:p>
            <a:r>
              <a:rPr lang="en-US" sz="4400" dirty="0"/>
              <a:t>Output</a:t>
            </a:r>
          </a:p>
        </p:txBody>
      </p:sp>
      <p:sp>
        <p:nvSpPr>
          <p:cNvPr id="12" name="Left Arrow 11">
            <a:extLst>
              <a:ext uri="{FF2B5EF4-FFF2-40B4-BE49-F238E27FC236}">
                <a16:creationId xmlns:a16="http://schemas.microsoft.com/office/drawing/2014/main" id="{F67BC8F2-FE86-D944-BA92-35CF4215A125}"/>
              </a:ext>
            </a:extLst>
          </p:cNvPr>
          <p:cNvSpPr/>
          <p:nvPr/>
        </p:nvSpPr>
        <p:spPr>
          <a:xfrm>
            <a:off x="16398958" y="30533957"/>
            <a:ext cx="6621008" cy="67376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62D37635-EB63-9D4D-B2AF-83C2C8234CC9}"/>
              </a:ext>
            </a:extLst>
          </p:cNvPr>
          <p:cNvSpPr txBox="1"/>
          <p:nvPr/>
        </p:nvSpPr>
        <p:spPr>
          <a:xfrm>
            <a:off x="23187275" y="30533957"/>
            <a:ext cx="2120137" cy="769441"/>
          </a:xfrm>
          <a:prstGeom prst="rect">
            <a:avLst/>
          </a:prstGeom>
          <a:noFill/>
        </p:spPr>
        <p:txBody>
          <a:bodyPr wrap="square" rtlCol="0">
            <a:spAutoFit/>
          </a:bodyPr>
          <a:lstStyle/>
          <a:p>
            <a:r>
              <a:rPr lang="en-US" sz="4400" dirty="0"/>
              <a:t>Input</a:t>
            </a:r>
          </a:p>
        </p:txBody>
      </p:sp>
      <p:sp>
        <p:nvSpPr>
          <p:cNvPr id="24" name="Curved Right Arrow 23">
            <a:extLst>
              <a:ext uri="{FF2B5EF4-FFF2-40B4-BE49-F238E27FC236}">
                <a16:creationId xmlns:a16="http://schemas.microsoft.com/office/drawing/2014/main" id="{31DB2B48-671F-6744-BC9C-5323AEE0D2B7}"/>
              </a:ext>
            </a:extLst>
          </p:cNvPr>
          <p:cNvSpPr/>
          <p:nvPr/>
        </p:nvSpPr>
        <p:spPr>
          <a:xfrm>
            <a:off x="15115223" y="27186633"/>
            <a:ext cx="2963378" cy="2798545"/>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TextBox 27">
            <a:extLst>
              <a:ext uri="{FF2B5EF4-FFF2-40B4-BE49-F238E27FC236}">
                <a16:creationId xmlns:a16="http://schemas.microsoft.com/office/drawing/2014/main" id="{D2A5FC15-88E8-A649-9378-05E0C6682360}"/>
              </a:ext>
            </a:extLst>
          </p:cNvPr>
          <p:cNvSpPr txBox="1"/>
          <p:nvPr/>
        </p:nvSpPr>
        <p:spPr>
          <a:xfrm>
            <a:off x="17992519" y="28836370"/>
            <a:ext cx="1412137" cy="769441"/>
          </a:xfrm>
          <a:prstGeom prst="rect">
            <a:avLst/>
          </a:prstGeom>
          <a:noFill/>
        </p:spPr>
        <p:txBody>
          <a:bodyPr wrap="square" rtlCol="0">
            <a:spAutoFit/>
          </a:bodyPr>
          <a:lstStyle/>
          <a:p>
            <a:r>
              <a:rPr lang="en-US" sz="4400" dirty="0"/>
              <a:t>Flow</a:t>
            </a:r>
          </a:p>
        </p:txBody>
      </p:sp>
      <p:sp>
        <p:nvSpPr>
          <p:cNvPr id="30" name="TextBox 29">
            <a:extLst>
              <a:ext uri="{FF2B5EF4-FFF2-40B4-BE49-F238E27FC236}">
                <a16:creationId xmlns:a16="http://schemas.microsoft.com/office/drawing/2014/main" id="{B2A24D34-08B3-7748-B3A7-3C1C90166C65}"/>
              </a:ext>
            </a:extLst>
          </p:cNvPr>
          <p:cNvSpPr txBox="1"/>
          <p:nvPr/>
        </p:nvSpPr>
        <p:spPr>
          <a:xfrm>
            <a:off x="28483560" y="20345400"/>
            <a:ext cx="184731" cy="369332"/>
          </a:xfrm>
          <a:prstGeom prst="rect">
            <a:avLst/>
          </a:prstGeom>
          <a:noFill/>
        </p:spPr>
        <p:txBody>
          <a:bodyPr wrap="none" rtlCol="0">
            <a:spAutoFit/>
          </a:bodyPr>
          <a:lstStyle/>
          <a:p>
            <a:endParaRPr lang="en-US" dirty="0"/>
          </a:p>
        </p:txBody>
      </p:sp>
      <p:sp>
        <p:nvSpPr>
          <p:cNvPr id="31" name="TextBox 30">
            <a:extLst>
              <a:ext uri="{FF2B5EF4-FFF2-40B4-BE49-F238E27FC236}">
                <a16:creationId xmlns:a16="http://schemas.microsoft.com/office/drawing/2014/main" id="{F956DE80-378B-114C-A7FC-242AAA7AB117}"/>
              </a:ext>
            </a:extLst>
          </p:cNvPr>
          <p:cNvSpPr txBox="1"/>
          <p:nvPr/>
        </p:nvSpPr>
        <p:spPr>
          <a:xfrm>
            <a:off x="11351373" y="31226308"/>
            <a:ext cx="13171172" cy="615553"/>
          </a:xfrm>
          <a:prstGeom prst="rect">
            <a:avLst/>
          </a:prstGeom>
          <a:noFill/>
        </p:spPr>
        <p:txBody>
          <a:bodyPr wrap="square" rtlCol="0">
            <a:spAutoFit/>
          </a:bodyPr>
          <a:lstStyle/>
          <a:p>
            <a:r>
              <a:rPr lang="en-US" sz="3400" dirty="0"/>
              <a:t>85mL loop  with tube lengths (clockwise from VAD) of 10, 33, and 5.5 cm)</a:t>
            </a:r>
          </a:p>
        </p:txBody>
      </p:sp>
      <p:pic>
        <p:nvPicPr>
          <p:cNvPr id="32" name="Picture 31">
            <a:extLst>
              <a:ext uri="{FF2B5EF4-FFF2-40B4-BE49-F238E27FC236}">
                <a16:creationId xmlns:a16="http://schemas.microsoft.com/office/drawing/2014/main" id="{925A4933-59DC-7044-AECA-1253B46EA939}"/>
              </a:ext>
            </a:extLst>
          </p:cNvPr>
          <p:cNvPicPr>
            <a:picLocks noChangeAspect="1"/>
          </p:cNvPicPr>
          <p:nvPr/>
        </p:nvPicPr>
        <p:blipFill>
          <a:blip r:embed="rId10"/>
          <a:stretch>
            <a:fillRect/>
          </a:stretch>
        </p:blipFill>
        <p:spPr>
          <a:xfrm>
            <a:off x="26110500" y="25369505"/>
            <a:ext cx="10780992" cy="6003506"/>
          </a:xfrm>
          <a:prstGeom prst="rect">
            <a:avLst/>
          </a:prstGeom>
        </p:spPr>
      </p:pic>
      <p:sp>
        <p:nvSpPr>
          <p:cNvPr id="5" name="TextBox 4"/>
          <p:cNvSpPr txBox="1"/>
          <p:nvPr/>
        </p:nvSpPr>
        <p:spPr>
          <a:xfrm>
            <a:off x="13955208" y="6061730"/>
            <a:ext cx="2443750" cy="646331"/>
          </a:xfrm>
          <a:prstGeom prst="rect">
            <a:avLst/>
          </a:prstGeom>
          <a:solidFill>
            <a:schemeClr val="bg2"/>
          </a:solidFill>
        </p:spPr>
        <p:txBody>
          <a:bodyPr wrap="square" rtlCol="0">
            <a:spAutoFit/>
          </a:bodyPr>
          <a:lstStyle/>
          <a:p>
            <a:pPr algn="ctr"/>
            <a:r>
              <a:rPr lang="en-US" sz="3600" dirty="0"/>
              <a:t>DMSO</a:t>
            </a:r>
          </a:p>
        </p:txBody>
      </p:sp>
      <p:sp>
        <p:nvSpPr>
          <p:cNvPr id="42" name="TextBox 41"/>
          <p:cNvSpPr txBox="1"/>
          <p:nvPr/>
        </p:nvSpPr>
        <p:spPr>
          <a:xfrm>
            <a:off x="24053232" y="6061730"/>
            <a:ext cx="2443750" cy="646331"/>
          </a:xfrm>
          <a:prstGeom prst="rect">
            <a:avLst/>
          </a:prstGeom>
          <a:solidFill>
            <a:schemeClr val="bg2"/>
          </a:solidFill>
        </p:spPr>
        <p:txBody>
          <a:bodyPr wrap="square" rtlCol="0">
            <a:spAutoFit/>
          </a:bodyPr>
          <a:lstStyle/>
          <a:p>
            <a:pPr algn="ctr"/>
            <a:r>
              <a:rPr lang="en-US" sz="3600" dirty="0"/>
              <a:t>Cholesterol</a:t>
            </a:r>
          </a:p>
        </p:txBody>
      </p:sp>
    </p:spTree>
    <p:extLst>
      <p:ext uri="{BB962C8B-B14F-4D97-AF65-F5344CB8AC3E}">
        <p14:creationId xmlns:p14="http://schemas.microsoft.com/office/powerpoint/2010/main" val="374194594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17153</TotalTime>
  <Words>538</Words>
  <Application>Microsoft Macintosh PowerPoint</Application>
  <PresentationFormat>Custom</PresentationFormat>
  <Paragraphs>67</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Madlol, Remun - (remunmadlol)</dc:creator>
  <cp:lastModifiedBy>Madlol, Remun - (remunmadlol)</cp:lastModifiedBy>
  <cp:revision>42</cp:revision>
  <dcterms:created xsi:type="dcterms:W3CDTF">2020-02-01T04:28:06Z</dcterms:created>
  <dcterms:modified xsi:type="dcterms:W3CDTF">2020-04-07T07:10:21Z</dcterms:modified>
</cp:coreProperties>
</file>