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8" r:id="rId3"/>
    <p:sldId id="280" r:id="rId4"/>
    <p:sldId id="278" r:id="rId5"/>
    <p:sldId id="277" r:id="rId6"/>
    <p:sldId id="288" r:id="rId7"/>
    <p:sldId id="292" r:id="rId8"/>
    <p:sldId id="267" r:id="rId9"/>
    <p:sldId id="268" r:id="rId10"/>
    <p:sldId id="322" r:id="rId11"/>
    <p:sldId id="266" r:id="rId12"/>
    <p:sldId id="323" r:id="rId13"/>
    <p:sldId id="261" r:id="rId14"/>
    <p:sldId id="318" r:id="rId15"/>
    <p:sldId id="319" r:id="rId16"/>
    <p:sldId id="320" r:id="rId17"/>
    <p:sldId id="321" r:id="rId18"/>
    <p:sldId id="274" r:id="rId19"/>
    <p:sldId id="275" r:id="rId20"/>
    <p:sldId id="279" r:id="rId21"/>
    <p:sldId id="276" r:id="rId22"/>
    <p:sldId id="325" r:id="rId23"/>
    <p:sldId id="324" r:id="rId24"/>
    <p:sldId id="284" r:id="rId25"/>
    <p:sldId id="285" r:id="rId26"/>
    <p:sldId id="286" r:id="rId27"/>
    <p:sldId id="287" r:id="rId28"/>
    <p:sldId id="290" r:id="rId29"/>
    <p:sldId id="317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2" r:id="rId47"/>
    <p:sldId id="313" r:id="rId48"/>
    <p:sldId id="314" r:id="rId49"/>
    <p:sldId id="316" r:id="rId50"/>
    <p:sldId id="26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D11900"/>
    <a:srgbClr val="1C3F7F"/>
    <a:srgbClr val="1D3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94268" autoAdjust="0"/>
  </p:normalViewPr>
  <p:slideViewPr>
    <p:cSldViewPr snapToGrid="0" snapToObjects="1">
      <p:cViewPr varScale="1">
        <p:scale>
          <a:sx n="119" d="100"/>
          <a:sy n="119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uardo\Desktop\Datos%20webinar%20COVID-19\Datos%20comorbilida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3600" b="1"/>
              <a:t>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6C-4621-8F76-4830CFC8854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6C-4621-8F76-4830CFC88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Hoja1!$B$3:$B$4</c:f>
              <c:numCache>
                <c:formatCode>0.00%</c:formatCode>
                <c:ptCount val="2"/>
                <c:pt idx="0">
                  <c:v>0.58020000000000005</c:v>
                </c:pt>
                <c:pt idx="1">
                  <c:v>0.41980000000000001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6C-4621-8F76-4830CFC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Porcentaje</a:t>
            </a:r>
            <a:r>
              <a:rPr lang="en-US" sz="1200" dirty="0"/>
              <a:t> de población de 18 </a:t>
            </a:r>
            <a:r>
              <a:rPr lang="en-US" sz="1200" dirty="0" err="1"/>
              <a:t>años</a:t>
            </a:r>
            <a:r>
              <a:rPr lang="en-US" sz="1200" dirty="0"/>
              <a:t> y </a:t>
            </a:r>
            <a:r>
              <a:rPr lang="en-US" sz="1200" dirty="0" err="1"/>
              <a:t>más</a:t>
            </a:r>
            <a:r>
              <a:rPr lang="en-US" sz="1200" dirty="0"/>
              <a:t> con </a:t>
            </a:r>
            <a:r>
              <a:rPr lang="en-US" sz="1200" dirty="0" err="1"/>
              <a:t>diagnóstico</a:t>
            </a:r>
            <a:r>
              <a:rPr lang="en-US" sz="1200" dirty="0"/>
              <a:t> </a:t>
            </a:r>
            <a:r>
              <a:rPr lang="en-US" sz="1200" dirty="0" err="1"/>
              <a:t>médico</a:t>
            </a:r>
            <a:r>
              <a:rPr lang="en-US" sz="1200" dirty="0"/>
              <a:t> </a:t>
            </a:r>
            <a:r>
              <a:rPr lang="en-US" sz="1200" dirty="0" err="1"/>
              <a:t>previo</a:t>
            </a:r>
            <a:r>
              <a:rPr lang="en-US" sz="1200" dirty="0"/>
              <a:t> de </a:t>
            </a:r>
            <a:r>
              <a:rPr lang="en-US" sz="1200" b="1" dirty="0"/>
              <a:t>diabetes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11335570758573"/>
          <c:y val="0.15980126063787481"/>
          <c:w val="0.86684110695179495"/>
          <c:h val="0.71713493199713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Estados Unidos. Porcentaje de población de 18 años y más con diagnóstico médico previo de diabetes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Sheet1!$B$13:$B$17</c:f>
              <c:strCache>
                <c:ptCount val="5"/>
                <c:pt idx="0">
                  <c:v>Nacional</c:v>
                </c:pt>
                <c:pt idx="1">
                  <c:v>Arizona</c:v>
                </c:pt>
                <c:pt idx="2">
                  <c:v>California</c:v>
                </c:pt>
                <c:pt idx="3">
                  <c:v>Nuevo México</c:v>
                </c:pt>
                <c:pt idx="4">
                  <c:v>Texas</c:v>
                </c:pt>
              </c:strCache>
            </c:strRef>
          </c:cat>
          <c:val>
            <c:numRef>
              <c:f>Sheet1!$C$13:$C$17</c:f>
              <c:numCache>
                <c:formatCode>0.0%</c:formatCode>
                <c:ptCount val="5"/>
                <c:pt idx="0">
                  <c:v>0.10299999999999999</c:v>
                </c:pt>
                <c:pt idx="1">
                  <c:v>0.125</c:v>
                </c:pt>
                <c:pt idx="2">
                  <c:v>0.13100000000000001</c:v>
                </c:pt>
                <c:pt idx="3">
                  <c:v>0.14199999999999999</c:v>
                </c:pt>
                <c:pt idx="4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A-E244-8482-6380F385B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090735"/>
        <c:axId val="2025631711"/>
      </c:barChart>
      <c:catAx>
        <c:axId val="202509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31711"/>
        <c:crosses val="autoZero"/>
        <c:auto val="1"/>
        <c:lblAlgn val="ctr"/>
        <c:lblOffset val="100"/>
        <c:noMultiLvlLbl val="0"/>
      </c:catAx>
      <c:valAx>
        <c:axId val="202563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09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Porcentaje de población de 20 años y más con diagnóstico médico previo de </a:t>
            </a:r>
            <a:r>
              <a:rPr lang="en-US" sz="1200" b="1"/>
              <a:t>hipertensión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México. Porcentaje de población de 20 años y más con diagnóstico médico previo de hipertensión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Sheet1!$B$4:$B$10</c:f>
              <c:strCache>
                <c:ptCount val="7"/>
                <c:pt idx="0">
                  <c:v>Nacional</c:v>
                </c:pt>
                <c:pt idx="1">
                  <c:v>Baja California</c:v>
                </c:pt>
                <c:pt idx="2">
                  <c:v>Chihuahua</c:v>
                </c:pt>
                <c:pt idx="3">
                  <c:v>Coahuila</c:v>
                </c:pt>
                <c:pt idx="4">
                  <c:v>Nuevo León</c:v>
                </c:pt>
                <c:pt idx="5">
                  <c:v>Sonora</c:v>
                </c:pt>
                <c:pt idx="6">
                  <c:v>Tamaulipas</c:v>
                </c:pt>
              </c:strCache>
            </c:strRef>
          </c:cat>
          <c:val>
            <c:numRef>
              <c:f>Sheet1!$D$4:$D$10</c:f>
              <c:numCache>
                <c:formatCode>0.0%</c:formatCode>
                <c:ptCount val="7"/>
                <c:pt idx="0">
                  <c:v>0.184</c:v>
                </c:pt>
                <c:pt idx="1">
                  <c:v>0.21</c:v>
                </c:pt>
                <c:pt idx="2">
                  <c:v>0.22600000000000001</c:v>
                </c:pt>
                <c:pt idx="3">
                  <c:v>0.224</c:v>
                </c:pt>
                <c:pt idx="4">
                  <c:v>0.192</c:v>
                </c:pt>
                <c:pt idx="5">
                  <c:v>0.246</c:v>
                </c:pt>
                <c:pt idx="6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1-3C4E-995F-57E6B3910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259727"/>
        <c:axId val="2025470799"/>
      </c:barChart>
      <c:catAx>
        <c:axId val="202525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70799"/>
        <c:crosses val="autoZero"/>
        <c:auto val="1"/>
        <c:lblAlgn val="ctr"/>
        <c:lblOffset val="100"/>
        <c:noMultiLvlLbl val="0"/>
      </c:catAx>
      <c:valAx>
        <c:axId val="2025470799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259727"/>
        <c:crosses val="autoZero"/>
        <c:crossBetween val="between"/>
        <c:majorUnit val="7.0000000000000007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Porcentaje de población de 18 años y más con diagnóstico médico previo de </a:t>
            </a:r>
            <a:r>
              <a:rPr lang="en-US" sz="1200" b="1"/>
              <a:t>hipertensión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79385568607203E-2"/>
          <c:y val="0.15594229698560408"/>
          <c:w val="0.88237507709077345"/>
          <c:h val="0.72710172592062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Estados Unidos. Porcentaje de población de 18 años y más co diagnóstico médico previo de hipertensión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Sheet1!$B$13:$B$17</c:f>
              <c:strCache>
                <c:ptCount val="5"/>
                <c:pt idx="0">
                  <c:v>Nacional</c:v>
                </c:pt>
                <c:pt idx="1">
                  <c:v>Arizona</c:v>
                </c:pt>
                <c:pt idx="2">
                  <c:v>California</c:v>
                </c:pt>
                <c:pt idx="3">
                  <c:v>Nuevo México</c:v>
                </c:pt>
                <c:pt idx="4">
                  <c:v>Texas</c:v>
                </c:pt>
              </c:strCache>
            </c:strRef>
          </c:cat>
          <c:val>
            <c:numRef>
              <c:f>Sheet1!$D$13:$D$17</c:f>
              <c:numCache>
                <c:formatCode>0.0%</c:formatCode>
                <c:ptCount val="5"/>
                <c:pt idx="0">
                  <c:v>0.32100000000000001</c:v>
                </c:pt>
                <c:pt idx="1">
                  <c:v>0.307</c:v>
                </c:pt>
                <c:pt idx="2">
                  <c:v>0.28399999999999997</c:v>
                </c:pt>
                <c:pt idx="3">
                  <c:v>0.30499999999999999</c:v>
                </c:pt>
                <c:pt idx="4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8-BD45-8F91-A7D6E414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090735"/>
        <c:axId val="2025631711"/>
      </c:barChart>
      <c:catAx>
        <c:axId val="202509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31711"/>
        <c:crosses val="autoZero"/>
        <c:auto val="1"/>
        <c:lblAlgn val="ctr"/>
        <c:lblOffset val="100"/>
        <c:noMultiLvlLbl val="0"/>
      </c:catAx>
      <c:valAx>
        <c:axId val="2025631711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090735"/>
        <c:crosses val="autoZero"/>
        <c:crossBetween val="between"/>
        <c:majorUnit val="7.0000000000000007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Porcentaje</a:t>
            </a:r>
            <a:r>
              <a:rPr lang="en-US" sz="1200" dirty="0"/>
              <a:t> de población de 20 </a:t>
            </a:r>
            <a:r>
              <a:rPr lang="en-US" sz="1200" dirty="0" err="1"/>
              <a:t>años</a:t>
            </a:r>
            <a:r>
              <a:rPr lang="en-US" sz="1200" dirty="0"/>
              <a:t> y </a:t>
            </a:r>
            <a:r>
              <a:rPr lang="en-US" sz="1200" dirty="0" err="1"/>
              <a:t>más</a:t>
            </a:r>
            <a:r>
              <a:rPr lang="en-US" sz="1200" dirty="0"/>
              <a:t> con </a:t>
            </a:r>
            <a:r>
              <a:rPr lang="en-US" sz="1200" dirty="0" err="1"/>
              <a:t>hábito</a:t>
            </a:r>
            <a:r>
              <a:rPr lang="en-US" sz="1200" dirty="0"/>
              <a:t> de </a:t>
            </a:r>
            <a:r>
              <a:rPr lang="en-US" sz="1200" b="1" dirty="0" err="1"/>
              <a:t>tabaquismo</a:t>
            </a:r>
            <a:r>
              <a:rPr lang="en-US" sz="1200" b="1" dirty="0"/>
              <a:t> </a:t>
            </a:r>
            <a:r>
              <a:rPr lang="en-US" sz="1200" baseline="0" dirty="0"/>
              <a:t>al </a:t>
            </a:r>
            <a:r>
              <a:rPr lang="en-US" sz="1200" baseline="0" dirty="0" err="1"/>
              <a:t>momento</a:t>
            </a:r>
            <a:r>
              <a:rPr lang="en-US" sz="1200" baseline="0" dirty="0"/>
              <a:t> de la </a:t>
            </a:r>
            <a:r>
              <a:rPr lang="en-US" sz="1200" baseline="0" dirty="0" err="1"/>
              <a:t>entrevista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México. Porcentaje de población de 20 años y más que reporta fumar actualmente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Sheet1!$B$4:$B$10</c:f>
              <c:strCache>
                <c:ptCount val="7"/>
                <c:pt idx="0">
                  <c:v>Nacional</c:v>
                </c:pt>
                <c:pt idx="1">
                  <c:v>Baja California</c:v>
                </c:pt>
                <c:pt idx="2">
                  <c:v>Chihuahua</c:v>
                </c:pt>
                <c:pt idx="3">
                  <c:v>Coahuila</c:v>
                </c:pt>
                <c:pt idx="4">
                  <c:v>Nuevo León</c:v>
                </c:pt>
                <c:pt idx="5">
                  <c:v>Sonora</c:v>
                </c:pt>
                <c:pt idx="6">
                  <c:v>Tamaulipas</c:v>
                </c:pt>
              </c:strCache>
            </c:strRef>
          </c:cat>
          <c:val>
            <c:numRef>
              <c:f>Sheet1!$E$4:$E$10</c:f>
              <c:numCache>
                <c:formatCode>0.0%</c:formatCode>
                <c:ptCount val="7"/>
                <c:pt idx="0">
                  <c:v>0.153</c:v>
                </c:pt>
                <c:pt idx="1">
                  <c:v>0.107</c:v>
                </c:pt>
                <c:pt idx="2">
                  <c:v>0.13700000000000001</c:v>
                </c:pt>
                <c:pt idx="3">
                  <c:v>0.14199999999999999</c:v>
                </c:pt>
                <c:pt idx="4">
                  <c:v>0.13800000000000001</c:v>
                </c:pt>
                <c:pt idx="5">
                  <c:v>0.13900000000000001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4-5843-89E1-342B7536C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259727"/>
        <c:axId val="2025470799"/>
      </c:barChart>
      <c:catAx>
        <c:axId val="202525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70799"/>
        <c:crosses val="autoZero"/>
        <c:auto val="1"/>
        <c:lblAlgn val="ctr"/>
        <c:lblOffset val="100"/>
        <c:noMultiLvlLbl val="0"/>
      </c:catAx>
      <c:valAx>
        <c:axId val="2025470799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25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Porcentaje</a:t>
            </a:r>
            <a:r>
              <a:rPr lang="en-US" sz="1200" dirty="0"/>
              <a:t> de población de 18 </a:t>
            </a:r>
            <a:r>
              <a:rPr lang="en-US" sz="1200" dirty="0" err="1"/>
              <a:t>años</a:t>
            </a:r>
            <a:r>
              <a:rPr lang="en-US" sz="1200" dirty="0"/>
              <a:t> y </a:t>
            </a:r>
            <a:r>
              <a:rPr lang="en-US" sz="1200" dirty="0" err="1"/>
              <a:t>más</a:t>
            </a:r>
            <a:r>
              <a:rPr lang="en-US" sz="1200" dirty="0"/>
              <a:t> </a:t>
            </a:r>
            <a:r>
              <a:rPr lang="en-US" sz="1200" b="0" i="0" u="none" strike="noStrike" baseline="0" dirty="0">
                <a:effectLst/>
              </a:rPr>
              <a:t>con </a:t>
            </a:r>
            <a:r>
              <a:rPr lang="en-US" sz="1200" b="0" i="0" u="none" strike="noStrike" baseline="0" dirty="0" err="1">
                <a:effectLst/>
              </a:rPr>
              <a:t>hábito</a:t>
            </a:r>
            <a:r>
              <a:rPr lang="en-US" sz="1200" b="0" i="0" u="none" strike="noStrike" baseline="0" dirty="0">
                <a:effectLst/>
              </a:rPr>
              <a:t> de </a:t>
            </a:r>
            <a:r>
              <a:rPr lang="en-US" sz="1200" b="1" i="0" u="none" strike="noStrike" baseline="0" dirty="0" err="1">
                <a:effectLst/>
              </a:rPr>
              <a:t>tabaquismo</a:t>
            </a:r>
            <a:r>
              <a:rPr lang="en-US" sz="1200" b="1" i="0" u="none" strike="noStrike" baseline="0" dirty="0">
                <a:effectLst/>
              </a:rPr>
              <a:t> </a:t>
            </a:r>
            <a:r>
              <a:rPr lang="en-US" sz="1200" b="0" i="0" u="none" strike="noStrike" baseline="0" dirty="0">
                <a:effectLst/>
              </a:rPr>
              <a:t>al </a:t>
            </a:r>
            <a:r>
              <a:rPr lang="en-US" sz="1200" b="0" i="0" u="none" strike="noStrike" baseline="0" dirty="0" err="1">
                <a:effectLst/>
              </a:rPr>
              <a:t>momento</a:t>
            </a:r>
            <a:r>
              <a:rPr lang="en-US" sz="1200" b="0" i="0" u="none" strike="noStrike" baseline="0" dirty="0">
                <a:effectLst/>
              </a:rPr>
              <a:t> de la </a:t>
            </a:r>
            <a:r>
              <a:rPr lang="en-US" sz="1200" b="0" i="0" u="none" strike="noStrike" baseline="0" dirty="0" err="1">
                <a:effectLst/>
              </a:rPr>
              <a:t>entrevista</a:t>
            </a:r>
            <a:r>
              <a:rPr lang="en-US" sz="1200" b="0" i="0" u="none" strike="noStrike" baseline="0" dirty="0"/>
              <a:t> 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79385568607203E-2"/>
          <c:y val="0.15594229698560408"/>
          <c:w val="0.88237507709077345"/>
          <c:h val="0.73025829157718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Sheet1!$E$12</c:f>
              <c:strCache>
                <c:ptCount val="1"/>
                <c:pt idx="0">
                  <c:v>Estados Unidos. Porcentaje de población de 18 años y más que reporta fumar actualmente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Sheet1!$B$13:$B$17</c:f>
              <c:strCache>
                <c:ptCount val="5"/>
                <c:pt idx="0">
                  <c:v>Nacional</c:v>
                </c:pt>
                <c:pt idx="1">
                  <c:v>Arizona</c:v>
                </c:pt>
                <c:pt idx="2">
                  <c:v>California</c:v>
                </c:pt>
                <c:pt idx="3">
                  <c:v>Nuevo México</c:v>
                </c:pt>
                <c:pt idx="4">
                  <c:v>Texas</c:v>
                </c:pt>
              </c:strCache>
            </c:strRef>
          </c:cat>
          <c:val>
            <c:numRef>
              <c:f>Sheet1!$E$13:$E$17</c:f>
              <c:numCache>
                <c:formatCode>0.0%</c:formatCode>
                <c:ptCount val="5"/>
                <c:pt idx="0">
                  <c:v>0.247</c:v>
                </c:pt>
                <c:pt idx="1">
                  <c:v>0.156</c:v>
                </c:pt>
                <c:pt idx="2">
                  <c:v>0.113</c:v>
                </c:pt>
                <c:pt idx="3">
                  <c:v>0.17499999999999999</c:v>
                </c:pt>
                <c:pt idx="4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2-CD4C-8AF7-B7439A616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090735"/>
        <c:axId val="2025631711"/>
      </c:barChart>
      <c:catAx>
        <c:axId val="202509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31711"/>
        <c:crosses val="autoZero"/>
        <c:auto val="1"/>
        <c:lblAlgn val="ctr"/>
        <c:lblOffset val="100"/>
        <c:noMultiLvlLbl val="0"/>
      </c:catAx>
      <c:valAx>
        <c:axId val="202563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09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Porcentaje de población de 20 años y más con</a:t>
            </a:r>
            <a:r>
              <a:rPr lang="en-US" sz="1200" baseline="0"/>
              <a:t> </a:t>
            </a:r>
            <a:r>
              <a:rPr lang="en-US" sz="1200" b="1" baseline="0"/>
              <a:t>sobrepeso y obesidad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México. Porcentaje de población de 20 años y más con sobrepeso y obesidad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Sheet1!$B$4:$B$10</c:f>
              <c:strCache>
                <c:ptCount val="7"/>
                <c:pt idx="0">
                  <c:v>Nacional</c:v>
                </c:pt>
                <c:pt idx="1">
                  <c:v>Baja California</c:v>
                </c:pt>
                <c:pt idx="2">
                  <c:v>Chihuahua</c:v>
                </c:pt>
                <c:pt idx="3">
                  <c:v>Coahuila</c:v>
                </c:pt>
                <c:pt idx="4">
                  <c:v>Nuevo León</c:v>
                </c:pt>
                <c:pt idx="5">
                  <c:v>Sonora</c:v>
                </c:pt>
                <c:pt idx="6">
                  <c:v>Tamaulipas</c:v>
                </c:pt>
              </c:strCache>
            </c:strRef>
          </c:cat>
          <c:val>
            <c:numRef>
              <c:f>Sheet1!$F$4:$F$10</c:f>
              <c:numCache>
                <c:formatCode>0.0%</c:formatCode>
                <c:ptCount val="7"/>
                <c:pt idx="0">
                  <c:v>0.755</c:v>
                </c:pt>
                <c:pt idx="1">
                  <c:v>0.81</c:v>
                </c:pt>
                <c:pt idx="2">
                  <c:v>0.77400000000000002</c:v>
                </c:pt>
                <c:pt idx="3">
                  <c:v>0.77200000000000002</c:v>
                </c:pt>
                <c:pt idx="4">
                  <c:v>0.74899999999999989</c:v>
                </c:pt>
                <c:pt idx="5">
                  <c:v>0.81099999999999994</c:v>
                </c:pt>
                <c:pt idx="6">
                  <c:v>0.69100000000000006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7-FF48-8E1A-5EEE14110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259727"/>
        <c:axId val="2025470799"/>
      </c:barChart>
      <c:catAx>
        <c:axId val="202525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70799"/>
        <c:crosses val="autoZero"/>
        <c:auto val="1"/>
        <c:lblAlgn val="ctr"/>
        <c:lblOffset val="100"/>
        <c:noMultiLvlLbl val="0"/>
      </c:catAx>
      <c:valAx>
        <c:axId val="20254707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25972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Porcentaje de población de 18 años y más con</a:t>
            </a:r>
            <a:r>
              <a:rPr lang="en-US" sz="1200" baseline="0"/>
              <a:t> </a:t>
            </a:r>
            <a:r>
              <a:rPr lang="en-US" sz="1200" b="1" baseline="0"/>
              <a:t>sobrepeso y obesidad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2310141560174"/>
          <c:y val="0.1096986101169172"/>
          <c:w val="0.87083136124377891"/>
          <c:h val="0.7765019784458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Sheet1!$F$12</c:f>
              <c:strCache>
                <c:ptCount val="1"/>
                <c:pt idx="0">
                  <c:v>Estados Unidos. Porcentaje de población de 18 años y más con sobrepeso y obesidad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Sheet1!$B$13:$B$17</c:f>
              <c:strCache>
                <c:ptCount val="5"/>
                <c:pt idx="0">
                  <c:v>Nacional</c:v>
                </c:pt>
                <c:pt idx="1">
                  <c:v>Arizona</c:v>
                </c:pt>
                <c:pt idx="2">
                  <c:v>California</c:v>
                </c:pt>
                <c:pt idx="3">
                  <c:v>Nuevo México</c:v>
                </c:pt>
                <c:pt idx="4">
                  <c:v>Texas</c:v>
                </c:pt>
              </c:strCache>
            </c:strRef>
          </c:cat>
          <c:val>
            <c:numRef>
              <c:f>Sheet1!$F$13:$F$17</c:f>
              <c:numCache>
                <c:formatCode>0.0%</c:formatCode>
                <c:ptCount val="5"/>
                <c:pt idx="0">
                  <c:v>0.65799999999999992</c:v>
                </c:pt>
                <c:pt idx="1">
                  <c:v>0.64700000000000002</c:v>
                </c:pt>
                <c:pt idx="2">
                  <c:v>0.622</c:v>
                </c:pt>
                <c:pt idx="3">
                  <c:v>0.67199999999999993</c:v>
                </c:pt>
                <c:pt idx="4">
                  <c:v>0.69599999999999995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3-D04C-B4A2-41803DC1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090735"/>
        <c:axId val="2025631711"/>
      </c:barChart>
      <c:catAx>
        <c:axId val="202509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31711"/>
        <c:crosses val="autoZero"/>
        <c:auto val="1"/>
        <c:lblAlgn val="ctr"/>
        <c:lblOffset val="100"/>
        <c:noMultiLvlLbl val="0"/>
      </c:catAx>
      <c:valAx>
        <c:axId val="2025631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09073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3600" b="1"/>
              <a:t>Hospitalizados/Ambulatorios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E7-40A2-AEA9-63AA7B23D2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E7-40A2-AEA9-63AA7B23D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Hoja1!$A$8:$A$9</c:f>
              <c:strCache>
                <c:ptCount val="2"/>
                <c:pt idx="0">
                  <c:v>Hospitalizados </c:v>
                </c:pt>
                <c:pt idx="1">
                  <c:v>Ambulatorios</c:v>
                </c:pt>
              </c:strCache>
            </c:strRef>
          </c:cat>
          <c:val>
            <c:numRef>
              <c:f>Hoja1!$B$8:$B$9</c:f>
              <c:numCache>
                <c:formatCode>0.00%</c:formatCode>
                <c:ptCount val="2"/>
                <c:pt idx="0">
                  <c:v>0.39279999999999998</c:v>
                </c:pt>
                <c:pt idx="1">
                  <c:v>0.60719999999999996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E7-40A2-AEA9-63AA7B23D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A-A74B-9974-7C45DA9A78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A-A74B-9974-7C45DA9A78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Sheet2!$B$16:$B$17</c:f>
              <c:strCache>
                <c:ptCount val="2"/>
                <c:pt idx="0">
                  <c:v>Defunciones sin comorbilidades</c:v>
                </c:pt>
                <c:pt idx="1">
                  <c:v>Defunciones con comorbilidades</c:v>
                </c:pt>
              </c:strCache>
            </c:strRef>
          </c:cat>
          <c:val>
            <c:numRef>
              <c:f>Sheet2!$D$16:$D$17</c:f>
              <c:numCache>
                <c:formatCode>0.0%</c:formatCode>
                <c:ptCount val="2"/>
                <c:pt idx="0">
                  <c:v>0.22044728434504793</c:v>
                </c:pt>
                <c:pt idx="1">
                  <c:v>0.7795527156549521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A-A74B-9974-7C45DA9A7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Estados</a:t>
            </a:r>
            <a:r>
              <a:rPr lang="en-US" baseline="0"/>
              <a:t> Frontera Norte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2-0941-88DB-410A430BA2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2-0941-88DB-410A430BA2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Sheet2!$B$16:$B$17</c:f>
              <c:strCache>
                <c:ptCount val="2"/>
                <c:pt idx="0">
                  <c:v>Defunciones sin comorbilidades</c:v>
                </c:pt>
                <c:pt idx="1">
                  <c:v>Defunciones con comorbilidades</c:v>
                </c:pt>
              </c:strCache>
            </c:strRef>
          </c:cat>
          <c:val>
            <c:numRef>
              <c:f>Sheet2!$F$16:$F$17</c:f>
              <c:numCache>
                <c:formatCode>0.0%</c:formatCode>
                <c:ptCount val="2"/>
                <c:pt idx="0">
                  <c:v>0.21791044776119403</c:v>
                </c:pt>
                <c:pt idx="1">
                  <c:v>0.78208955223880594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2-0941-88DB-410A430BA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Porcentaje</a:t>
            </a:r>
            <a:r>
              <a:rPr lang="en-US" dirty="0"/>
              <a:t> de </a:t>
            </a:r>
            <a:r>
              <a:rPr lang="en-US" dirty="0" err="1"/>
              <a:t>defunciones</a:t>
            </a:r>
            <a:r>
              <a:rPr lang="en-US" dirty="0"/>
              <a:t> por COVID-19 </a:t>
            </a:r>
            <a:r>
              <a:rPr lang="en-US" dirty="0" err="1"/>
              <a:t>en</a:t>
            </a:r>
            <a:r>
              <a:rPr lang="en-US" dirty="0"/>
              <a:t> México,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comorbilidades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Sheet2!$B$2:$B$11</c:f>
              <c:strCache>
                <c:ptCount val="10"/>
                <c:pt idx="0">
                  <c:v>Hipertensión</c:v>
                </c:pt>
                <c:pt idx="1">
                  <c:v>Diabetes</c:v>
                </c:pt>
                <c:pt idx="2">
                  <c:v>Obesidad</c:v>
                </c:pt>
                <c:pt idx="3">
                  <c:v>Tabaquismo</c:v>
                </c:pt>
                <c:pt idx="4">
                  <c:v>EPOC</c:v>
                </c:pt>
                <c:pt idx="5">
                  <c:v>Enfermedades cardiovasculares</c:v>
                </c:pt>
                <c:pt idx="6">
                  <c:v>Insuficiencia renal crónica</c:v>
                </c:pt>
                <c:pt idx="7">
                  <c:v>Otras enfermedades</c:v>
                </c:pt>
                <c:pt idx="8">
                  <c:v>Inmunosupresión</c:v>
                </c:pt>
                <c:pt idx="9">
                  <c:v>Asma</c:v>
                </c:pt>
              </c:strCache>
            </c:strRef>
          </c:cat>
          <c:val>
            <c:numRef>
              <c:f>Sheet2!$D$2:$D$11</c:f>
              <c:numCache>
                <c:formatCode>0.0%</c:formatCode>
                <c:ptCount val="10"/>
                <c:pt idx="0">
                  <c:v>0.43530911408540474</c:v>
                </c:pt>
                <c:pt idx="1">
                  <c:v>0.39388145315487572</c:v>
                </c:pt>
                <c:pt idx="2">
                  <c:v>0.30401529636711283</c:v>
                </c:pt>
                <c:pt idx="3">
                  <c:v>9.5602294455066919E-2</c:v>
                </c:pt>
                <c:pt idx="4">
                  <c:v>7.2657743785850867E-2</c:v>
                </c:pt>
                <c:pt idx="5">
                  <c:v>6.8196303377947742E-2</c:v>
                </c:pt>
                <c:pt idx="6">
                  <c:v>6.8196303377947742E-2</c:v>
                </c:pt>
                <c:pt idx="7">
                  <c:v>6.2460165710643722E-2</c:v>
                </c:pt>
                <c:pt idx="8">
                  <c:v>4.5889101338432124E-2</c:v>
                </c:pt>
                <c:pt idx="9">
                  <c:v>3.0592734225621414E-2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D-A547-BB8D-B21DE7D39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0449696"/>
        <c:axId val="1775182832"/>
      </c:barChart>
      <c:catAx>
        <c:axId val="182044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182832"/>
        <c:crosses val="autoZero"/>
        <c:auto val="1"/>
        <c:lblAlgn val="ctr"/>
        <c:lblOffset val="100"/>
        <c:noMultiLvlLbl val="0"/>
      </c:catAx>
      <c:valAx>
        <c:axId val="177518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4496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porcentual de las defunciones</a:t>
            </a:r>
            <a:r>
              <a:rPr lang="en-US" baseline="0"/>
              <a:t> por COVID-19 según sexo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C6-B044-B67F-3372022DDE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C6-B044-B67F-3372022DDE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Sheet3!$C$5:$D$5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Sheet3!$C$24:$D$24</c:f>
              <c:numCache>
                <c:formatCode>General</c:formatCode>
                <c:ptCount val="2"/>
                <c:pt idx="0">
                  <c:v>503</c:v>
                </c:pt>
                <c:pt idx="1">
                  <c:v>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C6-B044-B67F-3372022DD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porcentual de las defunciones</a:t>
            </a:r>
            <a:r>
              <a:rPr lang="en-US" baseline="0"/>
              <a:t> por COVID-19 según sexo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8-C04E-9C73-5E7F2D8517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8-C04E-9C73-5E7F2D8517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Sheet3!$J$5:$K$5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Sheet3!$J$24:$K$24</c:f>
              <c:numCache>
                <c:formatCode>General</c:formatCode>
                <c:ptCount val="2"/>
                <c:pt idx="0">
                  <c:v>131</c:v>
                </c:pt>
                <c:pt idx="1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8-C04E-9C73-5E7F2D85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Porcentaje de defunciones por COVID-19 en entidades fronterizas del norte de México, según presencia de comorbilidades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4.5222081614798147E-2"/>
                  <c:y val="2.047964978160501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9-8C48-8473-DF4131A4C4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Sheet2!$B$2:$B$11</c:f>
              <c:strCache>
                <c:ptCount val="10"/>
                <c:pt idx="0">
                  <c:v>Hipertensión</c:v>
                </c:pt>
                <c:pt idx="1">
                  <c:v>Diabetes</c:v>
                </c:pt>
                <c:pt idx="2">
                  <c:v>Obesidad</c:v>
                </c:pt>
                <c:pt idx="3">
                  <c:v>Tabaquismo</c:v>
                </c:pt>
                <c:pt idx="4">
                  <c:v>EPOC</c:v>
                </c:pt>
                <c:pt idx="5">
                  <c:v>Enfermedades cardiovasculares</c:v>
                </c:pt>
                <c:pt idx="6">
                  <c:v>Insuficiencia renal crónica</c:v>
                </c:pt>
                <c:pt idx="7">
                  <c:v>Otras enfermedades</c:v>
                </c:pt>
                <c:pt idx="8">
                  <c:v>Inmunosupresión</c:v>
                </c:pt>
                <c:pt idx="9">
                  <c:v>Asma</c:v>
                </c:pt>
              </c:strCache>
            </c:strRef>
          </c:cat>
          <c:val>
            <c:numRef>
              <c:f>Sheet2!$P$2:$P$11</c:f>
              <c:numCache>
                <c:formatCode>0.0%</c:formatCode>
                <c:ptCount val="10"/>
                <c:pt idx="0">
                  <c:v>0.47041420118343197</c:v>
                </c:pt>
                <c:pt idx="1">
                  <c:v>0.46153846153846156</c:v>
                </c:pt>
                <c:pt idx="2">
                  <c:v>0.23964497041420119</c:v>
                </c:pt>
                <c:pt idx="3">
                  <c:v>7.9881656804733733E-2</c:v>
                </c:pt>
                <c:pt idx="4">
                  <c:v>6.8047337278106509E-2</c:v>
                </c:pt>
                <c:pt idx="5">
                  <c:v>6.8047337278106509E-2</c:v>
                </c:pt>
                <c:pt idx="6">
                  <c:v>6.5088757396449703E-2</c:v>
                </c:pt>
                <c:pt idx="7">
                  <c:v>4.142011834319527E-2</c:v>
                </c:pt>
                <c:pt idx="8">
                  <c:v>4.142011834319527E-2</c:v>
                </c:pt>
                <c:pt idx="9">
                  <c:v>2.9585798816568046E-2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9-8C48-8473-DF4131A4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0449696"/>
        <c:axId val="1775182832"/>
      </c:barChart>
      <c:catAx>
        <c:axId val="182044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182832"/>
        <c:crosses val="autoZero"/>
        <c:auto val="1"/>
        <c:lblAlgn val="ctr"/>
        <c:lblOffset val="100"/>
        <c:noMultiLvlLbl val="0"/>
      </c:catAx>
      <c:valAx>
        <c:axId val="177518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4496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Porcentaje</a:t>
            </a:r>
            <a:r>
              <a:rPr lang="en-US" sz="1200" dirty="0"/>
              <a:t> de población de 20 </a:t>
            </a:r>
            <a:r>
              <a:rPr lang="en-US" sz="1200" dirty="0" err="1"/>
              <a:t>años</a:t>
            </a:r>
            <a:r>
              <a:rPr lang="en-US" sz="1200" dirty="0"/>
              <a:t> y </a:t>
            </a:r>
            <a:r>
              <a:rPr lang="en-US" sz="1200" dirty="0" err="1"/>
              <a:t>más</a:t>
            </a:r>
            <a:r>
              <a:rPr lang="en-US" sz="1200" dirty="0"/>
              <a:t> con </a:t>
            </a:r>
            <a:r>
              <a:rPr lang="en-US" sz="1200" dirty="0" err="1"/>
              <a:t>diagnóstico</a:t>
            </a:r>
            <a:r>
              <a:rPr lang="en-US" sz="1200" dirty="0"/>
              <a:t> </a:t>
            </a:r>
            <a:r>
              <a:rPr lang="en-US" sz="1200" dirty="0" err="1"/>
              <a:t>médico</a:t>
            </a:r>
            <a:r>
              <a:rPr lang="en-US" sz="1200" dirty="0"/>
              <a:t> </a:t>
            </a:r>
            <a:r>
              <a:rPr lang="en-US" sz="1200" dirty="0" err="1"/>
              <a:t>previo</a:t>
            </a:r>
            <a:r>
              <a:rPr lang="en-US" sz="1200" dirty="0"/>
              <a:t> de </a:t>
            </a:r>
            <a:r>
              <a:rPr lang="en-US" sz="1200" b="1" dirty="0"/>
              <a:t>diabetes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México. Porcentaje de población de 20 años y más con diagnóstico médico previo de diabetes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Sheet1!$B$4:$B$10</c:f>
              <c:strCache>
                <c:ptCount val="7"/>
                <c:pt idx="0">
                  <c:v>Nacional</c:v>
                </c:pt>
                <c:pt idx="1">
                  <c:v>Baja California</c:v>
                </c:pt>
                <c:pt idx="2">
                  <c:v>Chihuahua</c:v>
                </c:pt>
                <c:pt idx="3">
                  <c:v>Coahuila</c:v>
                </c:pt>
                <c:pt idx="4">
                  <c:v>Nuevo León</c:v>
                </c:pt>
                <c:pt idx="5">
                  <c:v>Sonora</c:v>
                </c:pt>
                <c:pt idx="6">
                  <c:v>Tamaulipas</c:v>
                </c:pt>
              </c:strCache>
            </c:strRef>
          </c:cat>
          <c:val>
            <c:numRef>
              <c:f>Sheet1!$C$4:$C$10</c:f>
              <c:numCache>
                <c:formatCode>0.0%</c:formatCode>
                <c:ptCount val="7"/>
                <c:pt idx="0">
                  <c:v>0.10299999999999999</c:v>
                </c:pt>
                <c:pt idx="1">
                  <c:v>0.1</c:v>
                </c:pt>
                <c:pt idx="2">
                  <c:v>9.2999999999999999E-2</c:v>
                </c:pt>
                <c:pt idx="3">
                  <c:v>0.123</c:v>
                </c:pt>
                <c:pt idx="4">
                  <c:v>0.126</c:v>
                </c:pt>
                <c:pt idx="5">
                  <c:v>0.112</c:v>
                </c:pt>
                <c:pt idx="6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9-FA49-9DFC-5F21C37F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25259727"/>
        <c:axId val="2025470799"/>
      </c:barChart>
      <c:catAx>
        <c:axId val="202525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70799"/>
        <c:crosses val="autoZero"/>
        <c:auto val="1"/>
        <c:lblAlgn val="ctr"/>
        <c:lblOffset val="100"/>
        <c:noMultiLvlLbl val="0"/>
      </c:catAx>
      <c:valAx>
        <c:axId val="2025470799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25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C71C0-8D23-496C-BBD8-5EE8BCC2B8B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5DD4CA11-EC99-4DB0-8A93-0D4820A8ED16}">
      <dgm:prSet phldrT="[Texto]" custT="1"/>
      <dgm:spPr>
        <a:solidFill>
          <a:srgbClr val="6DA945"/>
        </a:solidFill>
      </dgm:spPr>
      <dgm:t>
        <a:bodyPr/>
        <a:lstStyle/>
        <a:p>
          <a:endParaRPr lang="es-MX" sz="1200" dirty="0">
            <a:solidFill>
              <a:schemeClr val="bg1"/>
            </a:solidFill>
          </a:endParaRPr>
        </a:p>
      </dgm:t>
    </dgm:pt>
    <dgm:pt modelId="{E24695F5-0DB2-46ED-8D53-8E8C0B3F93B0}" type="parTrans" cxnId="{0F99BB14-ECF0-4E7E-8DB0-37EC62C884DA}">
      <dgm:prSet/>
      <dgm:spPr/>
      <dgm:t>
        <a:bodyPr/>
        <a:lstStyle/>
        <a:p>
          <a:endParaRPr lang="es-MX"/>
        </a:p>
      </dgm:t>
    </dgm:pt>
    <dgm:pt modelId="{1CA8D435-FA92-41FA-AAC7-E09DBB583568}" type="sibTrans" cxnId="{0F99BB14-ECF0-4E7E-8DB0-37EC62C884DA}">
      <dgm:prSet/>
      <dgm:spPr/>
      <dgm:t>
        <a:bodyPr/>
        <a:lstStyle/>
        <a:p>
          <a:endParaRPr lang="es-MX"/>
        </a:p>
      </dgm:t>
    </dgm:pt>
    <dgm:pt modelId="{8A30F19B-320C-4568-850C-3A496107F73A}">
      <dgm:prSet phldrT="[Texto]" custT="1"/>
      <dgm:spPr>
        <a:solidFill>
          <a:srgbClr val="4C8909"/>
        </a:solidFill>
      </dgm:spPr>
      <dgm:t>
        <a:bodyPr/>
        <a:lstStyle/>
        <a:p>
          <a:endParaRPr lang="es-MX" sz="1400" dirty="0">
            <a:solidFill>
              <a:schemeClr val="bg1"/>
            </a:solidFill>
          </a:endParaRPr>
        </a:p>
      </dgm:t>
    </dgm:pt>
    <dgm:pt modelId="{71F489F6-57B7-4B68-AB0F-6EDACA02BC0C}" type="parTrans" cxnId="{60DCB8AF-6241-41FE-A741-A52F0F257EAC}">
      <dgm:prSet/>
      <dgm:spPr/>
      <dgm:t>
        <a:bodyPr/>
        <a:lstStyle/>
        <a:p>
          <a:endParaRPr lang="es-MX"/>
        </a:p>
      </dgm:t>
    </dgm:pt>
    <dgm:pt modelId="{D88140D1-31E7-4F3B-926A-A61AE778E96F}" type="sibTrans" cxnId="{60DCB8AF-6241-41FE-A741-A52F0F257EAC}">
      <dgm:prSet/>
      <dgm:spPr/>
      <dgm:t>
        <a:bodyPr/>
        <a:lstStyle/>
        <a:p>
          <a:endParaRPr lang="es-MX"/>
        </a:p>
      </dgm:t>
    </dgm:pt>
    <dgm:pt modelId="{36C0830A-4EF3-4B48-88B8-40773AD3C801}">
      <dgm:prSet phldrT="[Texto]" custT="1"/>
      <dgm:spPr>
        <a:solidFill>
          <a:srgbClr val="21695A"/>
        </a:solidFill>
      </dgm:spPr>
      <dgm:t>
        <a:bodyPr/>
        <a:lstStyle/>
        <a:p>
          <a:r>
            <a:rPr lang="es-MX" sz="2300" dirty="0">
              <a:solidFill>
                <a:schemeClr val="bg1"/>
              </a:solidFill>
            </a:rPr>
            <a:t>Servicios de cuidado primario para la salud física y mental: </a:t>
          </a:r>
          <a:r>
            <a:rPr lang="es-MX" sz="2300" b="1" dirty="0">
              <a:solidFill>
                <a:schemeClr val="bg1"/>
              </a:solidFill>
            </a:rPr>
            <a:t>874</a:t>
          </a:r>
          <a:r>
            <a:rPr lang="es-MX" sz="2300" dirty="0">
              <a:solidFill>
                <a:schemeClr val="bg1"/>
              </a:solidFill>
            </a:rPr>
            <a:t> vía directa conmutador virtual</a:t>
          </a:r>
        </a:p>
      </dgm:t>
    </dgm:pt>
    <dgm:pt modelId="{59FDCFEF-8650-453B-8770-276A1636AD3D}" type="parTrans" cxnId="{E605D7E2-5CD6-4577-8EDC-9B9B3F0FF012}">
      <dgm:prSet/>
      <dgm:spPr/>
      <dgm:t>
        <a:bodyPr/>
        <a:lstStyle/>
        <a:p>
          <a:endParaRPr lang="es-MX"/>
        </a:p>
      </dgm:t>
    </dgm:pt>
    <dgm:pt modelId="{B2D56BA6-7CD2-40F3-9BBA-E6D750B65536}" type="sibTrans" cxnId="{E605D7E2-5CD6-4577-8EDC-9B9B3F0FF012}">
      <dgm:prSet/>
      <dgm:spPr/>
      <dgm:t>
        <a:bodyPr/>
        <a:lstStyle/>
        <a:p>
          <a:endParaRPr lang="es-MX"/>
        </a:p>
      </dgm:t>
    </dgm:pt>
    <dgm:pt modelId="{4B7BB542-1D08-47FA-B819-242E382E62DB}">
      <dgm:prSet phldrT="[Texto]" custT="1"/>
      <dgm:spPr>
        <a:solidFill>
          <a:srgbClr val="2F2CA4"/>
        </a:solidFill>
      </dgm:spPr>
      <dgm:t>
        <a:bodyPr/>
        <a:lstStyle/>
        <a:p>
          <a:r>
            <a:rPr lang="es-MX" sz="2300" dirty="0">
              <a:solidFill>
                <a:schemeClr val="bg1"/>
              </a:solidFill>
            </a:rPr>
            <a:t>Cuidado comunitario informal: </a:t>
          </a:r>
          <a:r>
            <a:rPr lang="es-MX" sz="2300" b="1" dirty="0">
              <a:solidFill>
                <a:schemeClr val="bg1"/>
              </a:solidFill>
            </a:rPr>
            <a:t>23,622 </a:t>
          </a:r>
          <a:r>
            <a:rPr lang="es-MX" sz="2300" dirty="0">
              <a:solidFill>
                <a:schemeClr val="bg1"/>
              </a:solidFill>
            </a:rPr>
            <a:t>(4,972personal de salud; 12,809 ,807 población abierta; 5,840 comunidad UNAM</a:t>
          </a:r>
        </a:p>
      </dgm:t>
    </dgm:pt>
    <dgm:pt modelId="{C024112C-691A-4884-970E-1E74F5A3EC9E}" type="parTrans" cxnId="{B2752A74-B4C2-48A7-BFC4-71D8BE1935E0}">
      <dgm:prSet/>
      <dgm:spPr/>
      <dgm:t>
        <a:bodyPr/>
        <a:lstStyle/>
        <a:p>
          <a:endParaRPr lang="es-MX"/>
        </a:p>
      </dgm:t>
    </dgm:pt>
    <dgm:pt modelId="{2F155AFC-B47B-4E49-B0B7-968EC4361673}" type="sibTrans" cxnId="{B2752A74-B4C2-48A7-BFC4-71D8BE1935E0}">
      <dgm:prSet/>
      <dgm:spPr/>
      <dgm:t>
        <a:bodyPr/>
        <a:lstStyle/>
        <a:p>
          <a:endParaRPr lang="es-MX"/>
        </a:p>
      </dgm:t>
    </dgm:pt>
    <dgm:pt modelId="{6FE41618-97B2-4053-A6C1-FE82507A8B76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2500" dirty="0">
              <a:solidFill>
                <a:schemeClr val="bg1"/>
              </a:solidFill>
            </a:rPr>
            <a:t>Auto-cuidado: </a:t>
          </a:r>
          <a:r>
            <a:rPr lang="es-MX" sz="2500" b="1" dirty="0">
              <a:solidFill>
                <a:schemeClr val="bg1"/>
              </a:solidFill>
            </a:rPr>
            <a:t>52</a:t>
          </a:r>
          <a:r>
            <a:rPr lang="es-MX" sz="2500" dirty="0">
              <a:solidFill>
                <a:schemeClr val="bg1"/>
              </a:solidFill>
            </a:rPr>
            <a:t> profesionales de la salud</a:t>
          </a:r>
        </a:p>
      </dgm:t>
    </dgm:pt>
    <dgm:pt modelId="{130518D1-5907-4E90-84AF-304D3CAF2568}" type="parTrans" cxnId="{0DBBB056-BB4C-4171-AD63-9D59EB638121}">
      <dgm:prSet/>
      <dgm:spPr/>
      <dgm:t>
        <a:bodyPr/>
        <a:lstStyle/>
        <a:p>
          <a:endParaRPr lang="es-MX"/>
        </a:p>
      </dgm:t>
    </dgm:pt>
    <dgm:pt modelId="{0451C9EA-2C09-433E-8EB7-46D63F80FE82}" type="sibTrans" cxnId="{0DBBB056-BB4C-4171-AD63-9D59EB638121}">
      <dgm:prSet/>
      <dgm:spPr/>
      <dgm:t>
        <a:bodyPr/>
        <a:lstStyle/>
        <a:p>
          <a:endParaRPr lang="es-MX"/>
        </a:p>
      </dgm:t>
    </dgm:pt>
    <dgm:pt modelId="{8B5C8102-CBCA-4370-AA98-F6AB4D285777}" type="pres">
      <dgm:prSet presAssocID="{F65C71C0-8D23-496C-BBD8-5EE8BCC2B8BB}" presName="Name0" presStyleCnt="0">
        <dgm:presLayoutVars>
          <dgm:dir/>
          <dgm:animLvl val="lvl"/>
          <dgm:resizeHandles val="exact"/>
        </dgm:presLayoutVars>
      </dgm:prSet>
      <dgm:spPr/>
    </dgm:pt>
    <dgm:pt modelId="{93C9B11B-F022-471F-A359-AAEADBAF808F}" type="pres">
      <dgm:prSet presAssocID="{5DD4CA11-EC99-4DB0-8A93-0D4820A8ED16}" presName="Name8" presStyleCnt="0"/>
      <dgm:spPr/>
    </dgm:pt>
    <dgm:pt modelId="{6F51D942-D110-4435-A233-7FCB956E541C}" type="pres">
      <dgm:prSet presAssocID="{5DD4CA11-EC99-4DB0-8A93-0D4820A8ED16}" presName="level" presStyleLbl="node1" presStyleIdx="0" presStyleCnt="5">
        <dgm:presLayoutVars>
          <dgm:chMax val="1"/>
          <dgm:bulletEnabled val="1"/>
        </dgm:presLayoutVars>
      </dgm:prSet>
      <dgm:spPr/>
    </dgm:pt>
    <dgm:pt modelId="{B9B565A2-8ED3-4708-9D0A-9044C5C95F78}" type="pres">
      <dgm:prSet presAssocID="{5DD4CA11-EC99-4DB0-8A93-0D4820A8ED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C7F0E5-4D4D-498D-9408-85579617B8B2}" type="pres">
      <dgm:prSet presAssocID="{8A30F19B-320C-4568-850C-3A496107F73A}" presName="Name8" presStyleCnt="0"/>
      <dgm:spPr/>
    </dgm:pt>
    <dgm:pt modelId="{EC91FFD9-5814-4EA3-A66F-8A9DAD4DBC43}" type="pres">
      <dgm:prSet presAssocID="{8A30F19B-320C-4568-850C-3A496107F73A}" presName="level" presStyleLbl="node1" presStyleIdx="1" presStyleCnt="5">
        <dgm:presLayoutVars>
          <dgm:chMax val="1"/>
          <dgm:bulletEnabled val="1"/>
        </dgm:presLayoutVars>
      </dgm:prSet>
      <dgm:spPr/>
    </dgm:pt>
    <dgm:pt modelId="{E71D3207-7EDF-4999-8B83-5BF7A180B633}" type="pres">
      <dgm:prSet presAssocID="{8A30F19B-320C-4568-850C-3A496107F7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BFB509-30C7-467A-9A11-E9E8C3D97F4C}" type="pres">
      <dgm:prSet presAssocID="{36C0830A-4EF3-4B48-88B8-40773AD3C801}" presName="Name8" presStyleCnt="0"/>
      <dgm:spPr/>
    </dgm:pt>
    <dgm:pt modelId="{1F52BAC7-FD3D-4DDF-A6B5-70884456E333}" type="pres">
      <dgm:prSet presAssocID="{36C0830A-4EF3-4B48-88B8-40773AD3C801}" presName="level" presStyleLbl="node1" presStyleIdx="2" presStyleCnt="5">
        <dgm:presLayoutVars>
          <dgm:chMax val="1"/>
          <dgm:bulletEnabled val="1"/>
        </dgm:presLayoutVars>
      </dgm:prSet>
      <dgm:spPr/>
    </dgm:pt>
    <dgm:pt modelId="{4D7585D5-D823-4265-8502-B98B24ED75FA}" type="pres">
      <dgm:prSet presAssocID="{36C0830A-4EF3-4B48-88B8-40773AD3C8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2DD8F0-15E9-4F46-B19A-60070EBF1B59}" type="pres">
      <dgm:prSet presAssocID="{4B7BB542-1D08-47FA-B819-242E382E62DB}" presName="Name8" presStyleCnt="0"/>
      <dgm:spPr/>
    </dgm:pt>
    <dgm:pt modelId="{6DC9D693-6DE1-4F4F-BE8C-5799C5E384B3}" type="pres">
      <dgm:prSet presAssocID="{4B7BB542-1D08-47FA-B819-242E382E62DB}" presName="level" presStyleLbl="node1" presStyleIdx="3" presStyleCnt="5">
        <dgm:presLayoutVars>
          <dgm:chMax val="1"/>
          <dgm:bulletEnabled val="1"/>
        </dgm:presLayoutVars>
      </dgm:prSet>
      <dgm:spPr/>
    </dgm:pt>
    <dgm:pt modelId="{9C6EE8F6-8913-4D10-9727-F498118EBCD6}" type="pres">
      <dgm:prSet presAssocID="{4B7BB542-1D08-47FA-B819-242E382E62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A5C845-D0AC-4420-9602-5D34E7EA8D13}" type="pres">
      <dgm:prSet presAssocID="{6FE41618-97B2-4053-A6C1-FE82507A8B76}" presName="Name8" presStyleCnt="0"/>
      <dgm:spPr/>
    </dgm:pt>
    <dgm:pt modelId="{629F8733-0939-4DB2-A448-260CE98369C0}" type="pres">
      <dgm:prSet presAssocID="{6FE41618-97B2-4053-A6C1-FE82507A8B76}" presName="level" presStyleLbl="node1" presStyleIdx="4" presStyleCnt="5" custScaleY="64611" custLinFactNeighborX="2177" custLinFactNeighborY="68059">
        <dgm:presLayoutVars>
          <dgm:chMax val="1"/>
          <dgm:bulletEnabled val="1"/>
        </dgm:presLayoutVars>
      </dgm:prSet>
      <dgm:spPr/>
    </dgm:pt>
    <dgm:pt modelId="{5F69ABE3-B935-41E9-863D-B44E627E6437}" type="pres">
      <dgm:prSet presAssocID="{6FE41618-97B2-4053-A6C1-FE82507A8B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012C30E-5D1E-43A9-BE86-7F94534B9F4E}" type="presOf" srcId="{5DD4CA11-EC99-4DB0-8A93-0D4820A8ED16}" destId="{6F51D942-D110-4435-A233-7FCB956E541C}" srcOrd="0" destOrd="0" presId="urn:microsoft.com/office/officeart/2005/8/layout/pyramid1"/>
    <dgm:cxn modelId="{0F99BB14-ECF0-4E7E-8DB0-37EC62C884DA}" srcId="{F65C71C0-8D23-496C-BBD8-5EE8BCC2B8BB}" destId="{5DD4CA11-EC99-4DB0-8A93-0D4820A8ED16}" srcOrd="0" destOrd="0" parTransId="{E24695F5-0DB2-46ED-8D53-8E8C0B3F93B0}" sibTransId="{1CA8D435-FA92-41FA-AAC7-E09DBB583568}"/>
    <dgm:cxn modelId="{2E5F1819-A752-4372-B3B9-BB23AF925410}" type="presOf" srcId="{36C0830A-4EF3-4B48-88B8-40773AD3C801}" destId="{1F52BAC7-FD3D-4DDF-A6B5-70884456E333}" srcOrd="0" destOrd="0" presId="urn:microsoft.com/office/officeart/2005/8/layout/pyramid1"/>
    <dgm:cxn modelId="{191A0848-9429-4789-8214-39CD701A3EB7}" type="presOf" srcId="{4B7BB542-1D08-47FA-B819-242E382E62DB}" destId="{6DC9D693-6DE1-4F4F-BE8C-5799C5E384B3}" srcOrd="0" destOrd="0" presId="urn:microsoft.com/office/officeart/2005/8/layout/pyramid1"/>
    <dgm:cxn modelId="{B2752A74-B4C2-48A7-BFC4-71D8BE1935E0}" srcId="{F65C71C0-8D23-496C-BBD8-5EE8BCC2B8BB}" destId="{4B7BB542-1D08-47FA-B819-242E382E62DB}" srcOrd="3" destOrd="0" parTransId="{C024112C-691A-4884-970E-1E74F5A3EC9E}" sibTransId="{2F155AFC-B47B-4E49-B0B7-968EC4361673}"/>
    <dgm:cxn modelId="{3789DB54-A1AE-4E28-8BBC-315EC9270B92}" type="presOf" srcId="{8A30F19B-320C-4568-850C-3A496107F73A}" destId="{E71D3207-7EDF-4999-8B83-5BF7A180B633}" srcOrd="1" destOrd="0" presId="urn:microsoft.com/office/officeart/2005/8/layout/pyramid1"/>
    <dgm:cxn modelId="{0DBBB056-BB4C-4171-AD63-9D59EB638121}" srcId="{F65C71C0-8D23-496C-BBD8-5EE8BCC2B8BB}" destId="{6FE41618-97B2-4053-A6C1-FE82507A8B76}" srcOrd="4" destOrd="0" parTransId="{130518D1-5907-4E90-84AF-304D3CAF2568}" sibTransId="{0451C9EA-2C09-433E-8EB7-46D63F80FE82}"/>
    <dgm:cxn modelId="{6F782E83-F3B6-4F9C-9CC1-A05823364925}" type="presOf" srcId="{36C0830A-4EF3-4B48-88B8-40773AD3C801}" destId="{4D7585D5-D823-4265-8502-B98B24ED75FA}" srcOrd="1" destOrd="0" presId="urn:microsoft.com/office/officeart/2005/8/layout/pyramid1"/>
    <dgm:cxn modelId="{F1F8EC8D-13BE-431A-B835-781DDED69E7B}" type="presOf" srcId="{8A30F19B-320C-4568-850C-3A496107F73A}" destId="{EC91FFD9-5814-4EA3-A66F-8A9DAD4DBC43}" srcOrd="0" destOrd="0" presId="urn:microsoft.com/office/officeart/2005/8/layout/pyramid1"/>
    <dgm:cxn modelId="{60DCB8AF-6241-41FE-A741-A52F0F257EAC}" srcId="{F65C71C0-8D23-496C-BBD8-5EE8BCC2B8BB}" destId="{8A30F19B-320C-4568-850C-3A496107F73A}" srcOrd="1" destOrd="0" parTransId="{71F489F6-57B7-4B68-AB0F-6EDACA02BC0C}" sibTransId="{D88140D1-31E7-4F3B-926A-A61AE778E96F}"/>
    <dgm:cxn modelId="{70FE49D9-2C53-437B-B6D6-0D16A9B20383}" type="presOf" srcId="{6FE41618-97B2-4053-A6C1-FE82507A8B76}" destId="{629F8733-0939-4DB2-A448-260CE98369C0}" srcOrd="0" destOrd="0" presId="urn:microsoft.com/office/officeart/2005/8/layout/pyramid1"/>
    <dgm:cxn modelId="{4FFB0FDC-4073-4C40-A42A-778ED0A3B38C}" type="presOf" srcId="{F65C71C0-8D23-496C-BBD8-5EE8BCC2B8BB}" destId="{8B5C8102-CBCA-4370-AA98-F6AB4D285777}" srcOrd="0" destOrd="0" presId="urn:microsoft.com/office/officeart/2005/8/layout/pyramid1"/>
    <dgm:cxn modelId="{F6BC0AE2-9999-4BE2-9971-0119855DBEB7}" type="presOf" srcId="{4B7BB542-1D08-47FA-B819-242E382E62DB}" destId="{9C6EE8F6-8913-4D10-9727-F498118EBCD6}" srcOrd="1" destOrd="0" presId="urn:microsoft.com/office/officeart/2005/8/layout/pyramid1"/>
    <dgm:cxn modelId="{E605D7E2-5CD6-4577-8EDC-9B9B3F0FF012}" srcId="{F65C71C0-8D23-496C-BBD8-5EE8BCC2B8BB}" destId="{36C0830A-4EF3-4B48-88B8-40773AD3C801}" srcOrd="2" destOrd="0" parTransId="{59FDCFEF-8650-453B-8770-276A1636AD3D}" sibTransId="{B2D56BA6-7CD2-40F3-9BBA-E6D750B65536}"/>
    <dgm:cxn modelId="{E49AAFED-39AC-431B-8E1B-9DDE4293B4EA}" type="presOf" srcId="{5DD4CA11-EC99-4DB0-8A93-0D4820A8ED16}" destId="{B9B565A2-8ED3-4708-9D0A-9044C5C95F78}" srcOrd="1" destOrd="0" presId="urn:microsoft.com/office/officeart/2005/8/layout/pyramid1"/>
    <dgm:cxn modelId="{E2DCE1EE-D936-4A18-A783-D48179F2EEB2}" type="presOf" srcId="{6FE41618-97B2-4053-A6C1-FE82507A8B76}" destId="{5F69ABE3-B935-41E9-863D-B44E627E6437}" srcOrd="1" destOrd="0" presId="urn:microsoft.com/office/officeart/2005/8/layout/pyramid1"/>
    <dgm:cxn modelId="{43B2DA9E-7672-4AC4-84B5-776710759CB4}" type="presParOf" srcId="{8B5C8102-CBCA-4370-AA98-F6AB4D285777}" destId="{93C9B11B-F022-471F-A359-AAEADBAF808F}" srcOrd="0" destOrd="0" presId="urn:microsoft.com/office/officeart/2005/8/layout/pyramid1"/>
    <dgm:cxn modelId="{E4B5EE2C-A7B9-445B-BDB4-6FB317B9E864}" type="presParOf" srcId="{93C9B11B-F022-471F-A359-AAEADBAF808F}" destId="{6F51D942-D110-4435-A233-7FCB956E541C}" srcOrd="0" destOrd="0" presId="urn:microsoft.com/office/officeart/2005/8/layout/pyramid1"/>
    <dgm:cxn modelId="{5770C149-0338-4CF9-B041-257BF3776889}" type="presParOf" srcId="{93C9B11B-F022-471F-A359-AAEADBAF808F}" destId="{B9B565A2-8ED3-4708-9D0A-9044C5C95F78}" srcOrd="1" destOrd="0" presId="urn:microsoft.com/office/officeart/2005/8/layout/pyramid1"/>
    <dgm:cxn modelId="{E4ED06AA-6CD2-4FAC-A6C4-7A734947B69B}" type="presParOf" srcId="{8B5C8102-CBCA-4370-AA98-F6AB4D285777}" destId="{66C7F0E5-4D4D-498D-9408-85579617B8B2}" srcOrd="1" destOrd="0" presId="urn:microsoft.com/office/officeart/2005/8/layout/pyramid1"/>
    <dgm:cxn modelId="{F0401C42-B6DE-4618-8656-B37A86F6F7EF}" type="presParOf" srcId="{66C7F0E5-4D4D-498D-9408-85579617B8B2}" destId="{EC91FFD9-5814-4EA3-A66F-8A9DAD4DBC43}" srcOrd="0" destOrd="0" presId="urn:microsoft.com/office/officeart/2005/8/layout/pyramid1"/>
    <dgm:cxn modelId="{D4BEEA60-0E13-4226-B948-8BE02328E396}" type="presParOf" srcId="{66C7F0E5-4D4D-498D-9408-85579617B8B2}" destId="{E71D3207-7EDF-4999-8B83-5BF7A180B633}" srcOrd="1" destOrd="0" presId="urn:microsoft.com/office/officeart/2005/8/layout/pyramid1"/>
    <dgm:cxn modelId="{D359EAD8-2E8F-4BBB-BB13-3E1378A2DEF9}" type="presParOf" srcId="{8B5C8102-CBCA-4370-AA98-F6AB4D285777}" destId="{91BFB509-30C7-467A-9A11-E9E8C3D97F4C}" srcOrd="2" destOrd="0" presId="urn:microsoft.com/office/officeart/2005/8/layout/pyramid1"/>
    <dgm:cxn modelId="{7F6C6492-4486-451C-A432-B91B24DFE2D9}" type="presParOf" srcId="{91BFB509-30C7-467A-9A11-E9E8C3D97F4C}" destId="{1F52BAC7-FD3D-4DDF-A6B5-70884456E333}" srcOrd="0" destOrd="0" presId="urn:microsoft.com/office/officeart/2005/8/layout/pyramid1"/>
    <dgm:cxn modelId="{86F1CC7C-5D49-4832-9892-70C901AB96FB}" type="presParOf" srcId="{91BFB509-30C7-467A-9A11-E9E8C3D97F4C}" destId="{4D7585D5-D823-4265-8502-B98B24ED75FA}" srcOrd="1" destOrd="0" presId="urn:microsoft.com/office/officeart/2005/8/layout/pyramid1"/>
    <dgm:cxn modelId="{DA226E94-054F-4F78-99F2-3196DC578E6B}" type="presParOf" srcId="{8B5C8102-CBCA-4370-AA98-F6AB4D285777}" destId="{E62DD8F0-15E9-4F46-B19A-60070EBF1B59}" srcOrd="3" destOrd="0" presId="urn:microsoft.com/office/officeart/2005/8/layout/pyramid1"/>
    <dgm:cxn modelId="{9B599595-C330-4EAB-AE15-B254BE5CE7D5}" type="presParOf" srcId="{E62DD8F0-15E9-4F46-B19A-60070EBF1B59}" destId="{6DC9D693-6DE1-4F4F-BE8C-5799C5E384B3}" srcOrd="0" destOrd="0" presId="urn:microsoft.com/office/officeart/2005/8/layout/pyramid1"/>
    <dgm:cxn modelId="{5E75438A-A9E6-4028-A4AB-D3B3BD0D82EF}" type="presParOf" srcId="{E62DD8F0-15E9-4F46-B19A-60070EBF1B59}" destId="{9C6EE8F6-8913-4D10-9727-F498118EBCD6}" srcOrd="1" destOrd="0" presId="urn:microsoft.com/office/officeart/2005/8/layout/pyramid1"/>
    <dgm:cxn modelId="{1CB36965-8D1D-4536-9CCC-A239378732F7}" type="presParOf" srcId="{8B5C8102-CBCA-4370-AA98-F6AB4D285777}" destId="{6DA5C845-D0AC-4420-9602-5D34E7EA8D13}" srcOrd="4" destOrd="0" presId="urn:microsoft.com/office/officeart/2005/8/layout/pyramid1"/>
    <dgm:cxn modelId="{58F2CAB0-8E07-4E78-B075-71362D1E7C59}" type="presParOf" srcId="{6DA5C845-D0AC-4420-9602-5D34E7EA8D13}" destId="{629F8733-0939-4DB2-A448-260CE98369C0}" srcOrd="0" destOrd="0" presId="urn:microsoft.com/office/officeart/2005/8/layout/pyramid1"/>
    <dgm:cxn modelId="{07D35B3C-52C8-412D-BC78-8C7FC040C665}" type="presParOf" srcId="{6DA5C845-D0AC-4420-9602-5D34E7EA8D13}" destId="{5F69ABE3-B935-41E9-863D-B44E627E643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1D942-D110-4435-A233-7FCB956E541C}">
      <dsp:nvSpPr>
        <dsp:cNvPr id="0" name=""/>
        <dsp:cNvSpPr/>
      </dsp:nvSpPr>
      <dsp:spPr>
        <a:xfrm>
          <a:off x="3189289" y="0"/>
          <a:ext cx="1749420" cy="1295782"/>
        </a:xfrm>
        <a:prstGeom prst="trapezoid">
          <a:avLst>
            <a:gd name="adj" fmla="val 67504"/>
          </a:avLst>
        </a:prstGeom>
        <a:solidFill>
          <a:srgbClr val="6DA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solidFill>
              <a:schemeClr val="bg1"/>
            </a:solidFill>
          </a:endParaRPr>
        </a:p>
      </dsp:txBody>
      <dsp:txXfrm>
        <a:off x="3189289" y="0"/>
        <a:ext cx="1749420" cy="1295782"/>
      </dsp:txXfrm>
    </dsp:sp>
    <dsp:sp modelId="{EC91FFD9-5814-4EA3-A66F-8A9DAD4DBC43}">
      <dsp:nvSpPr>
        <dsp:cNvPr id="0" name=""/>
        <dsp:cNvSpPr/>
      </dsp:nvSpPr>
      <dsp:spPr>
        <a:xfrm>
          <a:off x="2314579" y="1295782"/>
          <a:ext cx="3498840" cy="1295782"/>
        </a:xfrm>
        <a:prstGeom prst="trapezoid">
          <a:avLst>
            <a:gd name="adj" fmla="val 67504"/>
          </a:avLst>
        </a:prstGeom>
        <a:solidFill>
          <a:srgbClr val="4C89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solidFill>
              <a:schemeClr val="bg1"/>
            </a:solidFill>
          </a:endParaRPr>
        </a:p>
      </dsp:txBody>
      <dsp:txXfrm>
        <a:off x="2926876" y="1295782"/>
        <a:ext cx="2274246" cy="1295782"/>
      </dsp:txXfrm>
    </dsp:sp>
    <dsp:sp modelId="{1F52BAC7-FD3D-4DDF-A6B5-70884456E333}">
      <dsp:nvSpPr>
        <dsp:cNvPr id="0" name=""/>
        <dsp:cNvSpPr/>
      </dsp:nvSpPr>
      <dsp:spPr>
        <a:xfrm>
          <a:off x="1439869" y="2591564"/>
          <a:ext cx="5248261" cy="1295782"/>
        </a:xfrm>
        <a:prstGeom prst="trapezoid">
          <a:avLst>
            <a:gd name="adj" fmla="val 67504"/>
          </a:avLst>
        </a:prstGeom>
        <a:solidFill>
          <a:srgbClr val="2169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chemeClr val="bg1"/>
              </a:solidFill>
            </a:rPr>
            <a:t>Servicios de cuidado primario para la salud física y mental: </a:t>
          </a:r>
          <a:r>
            <a:rPr lang="es-MX" sz="2300" b="1" kern="1200" dirty="0">
              <a:solidFill>
                <a:schemeClr val="bg1"/>
              </a:solidFill>
            </a:rPr>
            <a:t>874</a:t>
          </a:r>
          <a:r>
            <a:rPr lang="es-MX" sz="2300" kern="1200" dirty="0">
              <a:solidFill>
                <a:schemeClr val="bg1"/>
              </a:solidFill>
            </a:rPr>
            <a:t> vía directa conmutador virtual</a:t>
          </a:r>
        </a:p>
      </dsp:txBody>
      <dsp:txXfrm>
        <a:off x="2358315" y="2591564"/>
        <a:ext cx="3411369" cy="1295782"/>
      </dsp:txXfrm>
    </dsp:sp>
    <dsp:sp modelId="{6DC9D693-6DE1-4F4F-BE8C-5799C5E384B3}">
      <dsp:nvSpPr>
        <dsp:cNvPr id="0" name=""/>
        <dsp:cNvSpPr/>
      </dsp:nvSpPr>
      <dsp:spPr>
        <a:xfrm>
          <a:off x="565159" y="3887346"/>
          <a:ext cx="6997681" cy="1295782"/>
        </a:xfrm>
        <a:prstGeom prst="trapezoid">
          <a:avLst>
            <a:gd name="adj" fmla="val 67504"/>
          </a:avLst>
        </a:prstGeom>
        <a:solidFill>
          <a:srgbClr val="2F2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chemeClr val="bg1"/>
              </a:solidFill>
            </a:rPr>
            <a:t>Cuidado comunitario informal: </a:t>
          </a:r>
          <a:r>
            <a:rPr lang="es-MX" sz="2300" b="1" kern="1200" dirty="0">
              <a:solidFill>
                <a:schemeClr val="bg1"/>
              </a:solidFill>
            </a:rPr>
            <a:t>23,622 </a:t>
          </a:r>
          <a:r>
            <a:rPr lang="es-MX" sz="2300" kern="1200" dirty="0">
              <a:solidFill>
                <a:schemeClr val="bg1"/>
              </a:solidFill>
            </a:rPr>
            <a:t>(4,972personal de salud; 12,809 ,807 población abierta; 5,840 comunidad UNAM</a:t>
          </a:r>
        </a:p>
      </dsp:txBody>
      <dsp:txXfrm>
        <a:off x="1789753" y="3887346"/>
        <a:ext cx="4548493" cy="1295782"/>
      </dsp:txXfrm>
    </dsp:sp>
    <dsp:sp modelId="{629F8733-0939-4DB2-A448-260CE98369C0}">
      <dsp:nvSpPr>
        <dsp:cNvPr id="0" name=""/>
        <dsp:cNvSpPr/>
      </dsp:nvSpPr>
      <dsp:spPr>
        <a:xfrm>
          <a:off x="0" y="5183128"/>
          <a:ext cx="8127999" cy="837217"/>
        </a:xfrm>
        <a:prstGeom prst="trapezoid">
          <a:avLst>
            <a:gd name="adj" fmla="val 67504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bg1"/>
              </a:solidFill>
            </a:rPr>
            <a:t>Auto-cuidado: </a:t>
          </a:r>
          <a:r>
            <a:rPr lang="es-MX" sz="2500" b="1" kern="1200" dirty="0">
              <a:solidFill>
                <a:schemeClr val="bg1"/>
              </a:solidFill>
            </a:rPr>
            <a:t>52</a:t>
          </a:r>
          <a:r>
            <a:rPr lang="es-MX" sz="2500" kern="1200" dirty="0">
              <a:solidFill>
                <a:schemeClr val="bg1"/>
              </a:solidFill>
            </a:rPr>
            <a:t> profesionales de la salud</a:t>
          </a:r>
        </a:p>
      </dsp:txBody>
      <dsp:txXfrm>
        <a:off x="1422400" y="5183128"/>
        <a:ext cx="5283199" cy="837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1981-3B11-CC49-9E8A-6E41B4599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8E3A4-83AB-C841-95A3-4318D1DA6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38F15-7685-7443-96B8-F42DEBEE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AD77-41D8-264F-AEBD-2F93D1A1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A8910-DBD7-8742-BE1D-2ED2FA2A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7B5C-8AE1-A94E-A669-B67B906F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2C7DC-7C45-6645-A0E9-9A5E383ED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450A-B7AC-E44A-BE99-60839473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6C39-7F65-FF41-A38D-E1C39139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D845-F441-7242-A2B0-087463BA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737B4-83A2-6347-98CB-CF648EABC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103C2-8DD4-8948-AA13-1BF3C408C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9D3-F157-D540-8F7F-0BD470BB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F56D8-E77F-3D44-B46F-430B1DD1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1BC6A-B96F-3B47-A8F4-2E278D45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D3D9-14BF-2940-AE9B-014151EC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79D5-0B29-E447-8138-C369561EB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65CF-CA9F-7A4E-90A8-BBD5864F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F69AC-E66A-A24B-8A0D-8D72CE98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AC08-68C5-1942-B174-F22CADF8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DB81-3C59-3B4F-9638-43F2BA54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AFFAF-1D4F-C846-B040-6EFF949C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74C8-636E-F148-9BA7-6D2A85AE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E986-C4CC-5C4B-A7A5-4D4FFF0B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F26D-29F2-A141-BE79-AADDE6C9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2163-1A90-8B4F-BF5A-82046396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5790-940C-B64A-9DA1-F7140B32B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C8F14-B72B-0349-8179-143B83524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FD524-BFDC-084F-8485-86746D15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37D40-1073-4849-98E9-1FB67FC3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DB3DC-EC08-124F-9B18-0F9D80F4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91F5-1C2B-094C-9BE3-1FFDF9CA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0E61C-6C62-3C46-82EE-D011A0B6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5CCB-E07B-F74C-8D09-3A4982F7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94C16-9BCC-F347-AB45-08D86C2D5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449DA-E93C-2543-B274-542216C72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BBEA4-AE9B-C24D-B121-B8DD15D0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38C93-7282-524C-89B6-CCA29F7D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D94E1-B548-884C-83D8-6DEF8DE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5244-76C7-B046-AD6F-BFD9CEEC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05E8-F091-AD40-A6ED-A4BEB214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BF3BC-4544-1A45-9C06-DCAEA64A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43A1C-97BA-A64F-A3E8-19390CE6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59B53-E169-5845-BBD5-473909B0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4E9C8-61E5-7B41-B32C-3AE7D877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D6936-1A84-E945-AE56-5C8F04AF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4C6F-FE23-AA44-AE5C-44E714EB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F1D2-9B6A-8E47-9497-999BD29B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F4D09-AAD1-8E46-85C3-8EA92F6FD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3345-36D5-6049-90C3-08C0D90F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46A91-657E-C742-889C-439713F8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33958-F0CE-2C4D-ABE5-04B72546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5607-8AEB-3147-9DE9-45F467B3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CC8FA-7682-9B41-BCB0-44EF551AF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63906-4D6A-B043-91E4-A72BD5EE8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77E90-10EF-6C4A-BFAA-DBE2101A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58D3-5F3B-CD49-9012-A97D6F6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3CC18-4225-2D4F-BD63-265E7742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0B996-0458-F049-8372-E53FAD65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C6ED2-6960-3843-ADBB-DD46D424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4A4AE-D474-BE48-9BF8-D5F1CAF4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47A2-673F-9B4D-8ABF-6322D70CC69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CF62-8F42-7044-86A3-774C78F6E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F3412-1926-964E-9E2B-4C933959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BE69-9CD0-2044-8670-86C0D544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ms/uploads/attachment/file/548898/Comunicado_Tecnico_Diario_COVID-19_2020.04.28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ms/uploads/attachment/file/548898/Comunicado_Tecnico_Diario_COVID-19_2020.04.28.pdf" TargetMode="External"/><Relationship Id="rId2" Type="http://schemas.openxmlformats.org/officeDocument/2006/relationships/hyperlink" Target="https://coronavirus.gob.mx/dat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gob.mx/dato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gob.mx/dato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hyperlink" Target="https://www.misalud.unam.mx/covid19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17C2-D743-6446-9AF5-00021BBE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1" y="1961615"/>
            <a:ext cx="10748065" cy="233655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Seminario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virtual</a:t>
            </a:r>
            <a:b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COVID-19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región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fronteriza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México-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Estados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Unidos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45AF6-4B34-E84C-B809-E41A98DAF803}"/>
              </a:ext>
            </a:extLst>
          </p:cNvPr>
          <p:cNvSpPr/>
          <p:nvPr/>
        </p:nvSpPr>
        <p:spPr>
          <a:xfrm>
            <a:off x="9140840" y="4705121"/>
            <a:ext cx="28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de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60437-F73A-FE47-90E8-609C7B2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2" y="56817"/>
            <a:ext cx="958597" cy="900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82DB3-6C84-8949-A825-2696C341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70" y="128319"/>
            <a:ext cx="1760461" cy="757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E05B9-2F87-7B4B-8239-0EE05D3E2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632" y="5616803"/>
            <a:ext cx="1139484" cy="438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EFEA2A-BAB9-974B-B604-564885D25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79" y="5488632"/>
            <a:ext cx="804793" cy="804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E738E-D437-2445-8A51-C1B78F84B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216" y="6285998"/>
            <a:ext cx="708041" cy="43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A08BF-EDAA-C14B-BB04-4B0933033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7913" y="6293425"/>
            <a:ext cx="1196572" cy="45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C1946-5DB2-A04C-B819-6F8FB50206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76" y="6218195"/>
            <a:ext cx="1608645" cy="515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DFFFA-74DF-D949-9380-21CB6F9C9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390" y="6246847"/>
            <a:ext cx="1788134" cy="5156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5797" y="927709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DC375D-F57C-8240-81B1-41622BF285A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9621" b="23210"/>
          <a:stretch/>
        </p:blipFill>
        <p:spPr>
          <a:xfrm>
            <a:off x="2953547" y="6181204"/>
            <a:ext cx="1313221" cy="6194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EBFA8-2991-7A42-A8AF-2D9873D397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2404" y="5601706"/>
            <a:ext cx="1158531" cy="5582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BEC098-CF37-B54F-9A05-63E259BB139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986" t="14923" r="9123" b="6957"/>
          <a:stretch/>
        </p:blipFill>
        <p:spPr>
          <a:xfrm>
            <a:off x="6028469" y="5571336"/>
            <a:ext cx="1164921" cy="6037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E9023B-88B8-624C-A133-E87C392916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5917" y="5667030"/>
            <a:ext cx="1026345" cy="603732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4711EF3B-60AB-4EFC-85A9-DA4FF4FE5CF1}"/>
              </a:ext>
            </a:extLst>
          </p:cNvPr>
          <p:cNvSpPr/>
          <p:nvPr/>
        </p:nvSpPr>
        <p:spPr>
          <a:xfrm>
            <a:off x="0" y="5198219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453DC72E-B73D-4C04-96C7-4E3C298DCC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41789" y="5731885"/>
            <a:ext cx="542169" cy="538812"/>
          </a:xfrm>
          <a:prstGeom prst="rect">
            <a:avLst/>
          </a:prstGeom>
        </p:spPr>
      </p:pic>
      <p:pic>
        <p:nvPicPr>
          <p:cNvPr id="24" name="Imagen 23" descr="Imagen que contiene rojo, negro, firmar, reloj&#10;&#10;Descripción generada automáticamente">
            <a:extLst>
              <a:ext uri="{FF2B5EF4-FFF2-40B4-BE49-F238E27FC236}">
                <a16:creationId xmlns:a16="http://schemas.microsoft.com/office/drawing/2014/main" id="{0B7CB86B-68CA-4C6C-BEE2-4FF306BC95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0870" y="167241"/>
            <a:ext cx="3091662" cy="7182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0D6A4A-FF29-457D-8A19-FAC19AB97EE6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874" y="6246847"/>
            <a:ext cx="443044" cy="53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05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0C4C25-AABB-445D-91BF-1945E2618C7E}"/>
              </a:ext>
            </a:extLst>
          </p:cNvPr>
          <p:cNvSpPr txBox="1">
            <a:spLocks/>
          </p:cNvSpPr>
          <p:nvPr/>
        </p:nvSpPr>
        <p:spPr>
          <a:xfrm>
            <a:off x="914400" y="2260723"/>
            <a:ext cx="10067899" cy="23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preventivas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65" y="647114"/>
            <a:ext cx="10515600" cy="62108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antiviral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alivio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síntomas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mientras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defensas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cuerpo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contra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enfermedad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Federal de México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implementó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siguentes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preventivas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propagar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enfermedad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higiene: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tocarse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nariz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la boca con las manos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sucias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manos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frecuentemente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jabón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por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 no ser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desinfectante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manos con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60% alcohol.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Jornada Nacional de Sana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Distancia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Resguardo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familiar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casa.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asistir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lugares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concurridos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cierre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lugares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esenciales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33B8D-5B96-1C40-B7E0-C7E14AA6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965" y="3045656"/>
            <a:ext cx="1342035" cy="1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65" y="647115"/>
            <a:ext cx="10515600" cy="588796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distancia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Respetar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distanciamiento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1.5 metros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personas.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cuidado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personas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adultas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mayores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Aislamiento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mano o abrazo. 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Además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desarrolló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Guía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cuidado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enfermos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habilitó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800 0044800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COVID-19, al 28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total de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6,942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llamadas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663F-FE59-824C-9E98-97D6C03A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17908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Panorama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epidemiológico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4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highlight>
                  <a:srgbClr val="F6F6F6"/>
                </a:highlight>
                <a:latin typeface="Palatino Linotype" panose="02040502050505030304" pitchFamily="18" charset="0"/>
              </a:rPr>
              <a:t>Nivel Mundial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6" y="1751546"/>
            <a:ext cx="9764018" cy="4436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28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2020,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mundial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2,954,222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202,597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defunciones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212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países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Tasa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letalidad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global: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6.9%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últimos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(1,121,657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del total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acumulados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B70A6-B161-1642-A84B-842DE2FF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494" y="4994315"/>
            <a:ext cx="1498560" cy="14985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B50786-2E75-4193-B2F6-17FB877B2D31}"/>
              </a:ext>
            </a:extLst>
          </p:cNvPr>
          <p:cNvSpPr txBox="1">
            <a:spLocks/>
          </p:cNvSpPr>
          <p:nvPr/>
        </p:nvSpPr>
        <p:spPr>
          <a:xfrm>
            <a:off x="102099" y="5879704"/>
            <a:ext cx="8948395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200" dirty="0">
                <a:latin typeface="Palatino Linotype" panose="02040502050505030304" pitchFamily="18" charset="0"/>
              </a:rPr>
              <a:t>Fuente: Comunicado Técnico Diario COVID-19 MÉXICO, 28/04/2020, 19:00HRS.</a:t>
            </a:r>
          </a:p>
          <a:p>
            <a:r>
              <a:rPr lang="es-MX" sz="1200" dirty="0">
                <a:hlinkClick r:id="rId3"/>
              </a:rPr>
              <a:t>https://www.gob.mx/cms/uploads/attachment/file/548898/Comunicado_Tecnico_Diario_COVID-19_2020.04.28.pdf</a:t>
            </a:r>
            <a:endParaRPr lang="es-E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6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94874"/>
            <a:ext cx="10515600" cy="1212386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7" y="1307260"/>
            <a:ext cx="3547815" cy="48495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28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México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16,752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49,033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negativos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11,220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sospechosos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1,569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defunciones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C237B-D12D-A04A-8D4C-E7381EB8AEFB}"/>
              </a:ext>
            </a:extLst>
          </p:cNvPr>
          <p:cNvSpPr/>
          <p:nvPr/>
        </p:nvSpPr>
        <p:spPr>
          <a:xfrm>
            <a:off x="4664869" y="882241"/>
            <a:ext cx="6965795" cy="2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 de México con los casos confirmados de COVID-19, al 28 de abril 2020</a:t>
            </a:r>
            <a:endParaRPr lang="en-US" sz="1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3E703D-F2F3-469E-928B-7A91C73D59C4}"/>
              </a:ext>
            </a:extLst>
          </p:cNvPr>
          <p:cNvSpPr txBox="1">
            <a:spLocks/>
          </p:cNvSpPr>
          <p:nvPr/>
        </p:nvSpPr>
        <p:spPr>
          <a:xfrm>
            <a:off x="102098" y="6490247"/>
            <a:ext cx="11908669" cy="287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Palatino Linotype" panose="02040502050505030304" pitchFamily="18" charset="0"/>
              </a:rPr>
              <a:t>Fuente: DGE, AL 28-04/2020; </a:t>
            </a:r>
            <a:r>
              <a:rPr lang="es-MX" sz="1200" dirty="0">
                <a:hlinkClick r:id="rId2"/>
              </a:rPr>
              <a:t>https://coronavirus.gob.mx/datos/</a:t>
            </a:r>
            <a:r>
              <a:rPr lang="es-MX" sz="1200" dirty="0"/>
              <a:t>; </a:t>
            </a:r>
            <a:r>
              <a:rPr lang="es-MX" sz="1200" dirty="0">
                <a:latin typeface="Palatino Linotype" panose="02040502050505030304" pitchFamily="18" charset="0"/>
              </a:rPr>
              <a:t>Comunicado Técnico Diario COVID-19 MÉXICO, 28/04/2020, 19:00HRS.</a:t>
            </a:r>
          </a:p>
          <a:p>
            <a:r>
              <a:rPr lang="es-MX" sz="1200" dirty="0">
                <a:hlinkClick r:id="rId3"/>
              </a:rPr>
              <a:t>https://www.gob.mx/cms/uploads/attachment/file/548898/Comunicado_Tecnico_Diario_COVID-19_2020.04.28.pdf</a:t>
            </a:r>
            <a:endParaRPr lang="es-ES" sz="1200" dirty="0">
              <a:latin typeface="Palatino Linotype" panose="02040502050505030304" pitchFamily="18" charset="0"/>
            </a:endParaRPr>
          </a:p>
          <a:p>
            <a:endParaRPr lang="es-ES" sz="1200" dirty="0">
              <a:latin typeface="Palatino Linotype" panose="020405020505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010163-0715-42BE-B214-9334A5980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2" t="21949" r="6942" b="3414"/>
          <a:stretch/>
        </p:blipFill>
        <p:spPr>
          <a:xfrm>
            <a:off x="3993457" y="1713641"/>
            <a:ext cx="8198544" cy="44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94874"/>
            <a:ext cx="10515600" cy="1212386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92C68A6-9AB1-46A6-8EE1-1503429A0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84882"/>
              </p:ext>
            </p:extLst>
          </p:nvPr>
        </p:nvGraphicFramePr>
        <p:xfrm>
          <a:off x="-827522" y="1307260"/>
          <a:ext cx="7137693" cy="473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8167DAC-E0F0-4BF5-957E-035D4D72F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807587"/>
              </p:ext>
            </p:extLst>
          </p:nvPr>
        </p:nvGraphicFramePr>
        <p:xfrm>
          <a:off x="5338119" y="1307260"/>
          <a:ext cx="7137693" cy="473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553E26F-E287-4A5D-B0E0-4B2A75AC33A4}"/>
              </a:ext>
            </a:extLst>
          </p:cNvPr>
          <p:cNvSpPr txBox="1">
            <a:spLocks/>
          </p:cNvSpPr>
          <p:nvPr/>
        </p:nvSpPr>
        <p:spPr>
          <a:xfrm>
            <a:off x="102098" y="6490247"/>
            <a:ext cx="11908669" cy="287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Palatino Linotype" panose="02040502050505030304" pitchFamily="18" charset="0"/>
              </a:rPr>
              <a:t>Fuente: DGE, AL 28-04/2020; </a:t>
            </a:r>
            <a:r>
              <a:rPr lang="es-MX" sz="1200" dirty="0">
                <a:hlinkClick r:id="rId4"/>
              </a:rPr>
              <a:t>https://coronavirus.gob.mx/datos/</a:t>
            </a:r>
            <a:r>
              <a:rPr lang="es-MX" sz="1200" dirty="0"/>
              <a:t>; </a:t>
            </a:r>
            <a:endParaRPr lang="es-E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1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04" y="46607"/>
            <a:ext cx="10515600" cy="1135080"/>
          </a:xfrm>
        </p:spPr>
        <p:txBody>
          <a:bodyPr/>
          <a:lstStyle/>
          <a:p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Fronterizos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de México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93" y="1179634"/>
            <a:ext cx="9879421" cy="4436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28 de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México se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reportado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B53375-1D4A-2248-A68B-8C0A62D8B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56085"/>
              </p:ext>
            </p:extLst>
          </p:nvPr>
        </p:nvGraphicFramePr>
        <p:xfrm>
          <a:off x="681093" y="1897094"/>
          <a:ext cx="10699670" cy="40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934">
                  <a:extLst>
                    <a:ext uri="{9D8B030D-6E8A-4147-A177-3AD203B41FA5}">
                      <a16:colId xmlns:a16="http://schemas.microsoft.com/office/drawing/2014/main" val="3141311164"/>
                    </a:ext>
                  </a:extLst>
                </a:gridCol>
                <a:gridCol w="2139934">
                  <a:extLst>
                    <a:ext uri="{9D8B030D-6E8A-4147-A177-3AD203B41FA5}">
                      <a16:colId xmlns:a16="http://schemas.microsoft.com/office/drawing/2014/main" val="1211978445"/>
                    </a:ext>
                  </a:extLst>
                </a:gridCol>
                <a:gridCol w="2139934">
                  <a:extLst>
                    <a:ext uri="{9D8B030D-6E8A-4147-A177-3AD203B41FA5}">
                      <a16:colId xmlns:a16="http://schemas.microsoft.com/office/drawing/2014/main" val="1821942694"/>
                    </a:ext>
                  </a:extLst>
                </a:gridCol>
                <a:gridCol w="2139934">
                  <a:extLst>
                    <a:ext uri="{9D8B030D-6E8A-4147-A177-3AD203B41FA5}">
                      <a16:colId xmlns:a16="http://schemas.microsoft.com/office/drawing/2014/main" val="2169070599"/>
                    </a:ext>
                  </a:extLst>
                </a:gridCol>
                <a:gridCol w="2139934">
                  <a:extLst>
                    <a:ext uri="{9D8B030D-6E8A-4147-A177-3AD203B41FA5}">
                      <a16:colId xmlns:a16="http://schemas.microsoft.com/office/drawing/2014/main" val="3789417179"/>
                    </a:ext>
                  </a:extLst>
                </a:gridCol>
              </a:tblGrid>
              <a:tr h="454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ESTADO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CASOS POSITIVOS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CASOS NEGATIVOS</a:t>
                      </a: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CASOS SOSPECHOSOS</a:t>
                      </a: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DEFUNCIONES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36020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Baja California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1,391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1,314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6725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Sonora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94619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Chihuahua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99681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Coahuila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2,713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3764"/>
                  </a:ext>
                </a:extLst>
              </a:tr>
              <a:tr h="45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Nuevo León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4,505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43124"/>
                  </a:ext>
                </a:extLst>
              </a:tr>
              <a:tr h="45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Tamaulipas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1,553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36056"/>
                  </a:ext>
                </a:extLst>
              </a:tr>
              <a:tr h="45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2,857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11,570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1,920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5325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9E8B0E4-1643-4718-98F9-02A9602D253B}"/>
              </a:ext>
            </a:extLst>
          </p:cNvPr>
          <p:cNvSpPr txBox="1">
            <a:spLocks/>
          </p:cNvSpPr>
          <p:nvPr/>
        </p:nvSpPr>
        <p:spPr>
          <a:xfrm>
            <a:off x="102099" y="6156832"/>
            <a:ext cx="8948395" cy="68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Palatino Linotype" panose="02040502050505030304" pitchFamily="18" charset="0"/>
              </a:rPr>
              <a:t>Fuente: DGE, AL 28-04/2020</a:t>
            </a:r>
          </a:p>
          <a:p>
            <a:r>
              <a:rPr lang="es-MX" sz="1200" dirty="0">
                <a:hlinkClick r:id="rId2"/>
              </a:rPr>
              <a:t>https://coronavirus.gob.mx/datos/</a:t>
            </a:r>
            <a:endParaRPr lang="es-E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3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7" y="365126"/>
            <a:ext cx="10515600" cy="698246"/>
          </a:xfrm>
        </p:spPr>
        <p:txBody>
          <a:bodyPr/>
          <a:lstStyle/>
          <a:p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3" y="1944884"/>
            <a:ext cx="3266460" cy="354151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28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Unidos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981,246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55,258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defunciones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000E3-9796-D242-8A6E-7C0DE779C70A}"/>
              </a:ext>
            </a:extLst>
          </p:cNvPr>
          <p:cNvSpPr/>
          <p:nvPr/>
        </p:nvSpPr>
        <p:spPr>
          <a:xfrm>
            <a:off x="4820998" y="585527"/>
            <a:ext cx="6965795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 de Estados Unidos con los casos confirmados de COVID-19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8A41F-7A27-47E9-B409-C61EDE36A0AA}"/>
              </a:ext>
            </a:extLst>
          </p:cNvPr>
          <p:cNvSpPr txBox="1">
            <a:spLocks/>
          </p:cNvSpPr>
          <p:nvPr/>
        </p:nvSpPr>
        <p:spPr>
          <a:xfrm>
            <a:off x="102099" y="6042525"/>
            <a:ext cx="8948395" cy="69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Palatino Linotype" panose="02040502050505030304" pitchFamily="18" charset="0"/>
              </a:rPr>
              <a:t>Fuente: Centros para el Control y la Prevención de Enfermedades (CDC)</a:t>
            </a:r>
          </a:p>
          <a:p>
            <a:r>
              <a:rPr lang="es-ES" sz="1200" dirty="0">
                <a:latin typeface="Palatino Linotype" panose="02040502050505030304" pitchFamily="18" charset="0"/>
              </a:rPr>
              <a:t>https://espanol.cdc.gov/coronavirus/2019-ncov/cases-updates/cases-in-us.html#2019coronavirus-summary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600245-9F7D-4243-9C8C-472D629CF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7" t="26113" r="7162" b="25183"/>
          <a:stretch/>
        </p:blipFill>
        <p:spPr>
          <a:xfrm>
            <a:off x="3516923" y="1724482"/>
            <a:ext cx="8514658" cy="35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002959"/>
          </a:xfrm>
        </p:spPr>
        <p:txBody>
          <a:bodyPr/>
          <a:lstStyle/>
          <a:p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Fronterizos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de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70" y="1642273"/>
            <a:ext cx="9879421" cy="4436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14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2020,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Unidos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B53375-1D4A-2248-A68B-8C0A62D8B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79017"/>
              </p:ext>
            </p:extLst>
          </p:nvPr>
        </p:nvGraphicFramePr>
        <p:xfrm>
          <a:off x="2053883" y="2734637"/>
          <a:ext cx="7779435" cy="275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145">
                  <a:extLst>
                    <a:ext uri="{9D8B030D-6E8A-4147-A177-3AD203B41FA5}">
                      <a16:colId xmlns:a16="http://schemas.microsoft.com/office/drawing/2014/main" val="3141311164"/>
                    </a:ext>
                  </a:extLst>
                </a:gridCol>
                <a:gridCol w="2593145">
                  <a:extLst>
                    <a:ext uri="{9D8B030D-6E8A-4147-A177-3AD203B41FA5}">
                      <a16:colId xmlns:a16="http://schemas.microsoft.com/office/drawing/2014/main" val="1211978445"/>
                    </a:ext>
                  </a:extLst>
                </a:gridCol>
                <a:gridCol w="2593145">
                  <a:extLst>
                    <a:ext uri="{9D8B030D-6E8A-4147-A177-3AD203B41FA5}">
                      <a16:colId xmlns:a16="http://schemas.microsoft.com/office/drawing/2014/main" val="1821942694"/>
                    </a:ext>
                  </a:extLst>
                </a:gridCol>
              </a:tblGrid>
              <a:tr h="454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ESTADO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CASOS</a:t>
                      </a: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DEFUNCIONES</a:t>
                      </a: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36020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California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45,031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1,809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6725"/>
                  </a:ext>
                </a:extLst>
              </a:tr>
              <a:tr h="477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Arizona</a:t>
                      </a:r>
                      <a:endParaRPr lang="en-US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6,948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94619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Nuevo Mexico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2,974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99681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26,171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3764"/>
                  </a:ext>
                </a:extLst>
              </a:tr>
              <a:tr h="45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81,124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2,902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5325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ABCF993-919F-41CA-840C-3995019A2E2F}"/>
              </a:ext>
            </a:extLst>
          </p:cNvPr>
          <p:cNvSpPr txBox="1">
            <a:spLocks/>
          </p:cNvSpPr>
          <p:nvPr/>
        </p:nvSpPr>
        <p:spPr>
          <a:xfrm>
            <a:off x="102099" y="6042525"/>
            <a:ext cx="8948395" cy="69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Palatino Linotype" panose="02040502050505030304" pitchFamily="18" charset="0"/>
              </a:rPr>
              <a:t>Fuente: Centros para el Control y la Prevención de Enfermedades (CDC)</a:t>
            </a:r>
          </a:p>
          <a:p>
            <a:r>
              <a:rPr lang="es-ES" sz="1200" dirty="0">
                <a:latin typeface="Palatino Linotype" panose="02040502050505030304" pitchFamily="18" charset="0"/>
              </a:rPr>
              <a:t>https://espanol.cdc.gov/coronavirus/2019-ncov/cases-updates/cases-in-us.html#2019coronavirus-summary</a:t>
            </a:r>
          </a:p>
        </p:txBody>
      </p:sp>
    </p:spTree>
    <p:extLst>
      <p:ext uri="{BB962C8B-B14F-4D97-AF65-F5344CB8AC3E}">
        <p14:creationId xmlns:p14="http://schemas.microsoft.com/office/powerpoint/2010/main" val="362121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Objetivo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01" y="1866842"/>
            <a:ext cx="9971197" cy="204878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Difundir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situación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actual que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enfrenta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fronteriza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México -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Unidos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COVID-19,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así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implementadas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las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buenas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identificado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688F3-EFFF-FD4E-9FC2-AB8B662B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35" y="4750408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7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0C4C25-AABB-445D-91BF-1945E2618C7E}"/>
              </a:ext>
            </a:extLst>
          </p:cNvPr>
          <p:cNvSpPr txBox="1">
            <a:spLocks/>
          </p:cNvSpPr>
          <p:nvPr/>
        </p:nvSpPr>
        <p:spPr>
          <a:xfrm>
            <a:off x="914400" y="2260723"/>
            <a:ext cx="10067899" cy="23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Comorbilidades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asociadas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complicaciones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por COVID-19</a:t>
            </a:r>
          </a:p>
        </p:txBody>
      </p:sp>
    </p:spTree>
    <p:extLst>
      <p:ext uri="{BB962C8B-B14F-4D97-AF65-F5344CB8AC3E}">
        <p14:creationId xmlns:p14="http://schemas.microsoft.com/office/powerpoint/2010/main" val="248549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COVID-19: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Comorbilidades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asociadas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a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defunciones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confirmadas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. 28/04/2020	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266244-DDB6-4582-B50E-4DCED6D41173}"/>
              </a:ext>
            </a:extLst>
          </p:cNvPr>
          <p:cNvSpPr/>
          <p:nvPr/>
        </p:nvSpPr>
        <p:spPr>
          <a:xfrm>
            <a:off x="164122" y="6442287"/>
            <a:ext cx="10269415" cy="28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Palatino Linotype" panose="02040502050505030304" pitchFamily="18" charset="0"/>
                <a:ea typeface="+mj-ea"/>
                <a:cs typeface="+mj-cs"/>
              </a:rPr>
              <a:t>Fuente: SSA (SPPS/DGE/DIE/InDRE) 28/04/2020</a:t>
            </a:r>
            <a:endParaRPr lang="en-US" sz="1200" dirty="0"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D89B55-B449-0B43-8B5E-C22647485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48357"/>
              </p:ext>
            </p:extLst>
          </p:nvPr>
        </p:nvGraphicFramePr>
        <p:xfrm>
          <a:off x="330529" y="2030988"/>
          <a:ext cx="5688680" cy="379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732D81-27A5-EE4A-99B7-A8FFABF3A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365607"/>
              </p:ext>
            </p:extLst>
          </p:nvPr>
        </p:nvGraphicFramePr>
        <p:xfrm>
          <a:off x="5710052" y="2030681"/>
          <a:ext cx="5690260" cy="380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840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COVID-19: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Comorbilidades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asociadas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a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defunciones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confirmadas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. 28/04/2020	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266244-DDB6-4582-B50E-4DCED6D41173}"/>
              </a:ext>
            </a:extLst>
          </p:cNvPr>
          <p:cNvSpPr/>
          <p:nvPr/>
        </p:nvSpPr>
        <p:spPr>
          <a:xfrm>
            <a:off x="164122" y="6442287"/>
            <a:ext cx="10269415" cy="28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Palatino Linotype" panose="02040502050505030304" pitchFamily="18" charset="0"/>
                <a:ea typeface="+mj-ea"/>
                <a:cs typeface="+mj-cs"/>
              </a:rPr>
              <a:t>Fuente: SSA (SPPS/DGE/DIE/InDRE) 28/04/2020</a:t>
            </a:r>
            <a:endParaRPr lang="en-US" sz="1200" dirty="0"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B97212A-EFDC-BC46-BC04-1B2142A50BA8}"/>
              </a:ext>
            </a:extLst>
          </p:cNvPr>
          <p:cNvGraphicFramePr>
            <a:graphicFrameLocks noGrp="1"/>
          </p:cNvGraphicFramePr>
          <p:nvPr/>
        </p:nvGraphicFramePr>
        <p:xfrm>
          <a:off x="163569" y="1625447"/>
          <a:ext cx="7683336" cy="488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D25CF6-FBAB-5843-9134-6CEB8E2AF4D1}"/>
              </a:ext>
            </a:extLst>
          </p:cNvPr>
          <p:cNvGraphicFramePr>
            <a:graphicFrameLocks/>
          </p:cNvGraphicFramePr>
          <p:nvPr/>
        </p:nvGraphicFramePr>
        <p:xfrm>
          <a:off x="7573772" y="2459580"/>
          <a:ext cx="4618228" cy="293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183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COVID-19: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Comorbilidades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asociadas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a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defunciones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confirmadas</a:t>
            </a:r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. 28/04/2020	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266244-DDB6-4582-B50E-4DCED6D41173}"/>
              </a:ext>
            </a:extLst>
          </p:cNvPr>
          <p:cNvSpPr/>
          <p:nvPr/>
        </p:nvSpPr>
        <p:spPr>
          <a:xfrm>
            <a:off x="164122" y="6442287"/>
            <a:ext cx="10269415" cy="28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Palatino Linotype" panose="02040502050505030304" pitchFamily="18" charset="0"/>
                <a:ea typeface="+mj-ea"/>
                <a:cs typeface="+mj-cs"/>
              </a:rPr>
              <a:t>Fuente: SSA (SPPS/DGE/DIE/InDRE) 28/04/2020</a:t>
            </a:r>
            <a:endParaRPr lang="en-US" sz="1200" dirty="0"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25675A-9516-F047-AED9-B33D666D4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203918"/>
              </p:ext>
            </p:extLst>
          </p:nvPr>
        </p:nvGraphicFramePr>
        <p:xfrm>
          <a:off x="7478857" y="3227120"/>
          <a:ext cx="4617720" cy="29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063DCD-F404-6945-B1D8-455CDE226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97100"/>
              </p:ext>
            </p:extLst>
          </p:nvPr>
        </p:nvGraphicFramePr>
        <p:xfrm>
          <a:off x="299638" y="1625040"/>
          <a:ext cx="7680960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3410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301863"/>
            <a:ext cx="10598046" cy="443725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Porcentaje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población con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diagnóstico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médico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previo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</a:t>
            </a:r>
            <a:r>
              <a:rPr lang="en-US" sz="3200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diabetes.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6C3DF6-2EF6-45A8-A354-8FA4E5CCC4D5}"/>
              </a:ext>
            </a:extLst>
          </p:cNvPr>
          <p:cNvSpPr txBox="1">
            <a:spLocks/>
          </p:cNvSpPr>
          <p:nvPr/>
        </p:nvSpPr>
        <p:spPr>
          <a:xfrm>
            <a:off x="2312484" y="1085561"/>
            <a:ext cx="1564446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914BF3-E59F-4B11-8C38-4E04A0DCC73A}"/>
              </a:ext>
            </a:extLst>
          </p:cNvPr>
          <p:cNvSpPr txBox="1">
            <a:spLocks/>
          </p:cNvSpPr>
          <p:nvPr/>
        </p:nvSpPr>
        <p:spPr>
          <a:xfrm>
            <a:off x="7669929" y="1085560"/>
            <a:ext cx="2543215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C0FD5B-41DD-461D-A13A-DCA7E90A3BBE}"/>
              </a:ext>
            </a:extLst>
          </p:cNvPr>
          <p:cNvSpPr txBox="1">
            <a:spLocks/>
          </p:cNvSpPr>
          <p:nvPr/>
        </p:nvSpPr>
        <p:spPr>
          <a:xfrm>
            <a:off x="298406" y="5643734"/>
            <a:ext cx="5577839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atin typeface="Palatino Linotype" panose="02040502050505030304" pitchFamily="18" charset="0"/>
              </a:rPr>
              <a:t>Fuente: </a:t>
            </a:r>
            <a:r>
              <a:rPr lang="es-ES" sz="1000" dirty="0">
                <a:latin typeface="Palatino Linotype" panose="02040502050505030304" pitchFamily="18" charset="0"/>
              </a:rPr>
              <a:t>Elaboración propia, a partir de Instituto Nacional de Estadística y Geografía, Secretaría de Salud, Instituto Nacional de Salud Pública. (2020).  Encuesta Nacional de Salud y Nutrición (ENSANUT) 2018. Consultada en https://www.inegi.org.mx/programas/ensanut/2018/default.html#Microdatos</a:t>
            </a:r>
          </a:p>
          <a:p>
            <a:r>
              <a:rPr lang="en-US" sz="1000" dirty="0">
                <a:latin typeface="Palatino Linotype" panose="02040502050505030304" pitchFamily="18" charset="0"/>
              </a:rPr>
              <a:t>  </a:t>
            </a:r>
            <a:endParaRPr lang="en-US" sz="1000" b="1" dirty="0">
              <a:latin typeface="Palatino Linotype" panose="0204050205050503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A0DD87-3B3F-4F21-9DFE-E031AFE8A6E1}"/>
              </a:ext>
            </a:extLst>
          </p:cNvPr>
          <p:cNvSpPr txBox="1">
            <a:spLocks/>
          </p:cNvSpPr>
          <p:nvPr/>
        </p:nvSpPr>
        <p:spPr>
          <a:xfrm>
            <a:off x="5981114" y="5549922"/>
            <a:ext cx="5577839" cy="1308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atin typeface="Palatino Linotype" panose="02040502050505030304" pitchFamily="18" charset="0"/>
              </a:rPr>
              <a:t>Fuente: American Diabetes Association. Fact Sheets. </a:t>
            </a:r>
            <a:r>
              <a:rPr lang="en-US" sz="1000" dirty="0" err="1">
                <a:latin typeface="Palatino Linotype" panose="02040502050505030304" pitchFamily="18" charset="0"/>
              </a:rPr>
              <a:t>Consultado</a:t>
            </a:r>
            <a:r>
              <a:rPr lang="en-US" sz="1000" dirty="0">
                <a:latin typeface="Palatino Linotype" panose="02040502050505030304" pitchFamily="18" charset="0"/>
              </a:rPr>
              <a:t> </a:t>
            </a:r>
            <a:r>
              <a:rPr lang="en-US" sz="1000" dirty="0" err="1">
                <a:latin typeface="Palatino Linotype" panose="02040502050505030304" pitchFamily="18" charset="0"/>
              </a:rPr>
              <a:t>en</a:t>
            </a:r>
            <a:r>
              <a:rPr lang="en-US" sz="1000" dirty="0">
                <a:latin typeface="Palatino Linotype" panose="02040502050505030304" pitchFamily="18" charset="0"/>
              </a:rPr>
              <a:t> http://main.diabetes.org/dorg/assets/pdfs/advocacy/state-fact-sheets/Arizona2018.pdf; http://main.diabetes.org/dorg/assets/pdfs/advocacy/state-fact-sheets/California2018.pdf; http://main.diabetes.org/dorg/assets/pdfs/advocacy/state-fact-sheets/NewMexico2018.pdf; http://main.diabetes.org/dorg/assets/pdfs/advocacy/state-fact-sheets/Texas2018.pdf</a:t>
            </a:r>
          </a:p>
          <a:p>
            <a:r>
              <a:rPr lang="en-US" sz="1000" dirty="0">
                <a:latin typeface="Palatino Linotype" panose="02040502050505030304" pitchFamily="18" charset="0"/>
              </a:rPr>
              <a:t>  </a:t>
            </a:r>
            <a:endParaRPr lang="en-US" sz="1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E4F3D7-6522-8C42-9B53-AE3A180F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88862"/>
              </p:ext>
            </p:extLst>
          </p:nvPr>
        </p:nvGraphicFramePr>
        <p:xfrm>
          <a:off x="298406" y="1526562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0B3FD2D-FCE3-574D-8D91-57677B468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60980"/>
              </p:ext>
            </p:extLst>
          </p:nvPr>
        </p:nvGraphicFramePr>
        <p:xfrm>
          <a:off x="5981115" y="1526562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244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863"/>
            <a:ext cx="10515600" cy="5984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Porcentaje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población con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diagnóstico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médico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previo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</a:t>
            </a:r>
            <a:r>
              <a:rPr lang="en-US" sz="3200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hipertensión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.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7D3EBB-A39B-41C5-91F4-C75F2B1EE8E5}"/>
              </a:ext>
            </a:extLst>
          </p:cNvPr>
          <p:cNvSpPr txBox="1">
            <a:spLocks/>
          </p:cNvSpPr>
          <p:nvPr/>
        </p:nvSpPr>
        <p:spPr>
          <a:xfrm>
            <a:off x="2325530" y="1019910"/>
            <a:ext cx="1649874" cy="41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DB3F7D-1FED-4B13-9914-19B0638AF894}"/>
              </a:ext>
            </a:extLst>
          </p:cNvPr>
          <p:cNvSpPr txBox="1">
            <a:spLocks/>
          </p:cNvSpPr>
          <p:nvPr/>
        </p:nvSpPr>
        <p:spPr>
          <a:xfrm>
            <a:off x="7629529" y="1019909"/>
            <a:ext cx="2682089" cy="41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1EE7F6-281D-4585-BACC-D7E0BD3BA882}"/>
              </a:ext>
            </a:extLst>
          </p:cNvPr>
          <p:cNvSpPr txBox="1">
            <a:spLocks/>
          </p:cNvSpPr>
          <p:nvPr/>
        </p:nvSpPr>
        <p:spPr>
          <a:xfrm>
            <a:off x="102099" y="5879704"/>
            <a:ext cx="5970455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s-ES" sz="1200" dirty="0">
                <a:latin typeface="Palatino Linotype" panose="02040502050505030304" pitchFamily="18" charset="0"/>
              </a:rPr>
              <a:t>Elaboración propia, a partir de Instituto Nacional de Estadística y Geografía, Secretaría de Salud, Instituto Nacional de Salud Pública. (2020).  Encuesta Nacional de Salud y Nutrición (ENSANUT) 2018. Consultada en https://www.inegi.org.mx/programas/ensanut/2018/default.html#Microdatos</a:t>
            </a:r>
          </a:p>
          <a:p>
            <a:r>
              <a:rPr lang="en-US" sz="1200" dirty="0">
                <a:latin typeface="Palatino Linotype" panose="02040502050505030304" pitchFamily="18" charset="0"/>
              </a:rPr>
              <a:t> 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2DAC80-7EA8-4E6C-AB1D-6B3987022348}"/>
              </a:ext>
            </a:extLst>
          </p:cNvPr>
          <p:cNvSpPr txBox="1">
            <a:spLocks/>
          </p:cNvSpPr>
          <p:nvPr/>
        </p:nvSpPr>
        <p:spPr>
          <a:xfrm>
            <a:off x="6096001" y="5837496"/>
            <a:ext cx="5462954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n-US" sz="1200" dirty="0" err="1">
                <a:latin typeface="Palatino Linotype" panose="02040502050505030304" pitchFamily="18" charset="0"/>
              </a:rPr>
              <a:t>Datos</a:t>
            </a:r>
            <a:r>
              <a:rPr lang="en-US" sz="1200" dirty="0">
                <a:latin typeface="Palatino Linotype" panose="02040502050505030304" pitchFamily="18" charset="0"/>
              </a:rPr>
              <a:t> </a:t>
            </a:r>
            <a:r>
              <a:rPr lang="en-US" sz="1200" dirty="0" err="1">
                <a:latin typeface="Palatino Linotype" panose="02040502050505030304" pitchFamily="18" charset="0"/>
              </a:rPr>
              <a:t>tomados</a:t>
            </a:r>
            <a:r>
              <a:rPr lang="en-US" sz="1200" dirty="0">
                <a:latin typeface="Palatino Linotype" panose="02040502050505030304" pitchFamily="18" charset="0"/>
              </a:rPr>
              <a:t> de Centers for Disease Control and Prevention, National Center for Chronic Disease Prevention and Health Promotion, Division for Heart Disease and Stroke Prevention. DHDSP Data Trends &amp; Maps [online]. 2015. [accessed Apr 17, 2020]. URL: https://www.cdc.gov/dhdsp/maps/dtm/index.html. 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426C1D0-442F-4444-9DA0-AD2B7006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32970"/>
              </p:ext>
            </p:extLst>
          </p:nvPr>
        </p:nvGraphicFramePr>
        <p:xfrm>
          <a:off x="298406" y="1559300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148643B-E714-5648-9536-D5296363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35114"/>
              </p:ext>
            </p:extLst>
          </p:nvPr>
        </p:nvGraphicFramePr>
        <p:xfrm>
          <a:off x="5981115" y="1559298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638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101"/>
            <a:ext cx="10515600" cy="6623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Porcentaje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población con el </a:t>
            </a:r>
            <a:r>
              <a:rPr lang="en-US" sz="3200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hábito</a:t>
            </a:r>
            <a:r>
              <a:rPr lang="en-US" sz="3200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de </a:t>
            </a:r>
            <a:r>
              <a:rPr lang="en-US" sz="3200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tabaquismo</a:t>
            </a:r>
            <a:r>
              <a:rPr lang="en-US" sz="3200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al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momento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la </a:t>
            </a:r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entrevista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35A26B-007E-4C8A-899A-5362CD6B7571}"/>
              </a:ext>
            </a:extLst>
          </p:cNvPr>
          <p:cNvSpPr txBox="1">
            <a:spLocks/>
          </p:cNvSpPr>
          <p:nvPr/>
        </p:nvSpPr>
        <p:spPr>
          <a:xfrm>
            <a:off x="2312484" y="1099907"/>
            <a:ext cx="1564446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DBA5-18BF-4CA5-91DA-7F5D28B83CF1}"/>
              </a:ext>
            </a:extLst>
          </p:cNvPr>
          <p:cNvSpPr txBox="1">
            <a:spLocks/>
          </p:cNvSpPr>
          <p:nvPr/>
        </p:nvSpPr>
        <p:spPr>
          <a:xfrm>
            <a:off x="7669929" y="991179"/>
            <a:ext cx="2543215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A48AD4-0421-4BB6-AFA0-1DEFCD6265DE}"/>
              </a:ext>
            </a:extLst>
          </p:cNvPr>
          <p:cNvSpPr txBox="1">
            <a:spLocks/>
          </p:cNvSpPr>
          <p:nvPr/>
        </p:nvSpPr>
        <p:spPr>
          <a:xfrm>
            <a:off x="102099" y="5879704"/>
            <a:ext cx="5970455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s-ES" sz="1200" dirty="0">
                <a:latin typeface="Palatino Linotype" panose="02040502050505030304" pitchFamily="18" charset="0"/>
              </a:rPr>
              <a:t>Elaboración propia, a partir de Instituto Nacional de Estadística y Geografía, Secretaría de Salud, Instituto Nacional de Salud Pública. (2020).  Encuesta Nacional de Salud y Nutrición (ENSANUT) 2018. Consultada en https://www.inegi.org.mx/programas/ensanut/2018/default.html#Microdatos</a:t>
            </a:r>
          </a:p>
          <a:p>
            <a:r>
              <a:rPr lang="en-US" sz="1200" dirty="0">
                <a:latin typeface="Palatino Linotype" panose="02040502050505030304" pitchFamily="18" charset="0"/>
              </a:rPr>
              <a:t> 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959158-7D06-4664-9E2D-FB7E768322CA}"/>
              </a:ext>
            </a:extLst>
          </p:cNvPr>
          <p:cNvSpPr txBox="1">
            <a:spLocks/>
          </p:cNvSpPr>
          <p:nvPr/>
        </p:nvSpPr>
        <p:spPr>
          <a:xfrm>
            <a:off x="6413779" y="5837496"/>
            <a:ext cx="5462954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n-US" sz="1200" dirty="0" err="1">
                <a:latin typeface="Palatino Linotype" panose="02040502050505030304" pitchFamily="18" charset="0"/>
              </a:rPr>
              <a:t>Datos</a:t>
            </a:r>
            <a:r>
              <a:rPr lang="en-US" sz="1200" dirty="0">
                <a:latin typeface="Palatino Linotype" panose="02040502050505030304" pitchFamily="18" charset="0"/>
              </a:rPr>
              <a:t> </a:t>
            </a:r>
            <a:r>
              <a:rPr lang="en-US" sz="1200" dirty="0" err="1">
                <a:latin typeface="Palatino Linotype" panose="02040502050505030304" pitchFamily="18" charset="0"/>
              </a:rPr>
              <a:t>tomados</a:t>
            </a:r>
            <a:r>
              <a:rPr lang="en-US" sz="1200" dirty="0">
                <a:latin typeface="Palatino Linotype" panose="02040502050505030304" pitchFamily="18" charset="0"/>
              </a:rPr>
              <a:t> de Centers for Disease Control and Prevention, National Center for Chronic Disease Prevention and Health Promotion, Division for Heart Disease and Stroke Prevention. DHDSP Data Trends &amp; Maps [online]. 2015. [accessed Apr 17, 2020]. URL: https://www.cdc.gov/dhdsp/maps/dtm/index.html. 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132034-BF7B-DD4A-A281-5506B2F35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67570"/>
              </p:ext>
            </p:extLst>
          </p:nvPr>
        </p:nvGraphicFramePr>
        <p:xfrm>
          <a:off x="191528" y="1543632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59FA983-3877-F84C-87A6-5DACDA6A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10342"/>
              </p:ext>
            </p:extLst>
          </p:nvPr>
        </p:nvGraphicFramePr>
        <p:xfrm>
          <a:off x="5891008" y="1548475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008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864"/>
            <a:ext cx="10515600" cy="5703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Porcentaje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 de población con </a:t>
            </a:r>
            <a:r>
              <a:rPr lang="en-US" sz="3200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sobrepeso</a:t>
            </a:r>
            <a:r>
              <a:rPr lang="en-US" sz="3200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 y </a:t>
            </a:r>
            <a:r>
              <a:rPr lang="en-US" sz="3200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obesidad</a:t>
            </a:r>
            <a:r>
              <a:rPr lang="en-US" sz="3200" dirty="0">
                <a:solidFill>
                  <a:srgbClr val="1D3F7F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6C5E64-4FC1-42A6-ACBE-0A7DC30D0E9C}"/>
              </a:ext>
            </a:extLst>
          </p:cNvPr>
          <p:cNvSpPr txBox="1">
            <a:spLocks/>
          </p:cNvSpPr>
          <p:nvPr/>
        </p:nvSpPr>
        <p:spPr>
          <a:xfrm>
            <a:off x="2312484" y="1009057"/>
            <a:ext cx="1564446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México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DD307B-BF00-476E-A661-E4D740787284}"/>
              </a:ext>
            </a:extLst>
          </p:cNvPr>
          <p:cNvSpPr txBox="1">
            <a:spLocks/>
          </p:cNvSpPr>
          <p:nvPr/>
        </p:nvSpPr>
        <p:spPr>
          <a:xfrm>
            <a:off x="7669929" y="1009056"/>
            <a:ext cx="2543215" cy="44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Estados</a:t>
            </a:r>
            <a:r>
              <a:rPr lang="en-US" sz="2400" dirty="0">
                <a:solidFill>
                  <a:srgbClr val="1D3F7F"/>
                </a:solidFill>
                <a:latin typeface="Palatino Linotype" panose="02040502050505030304" pitchFamily="18" charset="0"/>
              </a:rPr>
              <a:t> Unidos</a:t>
            </a:r>
            <a:endParaRPr lang="en-US" sz="2400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BD5387-3334-4135-B81A-12E99ECD7DFD}"/>
              </a:ext>
            </a:extLst>
          </p:cNvPr>
          <p:cNvSpPr txBox="1">
            <a:spLocks/>
          </p:cNvSpPr>
          <p:nvPr/>
        </p:nvSpPr>
        <p:spPr>
          <a:xfrm>
            <a:off x="102099" y="5996933"/>
            <a:ext cx="5970455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s-ES" sz="1200" dirty="0">
                <a:latin typeface="Palatino Linotype" panose="02040502050505030304" pitchFamily="18" charset="0"/>
              </a:rPr>
              <a:t>Elaboración propia, a partir de Instituto Nacional de Estadística y Geografía, Secretaría de Salud, Instituto Nacional de Salud Pública. (2020).  Encuesta Nacional de Salud y Nutrición (ENSANUT) 2018. Consultada en https://www.inegi.org.mx/programas/ensanut/2018/default.html#Microdatos</a:t>
            </a:r>
          </a:p>
          <a:p>
            <a:r>
              <a:rPr lang="en-US" sz="1200" dirty="0">
                <a:latin typeface="Palatino Linotype" panose="02040502050505030304" pitchFamily="18" charset="0"/>
              </a:rPr>
              <a:t> 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830672-DDEF-4A30-BDA5-E60192490CAB}"/>
              </a:ext>
            </a:extLst>
          </p:cNvPr>
          <p:cNvSpPr txBox="1">
            <a:spLocks/>
          </p:cNvSpPr>
          <p:nvPr/>
        </p:nvSpPr>
        <p:spPr>
          <a:xfrm>
            <a:off x="6210059" y="5923090"/>
            <a:ext cx="5462954" cy="86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Palatino Linotype" panose="02040502050505030304" pitchFamily="18" charset="0"/>
              </a:rPr>
              <a:t>Fuente: </a:t>
            </a:r>
            <a:r>
              <a:rPr lang="es-ES" sz="1200" dirty="0">
                <a:latin typeface="Palatino Linotype" panose="02040502050505030304" pitchFamily="18" charset="0"/>
              </a:rPr>
              <a:t>Datos tomados de  https://nccd.cdc.gov/BRFSSPrevalence/rdPage.aspx?rdReport=DPH_BRFSS.ExploreByTopic&amp;irbLocationType=StatesAndMMSA&amp;islClass=CLASS14&amp;islTopic=TOPIC09&amp;islYear=2018&amp;rdRnd=78054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E531827-F1FB-6E4A-A491-1494EA757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66901"/>
              </p:ext>
            </p:extLst>
          </p:nvPr>
        </p:nvGraphicFramePr>
        <p:xfrm>
          <a:off x="298406" y="1589641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8307A08-5E87-D44A-901E-A5DAAE62F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3075"/>
              </p:ext>
            </p:extLst>
          </p:nvPr>
        </p:nvGraphicFramePr>
        <p:xfrm>
          <a:off x="5986361" y="1589641"/>
          <a:ext cx="55778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0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0C4C25-AABB-445D-91BF-1945E2618C7E}"/>
              </a:ext>
            </a:extLst>
          </p:cNvPr>
          <p:cNvSpPr txBox="1">
            <a:spLocks/>
          </p:cNvSpPr>
          <p:nvPr/>
        </p:nvSpPr>
        <p:spPr>
          <a:xfrm>
            <a:off x="914400" y="2260723"/>
            <a:ext cx="10067899" cy="23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Desarrollo de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herramientas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monitoreo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desde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perspectiva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binacional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664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0C4C25-AABB-445D-91BF-1945E2618C7E}"/>
              </a:ext>
            </a:extLst>
          </p:cNvPr>
          <p:cNvSpPr txBox="1">
            <a:spLocks/>
          </p:cNvSpPr>
          <p:nvPr/>
        </p:nvSpPr>
        <p:spPr>
          <a:xfrm>
            <a:off x="914400" y="2260723"/>
            <a:ext cx="10067899" cy="23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Estrategia de atención psicológica comunitaria y de primer nivel.</a:t>
            </a:r>
          </a:p>
        </p:txBody>
      </p:sp>
    </p:spTree>
    <p:extLst>
      <p:ext uri="{BB962C8B-B14F-4D97-AF65-F5344CB8AC3E}">
        <p14:creationId xmlns:p14="http://schemas.microsoft.com/office/powerpoint/2010/main" val="19405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39AD6-FC0E-2240-8125-FFE95C1D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201" y="4809342"/>
            <a:ext cx="1095154" cy="109515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623CF4-3767-42AC-80B5-773535F4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953504"/>
            <a:ext cx="10888476" cy="5447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Sesión 1. Epidemiología del COVID-19 en México-Estados Unidos a nivel nacional.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/>
              <a:t>Sesión 2. Situación actual frente a la pandemia en la frontera. </a:t>
            </a:r>
            <a:r>
              <a:rPr lang="es-MX" dirty="0"/>
              <a:t>Tamaulipas-Nuevo León-Coahuila-Texas.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ES" dirty="0"/>
              <a:t>Sesión 3. Situación actual frente a la pandemia en la frontera. </a:t>
            </a:r>
            <a:r>
              <a:rPr lang="es-MX" dirty="0"/>
              <a:t>Chihuahua-Nuevo México.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Sesión 4. </a:t>
            </a:r>
            <a:r>
              <a:rPr lang="es-ES" dirty="0"/>
              <a:t>Situación actual frente a la pandemia en la frontera. </a:t>
            </a:r>
            <a:r>
              <a:rPr lang="es-MX" dirty="0"/>
              <a:t>Sonora-Arizona.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ES" dirty="0"/>
              <a:t>Sesión 5. Situación actual frente a la pandemia en la frontera. Baja California-California.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Sesión 6. Panel final. Tomadores de decisiones estatales.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6410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40788" y="1432285"/>
            <a:ext cx="845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Evaluación</a:t>
            </a:r>
            <a:r>
              <a:rPr lang="es-MX" b="1" dirty="0">
                <a:solidFill>
                  <a:schemeClr val="bg1"/>
                </a:solidFill>
              </a:rPr>
              <a:t>: </a:t>
            </a:r>
            <a:r>
              <a:rPr lang="es-MX" b="1" dirty="0">
                <a:solidFill>
                  <a:schemeClr val="bg1"/>
                </a:solidFill>
                <a:hlinkClick r:id="rId3"/>
              </a:rPr>
              <a:t>https://www.misalud.unam.mx/covid19/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42" y="2339617"/>
            <a:ext cx="2181225" cy="347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373" y="2477730"/>
            <a:ext cx="1533137" cy="3141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121" y="2778553"/>
            <a:ext cx="1533137" cy="284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575" y="2557259"/>
            <a:ext cx="1492583" cy="3061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434" y="3347337"/>
            <a:ext cx="1575603" cy="9861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636" y="3347337"/>
            <a:ext cx="1531683" cy="3100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453" y="3289064"/>
            <a:ext cx="1492583" cy="104439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575" y="2581448"/>
            <a:ext cx="1535847" cy="189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3084" y="4236805"/>
            <a:ext cx="1495408" cy="138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3024" y="2490413"/>
            <a:ext cx="1466074" cy="312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3025" y="4284821"/>
            <a:ext cx="1457370" cy="72161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6514" y="2468422"/>
            <a:ext cx="1491697" cy="3128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5931" y="2285893"/>
            <a:ext cx="8201025" cy="24860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6053" y="3244960"/>
            <a:ext cx="8220075" cy="13620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5748" y="4647243"/>
            <a:ext cx="8201025" cy="98107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6114" y="5435930"/>
            <a:ext cx="82010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17" y="1044917"/>
            <a:ext cx="9670774" cy="55797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2402785"/>
            <a:ext cx="809625" cy="342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985" y="2602810"/>
            <a:ext cx="800100" cy="285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085" y="3105150"/>
            <a:ext cx="790575" cy="323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372" y="3586850"/>
            <a:ext cx="809625" cy="323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080" y="4068550"/>
            <a:ext cx="771525" cy="285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9841" y="5070817"/>
            <a:ext cx="847725" cy="285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388" y="4932704"/>
            <a:ext cx="847725" cy="276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7593" y="4740275"/>
            <a:ext cx="800100" cy="266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714" y="3013834"/>
            <a:ext cx="3490801" cy="28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2032000" y="-44245"/>
          <a:ext cx="8128000" cy="602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916616" y="1382410"/>
            <a:ext cx="2335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Servicios psiquiátricos 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</a:rPr>
              <a:t>en hospitales generales: </a:t>
            </a:r>
            <a:r>
              <a:rPr lang="es-MX" sz="1400" b="1" dirty="0">
                <a:solidFill>
                  <a:schemeClr val="bg1"/>
                </a:solidFill>
              </a:rPr>
              <a:t>82</a:t>
            </a:r>
            <a:r>
              <a:rPr lang="es-MX" sz="1400" dirty="0">
                <a:solidFill>
                  <a:schemeClr val="bg1"/>
                </a:solidFill>
              </a:rPr>
              <a:t>, estrés agudo, postraumático, ansiedad y consumo de sustancias psicoactivas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86818" y="135083"/>
            <a:ext cx="1430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MX" sz="1200" dirty="0">
              <a:solidFill>
                <a:schemeClr val="bg1"/>
              </a:solidFill>
            </a:endParaRPr>
          </a:p>
          <a:p>
            <a:pPr lvl="0" algn="ctr"/>
            <a:r>
              <a:rPr lang="es-MX" sz="1200" dirty="0">
                <a:solidFill>
                  <a:schemeClr val="bg1"/>
                </a:solidFill>
              </a:rPr>
              <a:t>Servicios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</a:rPr>
              <a:t>especializados:</a:t>
            </a:r>
          </a:p>
          <a:p>
            <a:pPr lvl="0" algn="ctr"/>
            <a:r>
              <a:rPr lang="es-MX" sz="1200" b="1" dirty="0">
                <a:solidFill>
                  <a:schemeClr val="bg1"/>
                </a:solidFill>
              </a:rPr>
              <a:t>335 (</a:t>
            </a:r>
            <a:r>
              <a:rPr lang="es-MX" sz="1200" dirty="0">
                <a:solidFill>
                  <a:schemeClr val="bg1"/>
                </a:solidFill>
              </a:rPr>
              <a:t>Violencia y riesgo de autolesión/suicidio</a:t>
            </a:r>
          </a:p>
          <a:p>
            <a:pPr lvl="0" algn="ctr"/>
            <a:endParaRPr lang="es-MX" sz="1200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770099" y="466398"/>
            <a:ext cx="3286408" cy="52238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073244" y="6228784"/>
            <a:ext cx="8012316" cy="2716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033228" y="3892990"/>
            <a:ext cx="1231272" cy="18921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1258432" y="407406"/>
            <a:ext cx="9053" cy="58213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10891319" y="407406"/>
            <a:ext cx="94916" cy="582137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79716" y="6301051"/>
            <a:ext cx="7804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ALTA</a:t>
            </a:r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10527036" y="2972605"/>
            <a:ext cx="13329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COSTOS</a:t>
            </a: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28704" y="3283242"/>
            <a:ext cx="19542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NECESIDAD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8313" y="0"/>
            <a:ext cx="11806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BAJA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75589" y="6337975"/>
            <a:ext cx="52946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CANTIDAD DE SERVICIOS REQERIDOS</a:t>
            </a:r>
          </a:p>
        </p:txBody>
      </p:sp>
      <p:sp>
        <p:nvSpPr>
          <p:cNvPr id="17" name="CuadroTexto 16"/>
          <p:cNvSpPr txBox="1"/>
          <p:nvPr/>
        </p:nvSpPr>
        <p:spPr>
          <a:xfrm rot="3497792">
            <a:off x="7852489" y="3318906"/>
            <a:ext cx="22650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Auto-cuidado</a:t>
            </a:r>
          </a:p>
        </p:txBody>
      </p:sp>
      <p:sp>
        <p:nvSpPr>
          <p:cNvPr id="18" name="CuadroTexto 17"/>
          <p:cNvSpPr txBox="1"/>
          <p:nvPr/>
        </p:nvSpPr>
        <p:spPr>
          <a:xfrm rot="18090197">
            <a:off x="985422" y="4450490"/>
            <a:ext cx="29062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/>
              <a:t>Servicios informales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607937" y="1079758"/>
            <a:ext cx="28521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/>
              <a:t>Total de servicios de atención psicológica impartidos desde el 23 de Marzo: 23,622</a:t>
            </a:r>
          </a:p>
        </p:txBody>
      </p:sp>
    </p:spTree>
    <p:extLst>
      <p:ext uri="{BB962C8B-B14F-4D97-AF65-F5344CB8AC3E}">
        <p14:creationId xmlns:p14="http://schemas.microsoft.com/office/powerpoint/2010/main" val="42603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614798"/>
            <a:ext cx="11834793" cy="57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upo 522"/>
          <p:cNvGrpSpPr/>
          <p:nvPr/>
        </p:nvGrpSpPr>
        <p:grpSpPr>
          <a:xfrm>
            <a:off x="3297526" y="330494"/>
            <a:ext cx="2060204" cy="2315075"/>
            <a:chOff x="3297526" y="330494"/>
            <a:chExt cx="2060204" cy="2315075"/>
          </a:xfrm>
        </p:grpSpPr>
        <p:sp>
          <p:nvSpPr>
            <p:cNvPr id="132" name="CuadroTexto 131"/>
            <p:cNvSpPr txBox="1"/>
            <p:nvPr/>
          </p:nvSpPr>
          <p:spPr>
            <a:xfrm>
              <a:off x="4015445" y="714547"/>
              <a:ext cx="1342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Pensamientos negativos</a:t>
              </a:r>
            </a:p>
          </p:txBody>
        </p:sp>
        <p:sp>
          <p:nvSpPr>
            <p:cNvPr id="135" name="Elipse 134"/>
            <p:cNvSpPr/>
            <p:nvPr/>
          </p:nvSpPr>
          <p:spPr>
            <a:xfrm>
              <a:off x="3953425" y="534805"/>
              <a:ext cx="1362475" cy="85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4" name="Conector recto de flecha 153"/>
            <p:cNvCxnSpPr>
              <a:stCxn id="135" idx="2"/>
              <a:endCxn id="140" idx="3"/>
            </p:cNvCxnSpPr>
            <p:nvPr/>
          </p:nvCxnSpPr>
          <p:spPr>
            <a:xfrm flipH="1" flipV="1">
              <a:off x="3297526" y="330494"/>
              <a:ext cx="655899" cy="634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de flecha 154"/>
            <p:cNvCxnSpPr>
              <a:stCxn id="135" idx="2"/>
              <a:endCxn id="141" idx="3"/>
            </p:cNvCxnSpPr>
            <p:nvPr/>
          </p:nvCxnSpPr>
          <p:spPr>
            <a:xfrm flipH="1" flipV="1">
              <a:off x="3308676" y="916822"/>
              <a:ext cx="644749" cy="47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cto de flecha 155"/>
            <p:cNvCxnSpPr>
              <a:stCxn id="135" idx="2"/>
              <a:endCxn id="142" idx="3"/>
            </p:cNvCxnSpPr>
            <p:nvPr/>
          </p:nvCxnSpPr>
          <p:spPr>
            <a:xfrm flipH="1">
              <a:off x="3311541" y="964651"/>
              <a:ext cx="641884" cy="628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CuadroTexto 164"/>
            <p:cNvSpPr txBox="1"/>
            <p:nvPr/>
          </p:nvSpPr>
          <p:spPr>
            <a:xfrm rot="18820020">
              <a:off x="3254900" y="1068810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0.299</a:t>
              </a:r>
            </a:p>
          </p:txBody>
        </p:sp>
        <p:sp>
          <p:nvSpPr>
            <p:cNvPr id="183" name="CuadroTexto 182"/>
            <p:cNvSpPr txBox="1"/>
            <p:nvPr/>
          </p:nvSpPr>
          <p:spPr>
            <a:xfrm rot="620041">
              <a:off x="3341741" y="719879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0.304</a:t>
              </a:r>
            </a:p>
          </p:txBody>
        </p:sp>
        <p:sp>
          <p:nvSpPr>
            <p:cNvPr id="184" name="CuadroTexto 183"/>
            <p:cNvSpPr txBox="1"/>
            <p:nvPr/>
          </p:nvSpPr>
          <p:spPr>
            <a:xfrm rot="2630506">
              <a:off x="3411631" y="363260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0.424</a:t>
              </a:r>
            </a:p>
          </p:txBody>
        </p:sp>
        <p:cxnSp>
          <p:nvCxnSpPr>
            <p:cNvPr id="192" name="Conector recto de flecha 191"/>
            <p:cNvCxnSpPr>
              <a:stCxn id="135" idx="2"/>
              <a:endCxn id="190" idx="3"/>
            </p:cNvCxnSpPr>
            <p:nvPr/>
          </p:nvCxnSpPr>
          <p:spPr>
            <a:xfrm flipH="1">
              <a:off x="3311403" y="964651"/>
              <a:ext cx="642022" cy="1208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de flecha 192"/>
            <p:cNvCxnSpPr>
              <a:stCxn id="135" idx="2"/>
              <a:endCxn id="191" idx="3"/>
            </p:cNvCxnSpPr>
            <p:nvPr/>
          </p:nvCxnSpPr>
          <p:spPr>
            <a:xfrm flipH="1">
              <a:off x="3318096" y="964651"/>
              <a:ext cx="635329" cy="168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uadroTexto 193"/>
            <p:cNvSpPr txBox="1"/>
            <p:nvPr/>
          </p:nvSpPr>
          <p:spPr>
            <a:xfrm rot="17953365">
              <a:off x="3173125" y="1600352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0.817</a:t>
              </a:r>
            </a:p>
          </p:txBody>
        </p:sp>
        <p:sp>
          <p:nvSpPr>
            <p:cNvPr id="195" name="CuadroTexto 194"/>
            <p:cNvSpPr txBox="1"/>
            <p:nvPr/>
          </p:nvSpPr>
          <p:spPr>
            <a:xfrm rot="17953365">
              <a:off x="3169413" y="1986928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0.840</a:t>
              </a:r>
            </a:p>
          </p:txBody>
        </p:sp>
      </p:grpSp>
      <p:grpSp>
        <p:nvGrpSpPr>
          <p:cNvPr id="529" name="Grupo 528"/>
          <p:cNvGrpSpPr/>
          <p:nvPr/>
        </p:nvGrpSpPr>
        <p:grpSpPr>
          <a:xfrm>
            <a:off x="3908670" y="4609561"/>
            <a:ext cx="4279938" cy="1992860"/>
            <a:chOff x="3908670" y="4609561"/>
            <a:chExt cx="4279938" cy="1992860"/>
          </a:xfrm>
        </p:grpSpPr>
        <p:sp>
          <p:nvSpPr>
            <p:cNvPr id="205" name="Elipse 204"/>
            <p:cNvSpPr/>
            <p:nvPr/>
          </p:nvSpPr>
          <p:spPr>
            <a:xfrm>
              <a:off x="6941197" y="5209303"/>
              <a:ext cx="1247411" cy="6401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6" name="CuadroTexto 205"/>
            <p:cNvSpPr txBox="1"/>
            <p:nvPr/>
          </p:nvSpPr>
          <p:spPr>
            <a:xfrm>
              <a:off x="6941197" y="5245420"/>
              <a:ext cx="1181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Ansiedad generalizada</a:t>
              </a:r>
            </a:p>
          </p:txBody>
        </p:sp>
        <p:sp>
          <p:nvSpPr>
            <p:cNvPr id="207" name="CuadroTexto 206"/>
            <p:cNvSpPr txBox="1"/>
            <p:nvPr/>
          </p:nvSpPr>
          <p:spPr>
            <a:xfrm>
              <a:off x="3908670" y="4609561"/>
              <a:ext cx="272687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he sentido nerviosa(o), ansiosa(o) o con los nervios de punta.</a:t>
              </a:r>
            </a:p>
          </p:txBody>
        </p:sp>
        <p:sp>
          <p:nvSpPr>
            <p:cNvPr id="208" name="CuadroTexto 207"/>
            <p:cNvSpPr txBox="1"/>
            <p:nvPr/>
          </p:nvSpPr>
          <p:spPr>
            <a:xfrm>
              <a:off x="3911316" y="5202529"/>
              <a:ext cx="2715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he sentido incapaz de controlar mis preocupaciones.</a:t>
              </a:r>
            </a:p>
          </p:txBody>
        </p:sp>
        <p:sp>
          <p:nvSpPr>
            <p:cNvPr id="209" name="CuadroTexto 208"/>
            <p:cNvSpPr txBox="1"/>
            <p:nvPr/>
          </p:nvSpPr>
          <p:spPr>
            <a:xfrm>
              <a:off x="3916285" y="5740045"/>
              <a:ext cx="27199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he sentido tan inquieta(o) que no he podido quedarme quieta(o).</a:t>
              </a:r>
            </a:p>
          </p:txBody>
        </p:sp>
        <p:sp>
          <p:nvSpPr>
            <p:cNvPr id="210" name="CuadroTexto 209"/>
            <p:cNvSpPr txBox="1"/>
            <p:nvPr/>
          </p:nvSpPr>
          <p:spPr>
            <a:xfrm>
              <a:off x="3928652" y="6325422"/>
              <a:ext cx="269524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He tenido dificultad para relajarme</a:t>
              </a:r>
            </a:p>
          </p:txBody>
        </p:sp>
        <p:cxnSp>
          <p:nvCxnSpPr>
            <p:cNvPr id="211" name="Conector recto de flecha 210"/>
            <p:cNvCxnSpPr>
              <a:stCxn id="205" idx="2"/>
              <a:endCxn id="207" idx="3"/>
            </p:cNvCxnSpPr>
            <p:nvPr/>
          </p:nvCxnSpPr>
          <p:spPr>
            <a:xfrm flipH="1" flipV="1">
              <a:off x="6635540" y="4840394"/>
              <a:ext cx="305657" cy="688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recto de flecha 211"/>
            <p:cNvCxnSpPr>
              <a:stCxn id="206" idx="1"/>
              <a:endCxn id="208" idx="3"/>
            </p:cNvCxnSpPr>
            <p:nvPr/>
          </p:nvCxnSpPr>
          <p:spPr>
            <a:xfrm flipH="1" flipV="1">
              <a:off x="6626328" y="5433362"/>
              <a:ext cx="314869" cy="42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recto de flecha 212"/>
            <p:cNvCxnSpPr>
              <a:stCxn id="205" idx="2"/>
              <a:endCxn id="209" idx="3"/>
            </p:cNvCxnSpPr>
            <p:nvPr/>
          </p:nvCxnSpPr>
          <p:spPr>
            <a:xfrm flipH="1">
              <a:off x="6636265" y="5529377"/>
              <a:ext cx="304932" cy="4415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recto de flecha 213"/>
            <p:cNvCxnSpPr>
              <a:stCxn id="217" idx="3"/>
              <a:endCxn id="210" idx="3"/>
            </p:cNvCxnSpPr>
            <p:nvPr/>
          </p:nvCxnSpPr>
          <p:spPr>
            <a:xfrm flipH="1">
              <a:off x="6623897" y="5470243"/>
              <a:ext cx="367837" cy="993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CuadroTexto 214"/>
            <p:cNvSpPr txBox="1"/>
            <p:nvPr/>
          </p:nvSpPr>
          <p:spPr>
            <a:xfrm rot="3811584">
              <a:off x="6632476" y="4892614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0.881</a:t>
              </a:r>
            </a:p>
          </p:txBody>
        </p:sp>
        <p:sp>
          <p:nvSpPr>
            <p:cNvPr id="216" name="CuadroTexto 215"/>
            <p:cNvSpPr txBox="1"/>
            <p:nvPr/>
          </p:nvSpPr>
          <p:spPr>
            <a:xfrm>
              <a:off x="6462288" y="5178715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0.892</a:t>
              </a:r>
            </a:p>
          </p:txBody>
        </p:sp>
        <p:sp>
          <p:nvSpPr>
            <p:cNvPr id="217" name="CuadroTexto 216"/>
            <p:cNvSpPr txBox="1"/>
            <p:nvPr/>
          </p:nvSpPr>
          <p:spPr>
            <a:xfrm rot="18932692">
              <a:off x="6480278" y="5540357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0.836</a:t>
              </a:r>
            </a:p>
          </p:txBody>
        </p:sp>
        <p:sp>
          <p:nvSpPr>
            <p:cNvPr id="218" name="CuadroTexto 217"/>
            <p:cNvSpPr txBox="1"/>
            <p:nvPr/>
          </p:nvSpPr>
          <p:spPr>
            <a:xfrm rot="17056393">
              <a:off x="6440133" y="5904537"/>
              <a:ext cx="596868" cy="2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0.889</a:t>
              </a:r>
            </a:p>
          </p:txBody>
        </p:sp>
      </p:grpSp>
      <p:grpSp>
        <p:nvGrpSpPr>
          <p:cNvPr id="555" name="Grupo 554"/>
          <p:cNvGrpSpPr/>
          <p:nvPr/>
        </p:nvGrpSpPr>
        <p:grpSpPr>
          <a:xfrm>
            <a:off x="7130764" y="3023033"/>
            <a:ext cx="5061318" cy="3728424"/>
            <a:chOff x="7130764" y="3023033"/>
            <a:chExt cx="5061318" cy="3728424"/>
          </a:xfrm>
        </p:grpSpPr>
        <p:sp>
          <p:nvSpPr>
            <p:cNvPr id="219" name="Elipse 218"/>
            <p:cNvSpPr/>
            <p:nvPr/>
          </p:nvSpPr>
          <p:spPr>
            <a:xfrm>
              <a:off x="7144764" y="3023033"/>
              <a:ext cx="1113003" cy="6122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39" name="Grupo 538"/>
            <p:cNvGrpSpPr/>
            <p:nvPr/>
          </p:nvGrpSpPr>
          <p:grpSpPr>
            <a:xfrm>
              <a:off x="7130764" y="3090107"/>
              <a:ext cx="5061318" cy="3661350"/>
              <a:chOff x="7130764" y="3090107"/>
              <a:chExt cx="5061318" cy="3661350"/>
            </a:xfrm>
          </p:grpSpPr>
          <p:sp>
            <p:nvSpPr>
              <p:cNvPr id="178" name="CuadroTexto 177"/>
              <p:cNvSpPr txBox="1"/>
              <p:nvPr/>
            </p:nvSpPr>
            <p:spPr>
              <a:xfrm rot="2112476">
                <a:off x="8095126" y="4183306"/>
                <a:ext cx="6293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0.893</a:t>
                </a:r>
              </a:p>
            </p:txBody>
          </p:sp>
          <p:cxnSp>
            <p:nvCxnSpPr>
              <p:cNvPr id="226" name="Conector recto de flecha 225"/>
              <p:cNvCxnSpPr>
                <a:stCxn id="219" idx="4"/>
                <a:endCxn id="222" idx="1"/>
              </p:cNvCxnSpPr>
              <p:nvPr/>
            </p:nvCxnSpPr>
            <p:spPr>
              <a:xfrm>
                <a:off x="7701266" y="3635259"/>
                <a:ext cx="1137166" cy="17993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CuadroTexto 230"/>
              <p:cNvSpPr txBox="1"/>
              <p:nvPr/>
            </p:nvSpPr>
            <p:spPr>
              <a:xfrm rot="3492052">
                <a:off x="8371399" y="5302564"/>
                <a:ext cx="6293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0.812</a:t>
                </a:r>
              </a:p>
            </p:txBody>
          </p:sp>
          <p:grpSp>
            <p:nvGrpSpPr>
              <p:cNvPr id="538" name="Grupo 537"/>
              <p:cNvGrpSpPr/>
              <p:nvPr/>
            </p:nvGrpSpPr>
            <p:grpSpPr>
              <a:xfrm>
                <a:off x="7130764" y="3090107"/>
                <a:ext cx="5061318" cy="3661350"/>
                <a:chOff x="7130764" y="3090107"/>
                <a:chExt cx="5061318" cy="3661350"/>
              </a:xfrm>
            </p:grpSpPr>
            <p:grpSp>
              <p:nvGrpSpPr>
                <p:cNvPr id="537" name="Grupo 536"/>
                <p:cNvGrpSpPr/>
                <p:nvPr/>
              </p:nvGrpSpPr>
              <p:grpSpPr>
                <a:xfrm>
                  <a:off x="7130764" y="3090107"/>
                  <a:ext cx="1725278" cy="3430518"/>
                  <a:chOff x="7130764" y="3090107"/>
                  <a:chExt cx="1725278" cy="3430518"/>
                </a:xfrm>
              </p:grpSpPr>
              <p:sp>
                <p:nvSpPr>
                  <p:cNvPr id="220" name="CuadroTexto 219"/>
                  <p:cNvSpPr txBox="1"/>
                  <p:nvPr/>
                </p:nvSpPr>
                <p:spPr>
                  <a:xfrm>
                    <a:off x="7130764" y="3090107"/>
                    <a:ext cx="11816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Ansiedad somatización</a:t>
                    </a:r>
                  </a:p>
                </p:txBody>
              </p:sp>
              <p:cxnSp>
                <p:nvCxnSpPr>
                  <p:cNvPr id="225" name="Conector recto de flecha 224"/>
                  <p:cNvCxnSpPr>
                    <a:stCxn id="219" idx="4"/>
                    <a:endCxn id="221" idx="1"/>
                  </p:cNvCxnSpPr>
                  <p:nvPr/>
                </p:nvCxnSpPr>
                <p:spPr>
                  <a:xfrm>
                    <a:off x="7701266" y="3635259"/>
                    <a:ext cx="1154776" cy="126146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cto de flecha 226"/>
                  <p:cNvCxnSpPr>
                    <a:stCxn id="219" idx="4"/>
                    <a:endCxn id="223" idx="1"/>
                  </p:cNvCxnSpPr>
                  <p:nvPr/>
                </p:nvCxnSpPr>
                <p:spPr>
                  <a:xfrm>
                    <a:off x="7701266" y="3635259"/>
                    <a:ext cx="1142972" cy="23315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cto de flecha 227"/>
                  <p:cNvCxnSpPr>
                    <a:stCxn id="219" idx="4"/>
                    <a:endCxn id="224" idx="1"/>
                  </p:cNvCxnSpPr>
                  <p:nvPr/>
                </p:nvCxnSpPr>
                <p:spPr>
                  <a:xfrm>
                    <a:off x="7701266" y="3635259"/>
                    <a:ext cx="1139256" cy="28853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" name="CuadroTexto 229"/>
                  <p:cNvSpPr txBox="1"/>
                  <p:nvPr/>
                </p:nvSpPr>
                <p:spPr>
                  <a:xfrm rot="2785018">
                    <a:off x="8226303" y="4692519"/>
                    <a:ext cx="6293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0.878</a:t>
                    </a:r>
                  </a:p>
                </p:txBody>
              </p:sp>
            </p:grpSp>
            <p:grpSp>
              <p:nvGrpSpPr>
                <p:cNvPr id="536" name="Grupo 535"/>
                <p:cNvGrpSpPr/>
                <p:nvPr/>
              </p:nvGrpSpPr>
              <p:grpSpPr>
                <a:xfrm>
                  <a:off x="8554856" y="4665890"/>
                  <a:ext cx="3637226" cy="2085567"/>
                  <a:chOff x="8554856" y="4665890"/>
                  <a:chExt cx="3637226" cy="2085567"/>
                </a:xfrm>
              </p:grpSpPr>
              <p:sp>
                <p:nvSpPr>
                  <p:cNvPr id="170" name="CuadroTexto 169"/>
                  <p:cNvSpPr txBox="1"/>
                  <p:nvPr/>
                </p:nvSpPr>
                <p:spPr>
                  <a:xfrm>
                    <a:off x="11549660" y="6407726"/>
                    <a:ext cx="6423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0,143</a:t>
                    </a:r>
                  </a:p>
                </p:txBody>
              </p:sp>
              <p:sp>
                <p:nvSpPr>
                  <p:cNvPr id="172" name="CuadroTexto 171"/>
                  <p:cNvSpPr txBox="1"/>
                  <p:nvPr/>
                </p:nvSpPr>
                <p:spPr>
                  <a:xfrm>
                    <a:off x="11520157" y="5151816"/>
                    <a:ext cx="6423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0,129</a:t>
                    </a:r>
                  </a:p>
                </p:txBody>
              </p:sp>
              <p:sp>
                <p:nvSpPr>
                  <p:cNvPr id="173" name="CuadroTexto 172"/>
                  <p:cNvSpPr txBox="1"/>
                  <p:nvPr/>
                </p:nvSpPr>
                <p:spPr>
                  <a:xfrm>
                    <a:off x="11549742" y="5772471"/>
                    <a:ext cx="6423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0,158</a:t>
                    </a:r>
                  </a:p>
                </p:txBody>
              </p:sp>
              <p:sp>
                <p:nvSpPr>
                  <p:cNvPr id="221" name="CuadroTexto 220"/>
                  <p:cNvSpPr txBox="1"/>
                  <p:nvPr/>
                </p:nvSpPr>
                <p:spPr>
                  <a:xfrm>
                    <a:off x="8856042" y="4665890"/>
                    <a:ext cx="2726870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He tenido miedo de que algo terrible fuera a pasar.</a:t>
                    </a:r>
                  </a:p>
                </p:txBody>
              </p:sp>
              <p:sp>
                <p:nvSpPr>
                  <p:cNvPr id="222" name="CuadroTexto 221"/>
                  <p:cNvSpPr txBox="1"/>
                  <p:nvPr/>
                </p:nvSpPr>
                <p:spPr>
                  <a:xfrm>
                    <a:off x="8838432" y="5203771"/>
                    <a:ext cx="2726870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Me encuentro preocupada(o) por mi salud en general.</a:t>
                    </a:r>
                  </a:p>
                </p:txBody>
              </p:sp>
              <p:sp>
                <p:nvSpPr>
                  <p:cNvPr id="223" name="CuadroTexto 222"/>
                  <p:cNvSpPr txBox="1"/>
                  <p:nvPr/>
                </p:nvSpPr>
                <p:spPr>
                  <a:xfrm>
                    <a:off x="8844238" y="5735948"/>
                    <a:ext cx="2726870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Me encuentro preocupada(o) por ciertos dolores y/o molestias físicas.</a:t>
                    </a:r>
                  </a:p>
                </p:txBody>
              </p:sp>
              <p:sp>
                <p:nvSpPr>
                  <p:cNvPr id="224" name="CuadroTexto 223"/>
                  <p:cNvSpPr txBox="1"/>
                  <p:nvPr/>
                </p:nvSpPr>
                <p:spPr>
                  <a:xfrm>
                    <a:off x="8840522" y="6289792"/>
                    <a:ext cx="2726870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Me asusta el que pueda tener alguna enfermedad física grave.</a:t>
                    </a:r>
                  </a:p>
                </p:txBody>
              </p:sp>
              <p:sp>
                <p:nvSpPr>
                  <p:cNvPr id="232" name="CuadroTexto 231"/>
                  <p:cNvSpPr txBox="1"/>
                  <p:nvPr/>
                </p:nvSpPr>
                <p:spPr>
                  <a:xfrm rot="3754067">
                    <a:off x="8378703" y="5893133"/>
                    <a:ext cx="6293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200" dirty="0"/>
                      <a:t>0.789</a:t>
                    </a:r>
                  </a:p>
                </p:txBody>
              </p:sp>
            </p:grpSp>
          </p:grpSp>
        </p:grpSp>
      </p:grpSp>
      <p:grpSp>
        <p:nvGrpSpPr>
          <p:cNvPr id="558" name="Grupo 557"/>
          <p:cNvGrpSpPr/>
          <p:nvPr/>
        </p:nvGrpSpPr>
        <p:grpSpPr>
          <a:xfrm>
            <a:off x="6647056" y="1345956"/>
            <a:ext cx="1054210" cy="1677077"/>
            <a:chOff x="6647056" y="1345956"/>
            <a:chExt cx="1054210" cy="1677077"/>
          </a:xfrm>
        </p:grpSpPr>
        <p:cxnSp>
          <p:nvCxnSpPr>
            <p:cNvPr id="185" name="Conector recto de flecha 184"/>
            <p:cNvCxnSpPr>
              <a:stCxn id="219" idx="0"/>
              <a:endCxn id="131" idx="4"/>
            </p:cNvCxnSpPr>
            <p:nvPr/>
          </p:nvCxnSpPr>
          <p:spPr>
            <a:xfrm flipH="1" flipV="1">
              <a:off x="6647056" y="1345956"/>
              <a:ext cx="1054210" cy="1677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CuadroTexto 232"/>
            <p:cNvSpPr txBox="1"/>
            <p:nvPr/>
          </p:nvSpPr>
          <p:spPr>
            <a:xfrm rot="3475184">
              <a:off x="6800420" y="1948650"/>
              <a:ext cx="852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i="1" dirty="0"/>
                <a:t>r2= -0.932</a:t>
              </a:r>
              <a:endParaRPr lang="es-MX" sz="1200" dirty="0"/>
            </a:p>
          </p:txBody>
        </p:sp>
      </p:grpSp>
      <p:grpSp>
        <p:nvGrpSpPr>
          <p:cNvPr id="557" name="Grupo 556"/>
          <p:cNvGrpSpPr/>
          <p:nvPr/>
        </p:nvGrpSpPr>
        <p:grpSpPr>
          <a:xfrm>
            <a:off x="4496846" y="606525"/>
            <a:ext cx="3068057" cy="4602778"/>
            <a:chOff x="4496846" y="606525"/>
            <a:chExt cx="3068057" cy="4602778"/>
          </a:xfrm>
        </p:grpSpPr>
        <p:sp>
          <p:nvSpPr>
            <p:cNvPr id="167" name="CuadroTexto 166"/>
            <p:cNvSpPr txBox="1"/>
            <p:nvPr/>
          </p:nvSpPr>
          <p:spPr>
            <a:xfrm rot="3494917">
              <a:off x="6730682" y="4303736"/>
              <a:ext cx="1015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i="1" dirty="0"/>
                <a:t>r2= 0.832</a:t>
              </a:r>
              <a:endParaRPr lang="es-MX" sz="1200" dirty="0"/>
            </a:p>
          </p:txBody>
        </p:sp>
        <p:grpSp>
          <p:nvGrpSpPr>
            <p:cNvPr id="556" name="Grupo 555"/>
            <p:cNvGrpSpPr/>
            <p:nvPr/>
          </p:nvGrpSpPr>
          <p:grpSpPr>
            <a:xfrm>
              <a:off x="4496846" y="606525"/>
              <a:ext cx="1643324" cy="2415857"/>
              <a:chOff x="4496846" y="606525"/>
              <a:chExt cx="1643324" cy="2415857"/>
            </a:xfrm>
          </p:grpSpPr>
          <p:cxnSp>
            <p:nvCxnSpPr>
              <p:cNvPr id="163" name="Conector recto de flecha 162"/>
              <p:cNvCxnSpPr>
                <a:stCxn id="131" idx="2"/>
                <a:endCxn id="133" idx="0"/>
              </p:cNvCxnSpPr>
              <p:nvPr/>
            </p:nvCxnSpPr>
            <p:spPr>
              <a:xfrm flipH="1">
                <a:off x="4496846" y="977225"/>
                <a:ext cx="1551690" cy="20451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CuadroTexto 167"/>
              <p:cNvSpPr txBox="1"/>
              <p:nvPr/>
            </p:nvSpPr>
            <p:spPr>
              <a:xfrm rot="18430795">
                <a:off x="5052394" y="1643116"/>
                <a:ext cx="1208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i="1" dirty="0"/>
                  <a:t>r2= -0.758</a:t>
                </a:r>
                <a:endParaRPr lang="es-MX" sz="1200" dirty="0"/>
              </a:p>
            </p:txBody>
          </p:sp>
          <p:sp>
            <p:nvSpPr>
              <p:cNvPr id="186" name="CuadroTexto 185"/>
              <p:cNvSpPr txBox="1"/>
              <p:nvPr/>
            </p:nvSpPr>
            <p:spPr>
              <a:xfrm>
                <a:off x="5287431" y="606525"/>
                <a:ext cx="8527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i="1" dirty="0"/>
                  <a:t>r2= 0.771</a:t>
                </a:r>
                <a:endParaRPr lang="es-MX" sz="1200" dirty="0"/>
              </a:p>
            </p:txBody>
          </p:sp>
          <p:cxnSp>
            <p:nvCxnSpPr>
              <p:cNvPr id="234" name="Conector recto de flecha 233"/>
              <p:cNvCxnSpPr>
                <a:stCxn id="131" idx="2"/>
                <a:endCxn id="132" idx="3"/>
              </p:cNvCxnSpPr>
              <p:nvPr/>
            </p:nvCxnSpPr>
            <p:spPr>
              <a:xfrm flipH="1" flipV="1">
                <a:off x="5357730" y="945380"/>
                <a:ext cx="690806" cy="318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Conector recto de flecha 234"/>
            <p:cNvCxnSpPr>
              <a:stCxn id="131" idx="4"/>
              <a:endCxn id="205" idx="0"/>
            </p:cNvCxnSpPr>
            <p:nvPr/>
          </p:nvCxnSpPr>
          <p:spPr>
            <a:xfrm>
              <a:off x="6647056" y="1345956"/>
              <a:ext cx="917847" cy="3863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upo 496"/>
          <p:cNvGrpSpPr/>
          <p:nvPr/>
        </p:nvGrpSpPr>
        <p:grpSpPr>
          <a:xfrm>
            <a:off x="8830694" y="109956"/>
            <a:ext cx="3431933" cy="4423843"/>
            <a:chOff x="8830694" y="109956"/>
            <a:chExt cx="3431933" cy="4423843"/>
          </a:xfrm>
        </p:grpSpPr>
        <p:sp>
          <p:nvSpPr>
            <p:cNvPr id="143" name="CuadroTexto 142"/>
            <p:cNvSpPr txBox="1"/>
            <p:nvPr/>
          </p:nvSpPr>
          <p:spPr>
            <a:xfrm>
              <a:off x="8832502" y="109956"/>
              <a:ext cx="27286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Pienso o  imagino que me voy a enfermar.</a:t>
              </a:r>
            </a:p>
          </p:txBody>
        </p:sp>
        <p:sp>
          <p:nvSpPr>
            <p:cNvPr id="144" name="CuadroTexto 143"/>
            <p:cNvSpPr txBox="1"/>
            <p:nvPr/>
          </p:nvSpPr>
          <p:spPr>
            <a:xfrm>
              <a:off x="8830694" y="1235336"/>
              <a:ext cx="27082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siento preocupada (o) cuando se menciona la enfermedad.</a:t>
              </a:r>
            </a:p>
          </p:txBody>
        </p:sp>
        <p:sp>
          <p:nvSpPr>
            <p:cNvPr id="145" name="CuadroTexto 144"/>
            <p:cNvSpPr txBox="1"/>
            <p:nvPr/>
          </p:nvSpPr>
          <p:spPr>
            <a:xfrm>
              <a:off x="8830695" y="1796326"/>
              <a:ext cx="272687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Tengo reacciones físicas desagradables cuando pienso en la enfermedad (p. ej., latidos cardiacos muy fuertes, problemas para respirar, sudoración).</a:t>
              </a:r>
            </a:p>
          </p:txBody>
        </p:sp>
        <p:sp>
          <p:nvSpPr>
            <p:cNvPr id="146" name="CuadroTexto 145"/>
            <p:cNvSpPr txBox="1"/>
            <p:nvPr/>
          </p:nvSpPr>
          <p:spPr>
            <a:xfrm>
              <a:off x="8844361" y="2722985"/>
              <a:ext cx="2715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Pienso que si me enfermo o se enferma alguien de mi familia, es por mi culpa.</a:t>
              </a:r>
            </a:p>
          </p:txBody>
        </p:sp>
        <p:sp>
          <p:nvSpPr>
            <p:cNvPr id="147" name="CuadroTexto 146"/>
            <p:cNvSpPr txBox="1"/>
            <p:nvPr/>
          </p:nvSpPr>
          <p:spPr>
            <a:xfrm>
              <a:off x="8837585" y="3281505"/>
              <a:ext cx="27199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Siento que mi futuro es incierto a partir de que comenzó el riesgo a padecer esta enfermedad.</a:t>
              </a:r>
            </a:p>
          </p:txBody>
        </p:sp>
        <p:sp>
          <p:nvSpPr>
            <p:cNvPr id="148" name="CuadroTexto 147"/>
            <p:cNvSpPr txBox="1"/>
            <p:nvPr/>
          </p:nvSpPr>
          <p:spPr>
            <a:xfrm>
              <a:off x="8843727" y="4072134"/>
              <a:ext cx="269524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siento asustada o asustado o por los riesgos a padecer esta enfermedad.</a:t>
              </a:r>
            </a:p>
          </p:txBody>
        </p:sp>
        <p:cxnSp>
          <p:nvCxnSpPr>
            <p:cNvPr id="174" name="Conector curvado 173"/>
            <p:cNvCxnSpPr>
              <a:stCxn id="187" idx="3"/>
              <a:endCxn id="145" idx="3"/>
            </p:cNvCxnSpPr>
            <p:nvPr/>
          </p:nvCxnSpPr>
          <p:spPr>
            <a:xfrm>
              <a:off x="11538972" y="913535"/>
              <a:ext cx="18593" cy="1298290"/>
            </a:xfrm>
            <a:prstGeom prst="curvedConnector3">
              <a:avLst>
                <a:gd name="adj1" fmla="val 132949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CuadroTexto 186"/>
            <p:cNvSpPr txBox="1"/>
            <p:nvPr/>
          </p:nvSpPr>
          <p:spPr>
            <a:xfrm>
              <a:off x="8832502" y="682702"/>
              <a:ext cx="270647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Tengo pesadillas que se repiten acerca de la enfermedad.</a:t>
              </a:r>
            </a:p>
          </p:txBody>
        </p:sp>
        <p:cxnSp>
          <p:nvCxnSpPr>
            <p:cNvPr id="236" name="Conector curvado 235"/>
            <p:cNvCxnSpPr>
              <a:stCxn id="187" idx="3"/>
              <a:endCxn id="148" idx="3"/>
            </p:cNvCxnSpPr>
            <p:nvPr/>
          </p:nvCxnSpPr>
          <p:spPr>
            <a:xfrm>
              <a:off x="11538972" y="913535"/>
              <a:ext cx="12700" cy="3389432"/>
            </a:xfrm>
            <a:prstGeom prst="curvedConnector3">
              <a:avLst>
                <a:gd name="adj1" fmla="val 18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CuadroTexto 236"/>
            <p:cNvSpPr txBox="1"/>
            <p:nvPr/>
          </p:nvSpPr>
          <p:spPr>
            <a:xfrm>
              <a:off x="11742741" y="2370132"/>
              <a:ext cx="478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0.044</a:t>
              </a:r>
            </a:p>
          </p:txBody>
        </p:sp>
        <p:cxnSp>
          <p:nvCxnSpPr>
            <p:cNvPr id="238" name="Conector curvado 237"/>
            <p:cNvCxnSpPr>
              <a:stCxn id="144" idx="3"/>
              <a:endCxn id="146" idx="3"/>
            </p:cNvCxnSpPr>
            <p:nvPr/>
          </p:nvCxnSpPr>
          <p:spPr>
            <a:xfrm>
              <a:off x="11538972" y="1466169"/>
              <a:ext cx="20401" cy="1487649"/>
            </a:xfrm>
            <a:prstGeom prst="curvedConnector3">
              <a:avLst>
                <a:gd name="adj1" fmla="val 122053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CuadroTexto 238"/>
            <p:cNvSpPr txBox="1"/>
            <p:nvPr/>
          </p:nvSpPr>
          <p:spPr>
            <a:xfrm>
              <a:off x="11716724" y="2043029"/>
              <a:ext cx="478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0.068</a:t>
              </a:r>
            </a:p>
          </p:txBody>
        </p:sp>
        <p:cxnSp>
          <p:nvCxnSpPr>
            <p:cNvPr id="240" name="Conector curvado 239"/>
            <p:cNvCxnSpPr>
              <a:stCxn id="147" idx="3"/>
              <a:endCxn id="148" idx="3"/>
            </p:cNvCxnSpPr>
            <p:nvPr/>
          </p:nvCxnSpPr>
          <p:spPr>
            <a:xfrm flipH="1">
              <a:off x="11538972" y="3604671"/>
              <a:ext cx="18593" cy="698296"/>
            </a:xfrm>
            <a:prstGeom prst="curvedConnector3">
              <a:avLst>
                <a:gd name="adj1" fmla="val -122949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CuadroTexto 240"/>
            <p:cNvSpPr txBox="1"/>
            <p:nvPr/>
          </p:nvSpPr>
          <p:spPr>
            <a:xfrm>
              <a:off x="11783631" y="3838380"/>
              <a:ext cx="478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0.056</a:t>
              </a:r>
            </a:p>
          </p:txBody>
        </p:sp>
        <p:cxnSp>
          <p:nvCxnSpPr>
            <p:cNvPr id="242" name="Conector curvado 241"/>
            <p:cNvCxnSpPr>
              <a:stCxn id="144" idx="3"/>
              <a:endCxn id="148" idx="3"/>
            </p:cNvCxnSpPr>
            <p:nvPr/>
          </p:nvCxnSpPr>
          <p:spPr>
            <a:xfrm>
              <a:off x="11538972" y="1466169"/>
              <a:ext cx="12700" cy="2836798"/>
            </a:xfrm>
            <a:prstGeom prst="curvedConnector3">
              <a:avLst>
                <a:gd name="adj1" fmla="val 18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CuadroTexto 242"/>
            <p:cNvSpPr txBox="1"/>
            <p:nvPr/>
          </p:nvSpPr>
          <p:spPr>
            <a:xfrm>
              <a:off x="11727876" y="2912821"/>
              <a:ext cx="478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0.052</a:t>
              </a:r>
            </a:p>
          </p:txBody>
        </p:sp>
        <p:cxnSp>
          <p:nvCxnSpPr>
            <p:cNvPr id="244" name="Conector curvado 243"/>
            <p:cNvCxnSpPr>
              <a:stCxn id="145" idx="3"/>
              <a:endCxn id="146" idx="3"/>
            </p:cNvCxnSpPr>
            <p:nvPr/>
          </p:nvCxnSpPr>
          <p:spPr>
            <a:xfrm>
              <a:off x="11557565" y="2211825"/>
              <a:ext cx="1808" cy="741993"/>
            </a:xfrm>
            <a:prstGeom prst="curvedConnector3">
              <a:avLst>
                <a:gd name="adj1" fmla="val 1274380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CuadroTexto 244"/>
            <p:cNvSpPr txBox="1"/>
            <p:nvPr/>
          </p:nvSpPr>
          <p:spPr>
            <a:xfrm>
              <a:off x="11720439" y="2548549"/>
              <a:ext cx="478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0.04467</a:t>
              </a:r>
            </a:p>
          </p:txBody>
        </p:sp>
        <p:cxnSp>
          <p:nvCxnSpPr>
            <p:cNvPr id="246" name="Conector curvado 245"/>
            <p:cNvCxnSpPr>
              <a:stCxn id="143" idx="3"/>
              <a:endCxn id="187" idx="3"/>
            </p:cNvCxnSpPr>
            <p:nvPr/>
          </p:nvCxnSpPr>
          <p:spPr>
            <a:xfrm flipH="1">
              <a:off x="11538972" y="340789"/>
              <a:ext cx="22208" cy="572746"/>
            </a:xfrm>
            <a:prstGeom prst="curvedConnector3">
              <a:avLst>
                <a:gd name="adj1" fmla="val -102935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ector curvado 246"/>
            <p:cNvCxnSpPr>
              <a:stCxn id="146" idx="3"/>
              <a:endCxn id="148" idx="3"/>
            </p:cNvCxnSpPr>
            <p:nvPr/>
          </p:nvCxnSpPr>
          <p:spPr>
            <a:xfrm flipH="1">
              <a:off x="11538972" y="2953818"/>
              <a:ext cx="20401" cy="1349149"/>
            </a:xfrm>
            <a:prstGeom prst="curvedConnector3">
              <a:avLst>
                <a:gd name="adj1" fmla="val -112053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CuadroTexto 247"/>
            <p:cNvSpPr txBox="1"/>
            <p:nvPr/>
          </p:nvSpPr>
          <p:spPr>
            <a:xfrm>
              <a:off x="11735310" y="3321704"/>
              <a:ext cx="478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0.069</a:t>
              </a:r>
            </a:p>
          </p:txBody>
        </p:sp>
      </p:grpSp>
      <p:grpSp>
        <p:nvGrpSpPr>
          <p:cNvPr id="521" name="Grupo 520"/>
          <p:cNvGrpSpPr/>
          <p:nvPr/>
        </p:nvGrpSpPr>
        <p:grpSpPr>
          <a:xfrm>
            <a:off x="-58584" y="99661"/>
            <a:ext cx="3376680" cy="2776740"/>
            <a:chOff x="-58584" y="99661"/>
            <a:chExt cx="3376680" cy="2776740"/>
          </a:xfrm>
        </p:grpSpPr>
        <p:sp>
          <p:nvSpPr>
            <p:cNvPr id="140" name="CuadroTexto 139"/>
            <p:cNvSpPr txBox="1"/>
            <p:nvPr/>
          </p:nvSpPr>
          <p:spPr>
            <a:xfrm>
              <a:off x="343881" y="99661"/>
              <a:ext cx="295364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Evito pensar, sentir o hablar sobre la enfermedad.</a:t>
              </a:r>
            </a:p>
          </p:txBody>
        </p:sp>
        <p:sp>
          <p:nvSpPr>
            <p:cNvPr id="141" name="CuadroTexto 140"/>
            <p:cNvSpPr txBox="1"/>
            <p:nvPr/>
          </p:nvSpPr>
          <p:spPr>
            <a:xfrm>
              <a:off x="352257" y="685989"/>
              <a:ext cx="295641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Evito ver o recurrir a información oficial sobre la enfermedad.</a:t>
              </a:r>
            </a:p>
          </p:txBody>
        </p:sp>
        <p:sp>
          <p:nvSpPr>
            <p:cNvPr id="142" name="CuadroTexto 141"/>
            <p:cNvSpPr txBox="1"/>
            <p:nvPr/>
          </p:nvSpPr>
          <p:spPr>
            <a:xfrm>
              <a:off x="367986" y="1269566"/>
              <a:ext cx="294355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/>
                <a:t>Tengo dificultad para recordar lo que recomiendan las autoridades para enfrentar el riesgo o la enfermedad</a:t>
              </a:r>
              <a:endParaRPr lang="es-MX" sz="1200" dirty="0"/>
            </a:p>
          </p:txBody>
        </p:sp>
        <p:cxnSp>
          <p:nvCxnSpPr>
            <p:cNvPr id="169" name="Conector curvado 168"/>
            <p:cNvCxnSpPr>
              <a:stCxn id="190" idx="1"/>
              <a:endCxn id="191" idx="1"/>
            </p:cNvCxnSpPr>
            <p:nvPr/>
          </p:nvCxnSpPr>
          <p:spPr>
            <a:xfrm rot="10800000" flipH="1" flipV="1">
              <a:off x="367847" y="2173373"/>
              <a:ext cx="6693" cy="472195"/>
            </a:xfrm>
            <a:prstGeom prst="curvedConnector3">
              <a:avLst>
                <a:gd name="adj1" fmla="val -341550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CuadroTexto 170"/>
            <p:cNvSpPr txBox="1"/>
            <p:nvPr/>
          </p:nvSpPr>
          <p:spPr>
            <a:xfrm>
              <a:off x="-58584" y="2279496"/>
              <a:ext cx="642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0.107</a:t>
              </a:r>
            </a:p>
          </p:txBody>
        </p:sp>
        <p:sp>
          <p:nvSpPr>
            <p:cNvPr id="190" name="CuadroTexto 189"/>
            <p:cNvSpPr txBox="1"/>
            <p:nvPr/>
          </p:nvSpPr>
          <p:spPr>
            <a:xfrm>
              <a:off x="367848" y="2034874"/>
              <a:ext cx="294355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Siento poco interés o placer en hacer cosas</a:t>
              </a:r>
            </a:p>
          </p:txBody>
        </p:sp>
        <p:sp>
          <p:nvSpPr>
            <p:cNvPr id="191" name="CuadroTexto 190"/>
            <p:cNvSpPr txBox="1"/>
            <p:nvPr/>
          </p:nvSpPr>
          <p:spPr>
            <a:xfrm>
              <a:off x="374541" y="2414736"/>
              <a:ext cx="294355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 he sentido decaída(o) deprimida(o) o sin esperanzas.</a:t>
              </a:r>
            </a:p>
          </p:txBody>
        </p:sp>
        <p:cxnSp>
          <p:nvCxnSpPr>
            <p:cNvPr id="249" name="Conector curvado 248"/>
            <p:cNvCxnSpPr>
              <a:stCxn id="140" idx="1"/>
              <a:endCxn id="142" idx="1"/>
            </p:cNvCxnSpPr>
            <p:nvPr/>
          </p:nvCxnSpPr>
          <p:spPr>
            <a:xfrm rot="10800000" flipH="1" flipV="1">
              <a:off x="343880" y="330494"/>
              <a:ext cx="24105" cy="1262238"/>
            </a:xfrm>
            <a:prstGeom prst="curvedConnector3">
              <a:avLst>
                <a:gd name="adj1" fmla="val -94835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CuadroTexto 249"/>
            <p:cNvSpPr txBox="1"/>
            <p:nvPr/>
          </p:nvSpPr>
          <p:spPr>
            <a:xfrm>
              <a:off x="-27495" y="803121"/>
              <a:ext cx="642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0.057</a:t>
              </a:r>
            </a:p>
          </p:txBody>
        </p:sp>
        <p:cxnSp>
          <p:nvCxnSpPr>
            <p:cNvPr id="251" name="Conector curvado 250"/>
            <p:cNvCxnSpPr>
              <a:stCxn id="140" idx="1"/>
              <a:endCxn id="190" idx="1"/>
            </p:cNvCxnSpPr>
            <p:nvPr/>
          </p:nvCxnSpPr>
          <p:spPr>
            <a:xfrm rot="10800000" flipH="1" flipV="1">
              <a:off x="343880" y="330494"/>
              <a:ext cx="23967" cy="1842880"/>
            </a:xfrm>
            <a:prstGeom prst="curvedConnector3">
              <a:avLst>
                <a:gd name="adj1" fmla="val -95381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CuadroTexto 251"/>
            <p:cNvSpPr txBox="1"/>
            <p:nvPr/>
          </p:nvSpPr>
          <p:spPr>
            <a:xfrm>
              <a:off x="-34577" y="1513112"/>
              <a:ext cx="642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0.063</a:t>
              </a:r>
            </a:p>
          </p:txBody>
        </p:sp>
      </p:grpSp>
      <p:grpSp>
        <p:nvGrpSpPr>
          <p:cNvPr id="527" name="Grupo 526"/>
          <p:cNvGrpSpPr/>
          <p:nvPr/>
        </p:nvGrpSpPr>
        <p:grpSpPr>
          <a:xfrm>
            <a:off x="-29120" y="3022382"/>
            <a:ext cx="5271276" cy="3580347"/>
            <a:chOff x="-29120" y="3022382"/>
            <a:chExt cx="5271276" cy="3580347"/>
          </a:xfrm>
        </p:grpSpPr>
        <p:sp>
          <p:nvSpPr>
            <p:cNvPr id="182" name="CuadroTexto 181"/>
            <p:cNvSpPr txBox="1"/>
            <p:nvPr/>
          </p:nvSpPr>
          <p:spPr>
            <a:xfrm rot="2289870">
              <a:off x="3280889" y="3122282"/>
              <a:ext cx="591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0.786</a:t>
              </a:r>
            </a:p>
          </p:txBody>
        </p:sp>
        <p:grpSp>
          <p:nvGrpSpPr>
            <p:cNvPr id="526" name="Grupo 525"/>
            <p:cNvGrpSpPr/>
            <p:nvPr/>
          </p:nvGrpSpPr>
          <p:grpSpPr>
            <a:xfrm>
              <a:off x="-29120" y="3022382"/>
              <a:ext cx="5271276" cy="3580347"/>
              <a:chOff x="-29120" y="3022382"/>
              <a:chExt cx="5271276" cy="3580347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751536" y="3022382"/>
                <a:ext cx="1490620" cy="9113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4" name="CuadroTexto 133"/>
              <p:cNvSpPr txBox="1"/>
              <p:nvPr/>
            </p:nvSpPr>
            <p:spPr>
              <a:xfrm>
                <a:off x="3930907" y="3211031"/>
                <a:ext cx="1181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/>
                  <a:t>Emociones negativas</a:t>
                </a:r>
              </a:p>
            </p:txBody>
          </p:sp>
          <p:sp>
            <p:nvSpPr>
              <p:cNvPr id="137" name="CuadroTexto 136"/>
              <p:cNvSpPr txBox="1"/>
              <p:nvPr/>
            </p:nvSpPr>
            <p:spPr>
              <a:xfrm>
                <a:off x="350226" y="3610492"/>
                <a:ext cx="3011938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Me siento distante de las personas con quienes convivo, a partir de que inició el riesgo de esta enfermedad.</a:t>
                </a:r>
              </a:p>
            </p:txBody>
          </p:sp>
          <p:sp>
            <p:nvSpPr>
              <p:cNvPr id="138" name="CuadroTexto 137"/>
              <p:cNvSpPr txBox="1"/>
              <p:nvPr/>
            </p:nvSpPr>
            <p:spPr>
              <a:xfrm>
                <a:off x="361377" y="4368343"/>
                <a:ext cx="301193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Tengo dificultad para sentir afecto por mis seres queridos</a:t>
                </a:r>
              </a:p>
            </p:txBody>
          </p:sp>
          <p:sp>
            <p:nvSpPr>
              <p:cNvPr id="139" name="CuadroTexto 138"/>
              <p:cNvSpPr txBox="1"/>
              <p:nvPr/>
            </p:nvSpPr>
            <p:spPr>
              <a:xfrm>
                <a:off x="364734" y="4923567"/>
                <a:ext cx="300858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Siento que deseo hacer cosas para hacerme daño.</a:t>
                </a:r>
              </a:p>
            </p:txBody>
          </p:sp>
          <p:sp>
            <p:nvSpPr>
              <p:cNvPr id="149" name="CuadroTexto 148"/>
              <p:cNvSpPr txBox="1"/>
              <p:nvPr/>
            </p:nvSpPr>
            <p:spPr>
              <a:xfrm>
                <a:off x="331281" y="3070041"/>
                <a:ext cx="304358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He perdido interés en las actividades que antes disfrutaba.</a:t>
                </a:r>
              </a:p>
            </p:txBody>
          </p:sp>
          <p:cxnSp>
            <p:nvCxnSpPr>
              <p:cNvPr id="150" name="Conector recto de flecha 149"/>
              <p:cNvCxnSpPr>
                <a:stCxn id="133" idx="2"/>
                <a:endCxn id="149" idx="3"/>
              </p:cNvCxnSpPr>
              <p:nvPr/>
            </p:nvCxnSpPr>
            <p:spPr>
              <a:xfrm flipH="1" flipV="1">
                <a:off x="3374863" y="3300874"/>
                <a:ext cx="376673" cy="1771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ector recto de flecha 150"/>
              <p:cNvCxnSpPr>
                <a:stCxn id="133" idx="2"/>
                <a:endCxn id="137" idx="3"/>
              </p:cNvCxnSpPr>
              <p:nvPr/>
            </p:nvCxnSpPr>
            <p:spPr>
              <a:xfrm flipH="1">
                <a:off x="3362164" y="3478043"/>
                <a:ext cx="389372" cy="4556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de flecha 151"/>
              <p:cNvCxnSpPr>
                <a:stCxn id="133" idx="2"/>
                <a:endCxn id="138" idx="3"/>
              </p:cNvCxnSpPr>
              <p:nvPr/>
            </p:nvCxnSpPr>
            <p:spPr>
              <a:xfrm flipH="1">
                <a:off x="3373315" y="3478043"/>
                <a:ext cx="378221" cy="11211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ector recto de flecha 152"/>
              <p:cNvCxnSpPr>
                <a:stCxn id="133" idx="2"/>
                <a:endCxn id="139" idx="3"/>
              </p:cNvCxnSpPr>
              <p:nvPr/>
            </p:nvCxnSpPr>
            <p:spPr>
              <a:xfrm flipH="1">
                <a:off x="3373315" y="3478043"/>
                <a:ext cx="378221" cy="16763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uadroTexto 163"/>
              <p:cNvSpPr txBox="1"/>
              <p:nvPr/>
            </p:nvSpPr>
            <p:spPr>
              <a:xfrm rot="17643791">
                <a:off x="3256371" y="4156842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.0542</a:t>
                </a:r>
              </a:p>
            </p:txBody>
          </p:sp>
          <p:sp>
            <p:nvSpPr>
              <p:cNvPr id="180" name="CuadroTexto 179"/>
              <p:cNvSpPr txBox="1"/>
              <p:nvPr/>
            </p:nvSpPr>
            <p:spPr>
              <a:xfrm rot="17481448">
                <a:off x="3184370" y="3741009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0.610</a:t>
                </a:r>
              </a:p>
            </p:txBody>
          </p:sp>
          <p:sp>
            <p:nvSpPr>
              <p:cNvPr id="181" name="CuadroTexto 180"/>
              <p:cNvSpPr txBox="1"/>
              <p:nvPr/>
            </p:nvSpPr>
            <p:spPr>
              <a:xfrm rot="19334903">
                <a:off x="3241772" y="3413939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0.665</a:t>
                </a:r>
              </a:p>
            </p:txBody>
          </p:sp>
          <p:sp>
            <p:nvSpPr>
              <p:cNvPr id="196" name="CuadroTexto 195"/>
              <p:cNvSpPr txBox="1"/>
              <p:nvPr/>
            </p:nvSpPr>
            <p:spPr>
              <a:xfrm>
                <a:off x="374541" y="5441064"/>
                <a:ext cx="300858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Tengo dificultad para quedarme dormido o seguir durmiendo.</a:t>
                </a:r>
              </a:p>
            </p:txBody>
          </p:sp>
          <p:sp>
            <p:nvSpPr>
              <p:cNvPr id="197" name="CuadroTexto 196"/>
              <p:cNvSpPr txBox="1"/>
              <p:nvPr/>
            </p:nvSpPr>
            <p:spPr>
              <a:xfrm>
                <a:off x="393129" y="5975730"/>
                <a:ext cx="300858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/>
                  <a:t>Me siento enojada (o)</a:t>
                </a:r>
                <a:endParaRPr lang="es-MX" sz="1200" dirty="0"/>
              </a:p>
            </p:txBody>
          </p:sp>
          <p:sp>
            <p:nvSpPr>
              <p:cNvPr id="198" name="CuadroTexto 197"/>
              <p:cNvSpPr txBox="1"/>
              <p:nvPr/>
            </p:nvSpPr>
            <p:spPr>
              <a:xfrm>
                <a:off x="374541" y="6325730"/>
                <a:ext cx="300858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s-MX" sz="1200" dirty="0"/>
                  <a:t>Me cuesta trabajo poner atención.</a:t>
                </a:r>
              </a:p>
            </p:txBody>
          </p:sp>
          <p:cxnSp>
            <p:nvCxnSpPr>
              <p:cNvPr id="199" name="Conector recto de flecha 198"/>
              <p:cNvCxnSpPr>
                <a:stCxn id="133" idx="2"/>
                <a:endCxn id="196" idx="3"/>
              </p:cNvCxnSpPr>
              <p:nvPr/>
            </p:nvCxnSpPr>
            <p:spPr>
              <a:xfrm flipH="1">
                <a:off x="3383122" y="3478043"/>
                <a:ext cx="368414" cy="21938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cto de flecha 199"/>
              <p:cNvCxnSpPr>
                <a:stCxn id="133" idx="2"/>
                <a:endCxn id="197" idx="3"/>
              </p:cNvCxnSpPr>
              <p:nvPr/>
            </p:nvCxnSpPr>
            <p:spPr>
              <a:xfrm flipH="1">
                <a:off x="3401710" y="3478043"/>
                <a:ext cx="349826" cy="26361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de flecha 200"/>
              <p:cNvCxnSpPr>
                <a:stCxn id="133" idx="2"/>
                <a:endCxn id="198" idx="3"/>
              </p:cNvCxnSpPr>
              <p:nvPr/>
            </p:nvCxnSpPr>
            <p:spPr>
              <a:xfrm flipH="1">
                <a:off x="3383122" y="3478043"/>
                <a:ext cx="368414" cy="29861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CuadroTexto 201"/>
              <p:cNvSpPr txBox="1"/>
              <p:nvPr/>
            </p:nvSpPr>
            <p:spPr>
              <a:xfrm rot="16662905">
                <a:off x="3177143" y="4722008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0.681</a:t>
                </a:r>
              </a:p>
            </p:txBody>
          </p:sp>
          <p:sp>
            <p:nvSpPr>
              <p:cNvPr id="203" name="CuadroTexto 202"/>
              <p:cNvSpPr txBox="1"/>
              <p:nvPr/>
            </p:nvSpPr>
            <p:spPr>
              <a:xfrm rot="16662905">
                <a:off x="3186270" y="5256879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0.787</a:t>
                </a:r>
              </a:p>
            </p:txBody>
          </p:sp>
          <p:sp>
            <p:nvSpPr>
              <p:cNvPr id="204" name="CuadroTexto 203"/>
              <p:cNvSpPr txBox="1"/>
              <p:nvPr/>
            </p:nvSpPr>
            <p:spPr>
              <a:xfrm rot="16662905">
                <a:off x="3262081" y="5866984"/>
                <a:ext cx="5914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/>
                  <a:t>0.818</a:t>
                </a:r>
              </a:p>
            </p:txBody>
          </p:sp>
          <p:cxnSp>
            <p:nvCxnSpPr>
              <p:cNvPr id="253" name="Conector curvado 252"/>
              <p:cNvCxnSpPr>
                <a:stCxn id="138" idx="1"/>
                <a:endCxn id="139" idx="1"/>
              </p:cNvCxnSpPr>
              <p:nvPr/>
            </p:nvCxnSpPr>
            <p:spPr>
              <a:xfrm rot="10800000" flipH="1" flipV="1">
                <a:off x="361376" y="4599176"/>
                <a:ext cx="3357" cy="555224"/>
              </a:xfrm>
              <a:prstGeom prst="curvedConnector3">
                <a:avLst>
                  <a:gd name="adj1" fmla="val -6809651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CuadroTexto 253"/>
              <p:cNvSpPr txBox="1"/>
              <p:nvPr/>
            </p:nvSpPr>
            <p:spPr>
              <a:xfrm>
                <a:off x="-29120" y="4715492"/>
                <a:ext cx="6423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/>
                  <a:t>0.054</a:t>
                </a:r>
              </a:p>
            </p:txBody>
          </p:sp>
          <p:cxnSp>
            <p:nvCxnSpPr>
              <p:cNvPr id="255" name="Conector curvado 254"/>
              <p:cNvCxnSpPr>
                <a:stCxn id="137" idx="1"/>
                <a:endCxn id="138" idx="1"/>
              </p:cNvCxnSpPr>
              <p:nvPr/>
            </p:nvCxnSpPr>
            <p:spPr>
              <a:xfrm rot="10800000" flipH="1" flipV="1">
                <a:off x="350225" y="3933658"/>
                <a:ext cx="11151" cy="665518"/>
              </a:xfrm>
              <a:prstGeom prst="curvedConnector3">
                <a:avLst>
                  <a:gd name="adj1" fmla="val -205004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CuadroTexto 255"/>
              <p:cNvSpPr txBox="1"/>
              <p:nvPr/>
            </p:nvSpPr>
            <p:spPr>
              <a:xfrm>
                <a:off x="-10532" y="4076157"/>
                <a:ext cx="6423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/>
                  <a:t>0.076</a:t>
                </a:r>
              </a:p>
            </p:txBody>
          </p:sp>
        </p:grpSp>
      </p:grpSp>
      <p:sp>
        <p:nvSpPr>
          <p:cNvPr id="257" name="CuadroTexto 256"/>
          <p:cNvSpPr txBox="1"/>
          <p:nvPr/>
        </p:nvSpPr>
        <p:spPr>
          <a:xfrm>
            <a:off x="3964311" y="-18649"/>
            <a:ext cx="416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Relación causal entre las variables latentes</a:t>
            </a:r>
          </a:p>
        </p:txBody>
      </p:sp>
      <p:grpSp>
        <p:nvGrpSpPr>
          <p:cNvPr id="510" name="Grupo 509"/>
          <p:cNvGrpSpPr/>
          <p:nvPr/>
        </p:nvGrpSpPr>
        <p:grpSpPr>
          <a:xfrm>
            <a:off x="6048536" y="300700"/>
            <a:ext cx="2851395" cy="4102967"/>
            <a:chOff x="6048536" y="300700"/>
            <a:chExt cx="2851395" cy="4102967"/>
          </a:xfrm>
        </p:grpSpPr>
        <p:sp>
          <p:nvSpPr>
            <p:cNvPr id="189" name="CuadroTexto 188"/>
            <p:cNvSpPr txBox="1"/>
            <p:nvPr/>
          </p:nvSpPr>
          <p:spPr>
            <a:xfrm rot="3202650">
              <a:off x="8378309" y="3482682"/>
              <a:ext cx="6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0.837</a:t>
              </a:r>
            </a:p>
          </p:txBody>
        </p:sp>
        <p:grpSp>
          <p:nvGrpSpPr>
            <p:cNvPr id="509" name="Grupo 508"/>
            <p:cNvGrpSpPr/>
            <p:nvPr/>
          </p:nvGrpSpPr>
          <p:grpSpPr>
            <a:xfrm>
              <a:off x="6048536" y="300700"/>
              <a:ext cx="2851395" cy="4102967"/>
              <a:chOff x="6048536" y="300700"/>
              <a:chExt cx="2851395" cy="4102967"/>
            </a:xfrm>
          </p:grpSpPr>
          <p:cxnSp>
            <p:nvCxnSpPr>
              <p:cNvPr id="158" name="Conector recto de flecha 157"/>
              <p:cNvCxnSpPr>
                <a:stCxn id="131" idx="6"/>
                <a:endCxn id="144" idx="1"/>
              </p:cNvCxnSpPr>
              <p:nvPr/>
            </p:nvCxnSpPr>
            <p:spPr>
              <a:xfrm>
                <a:off x="7245575" y="977225"/>
                <a:ext cx="1585119" cy="488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8" name="Grupo 507"/>
              <p:cNvGrpSpPr/>
              <p:nvPr/>
            </p:nvGrpSpPr>
            <p:grpSpPr>
              <a:xfrm>
                <a:off x="6048536" y="300700"/>
                <a:ext cx="2851395" cy="4102967"/>
                <a:chOff x="6048536" y="300700"/>
                <a:chExt cx="2851395" cy="4102967"/>
              </a:xfrm>
            </p:grpSpPr>
            <p:sp>
              <p:nvSpPr>
                <p:cNvPr id="131" name="Elipse 130"/>
                <p:cNvSpPr/>
                <p:nvPr/>
              </p:nvSpPr>
              <p:spPr>
                <a:xfrm>
                  <a:off x="6048536" y="608494"/>
                  <a:ext cx="1197039" cy="7374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6" name="CuadroTexto 135"/>
                <p:cNvSpPr txBox="1"/>
                <p:nvPr/>
              </p:nvSpPr>
              <p:spPr>
                <a:xfrm>
                  <a:off x="6231804" y="760032"/>
                  <a:ext cx="8443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200" dirty="0"/>
                    <a:t>Estrés Agudo</a:t>
                  </a:r>
                </a:p>
              </p:txBody>
            </p:sp>
            <p:cxnSp>
              <p:nvCxnSpPr>
                <p:cNvPr id="157" name="Conector recto de flecha 156"/>
                <p:cNvCxnSpPr>
                  <a:stCxn id="131" idx="6"/>
                  <a:endCxn id="143" idx="1"/>
                </p:cNvCxnSpPr>
                <p:nvPr/>
              </p:nvCxnSpPr>
              <p:spPr>
                <a:xfrm flipV="1">
                  <a:off x="7245575" y="340789"/>
                  <a:ext cx="1586927" cy="6364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ector recto de flecha 158"/>
                <p:cNvCxnSpPr>
                  <a:endCxn id="187" idx="1"/>
                </p:cNvCxnSpPr>
                <p:nvPr/>
              </p:nvCxnSpPr>
              <p:spPr>
                <a:xfrm flipV="1">
                  <a:off x="7286909" y="913535"/>
                  <a:ext cx="1545593" cy="636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ector recto de flecha 159"/>
                <p:cNvCxnSpPr>
                  <a:endCxn id="145" idx="1"/>
                </p:cNvCxnSpPr>
                <p:nvPr/>
              </p:nvCxnSpPr>
              <p:spPr>
                <a:xfrm>
                  <a:off x="7305372" y="945380"/>
                  <a:ext cx="1525323" cy="1266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ector recto de flecha 160"/>
                <p:cNvCxnSpPr>
                  <a:endCxn id="146" idx="1"/>
                </p:cNvCxnSpPr>
                <p:nvPr/>
              </p:nvCxnSpPr>
              <p:spPr>
                <a:xfrm>
                  <a:off x="7286909" y="979568"/>
                  <a:ext cx="1557452" cy="19742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ector recto de flecha 161"/>
                <p:cNvCxnSpPr>
                  <a:endCxn id="147" idx="1"/>
                </p:cNvCxnSpPr>
                <p:nvPr/>
              </p:nvCxnSpPr>
              <p:spPr>
                <a:xfrm>
                  <a:off x="7340701" y="1002447"/>
                  <a:ext cx="1496884" cy="26022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CuadroTexto 165"/>
                <p:cNvSpPr txBox="1"/>
                <p:nvPr/>
              </p:nvSpPr>
              <p:spPr>
                <a:xfrm rot="3202650">
                  <a:off x="8048041" y="1992493"/>
                  <a:ext cx="6501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0.617</a:t>
                  </a:r>
                </a:p>
              </p:txBody>
            </p:sp>
            <p:sp>
              <p:nvSpPr>
                <p:cNvPr id="175" name="CuadroTexto 174"/>
                <p:cNvSpPr txBox="1"/>
                <p:nvPr/>
              </p:nvSpPr>
              <p:spPr>
                <a:xfrm rot="3202650">
                  <a:off x="8225909" y="2683513"/>
                  <a:ext cx="6501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0.729</a:t>
                  </a:r>
                </a:p>
              </p:txBody>
            </p:sp>
            <p:sp>
              <p:nvSpPr>
                <p:cNvPr id="176" name="CuadroTexto 175"/>
                <p:cNvSpPr txBox="1"/>
                <p:nvPr/>
              </p:nvSpPr>
              <p:spPr>
                <a:xfrm rot="2599724">
                  <a:off x="8097032" y="1611848"/>
                  <a:ext cx="6293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0.738</a:t>
                  </a:r>
                </a:p>
              </p:txBody>
            </p:sp>
            <p:sp>
              <p:nvSpPr>
                <p:cNvPr id="177" name="CuadroTexto 176"/>
                <p:cNvSpPr txBox="1"/>
                <p:nvPr/>
              </p:nvSpPr>
              <p:spPr>
                <a:xfrm rot="948690">
                  <a:off x="8012573" y="1037002"/>
                  <a:ext cx="6293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0.779</a:t>
                  </a:r>
                </a:p>
              </p:txBody>
            </p:sp>
            <p:sp>
              <p:nvSpPr>
                <p:cNvPr id="179" name="CuadroTexto 178"/>
                <p:cNvSpPr txBox="1"/>
                <p:nvPr/>
              </p:nvSpPr>
              <p:spPr>
                <a:xfrm rot="20226849">
                  <a:off x="7959813" y="300700"/>
                  <a:ext cx="6293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0.754</a:t>
                  </a:r>
                </a:p>
              </p:txBody>
            </p:sp>
            <p:cxnSp>
              <p:nvCxnSpPr>
                <p:cNvPr id="188" name="Conector recto de flecha 187"/>
                <p:cNvCxnSpPr/>
                <p:nvPr/>
              </p:nvCxnSpPr>
              <p:spPr>
                <a:xfrm>
                  <a:off x="7361576" y="1046080"/>
                  <a:ext cx="1538355" cy="33575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CuadroTexto 228"/>
                <p:cNvSpPr txBox="1"/>
                <p:nvPr/>
              </p:nvSpPr>
              <p:spPr>
                <a:xfrm rot="20226849">
                  <a:off x="8112213" y="453100"/>
                  <a:ext cx="6293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/>
                    <a:t>0.754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75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451624" y="1003608"/>
            <a:ext cx="12432316" cy="5568923"/>
            <a:chOff x="-451624" y="1003608"/>
            <a:chExt cx="12432316" cy="5568923"/>
          </a:xfrm>
        </p:grpSpPr>
        <p:sp>
          <p:nvSpPr>
            <p:cNvPr id="8" name="Rectángulo 7"/>
            <p:cNvSpPr/>
            <p:nvPr/>
          </p:nvSpPr>
          <p:spPr>
            <a:xfrm>
              <a:off x="-451624" y="4804727"/>
              <a:ext cx="6724184" cy="1439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 he perdido a ningún ser querido o cercano por fallecimiento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hija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esposa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madre o padre,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 familiar cercano,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amiga (o) cercana (o), por su sensible fallecimiento, debido al COVID-19</a:t>
              </a: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</a:rPr>
                <a:t>He perdido a un (a) colega cercana (o), por su sensible fallecimiento, debido al COVID-19</a:t>
              </a:r>
              <a:endParaRPr lang="es-MX" sz="11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0125907" y="5966905"/>
              <a:ext cx="1821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(6, 9,436)=8.17,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762112" y="4326671"/>
              <a:ext cx="702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Estrés agudo en función de las pérdidas por COVID-19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96" y="1003608"/>
              <a:ext cx="11929796" cy="3323063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6003673" y="4633539"/>
              <a:ext cx="41222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n=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1	40.8345	25.87660	9184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2	24.6429	28.04359	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3	29.6429	24.01105	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4	40.2198	24.63230	13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5	51.7221	25.49172	73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6	51.6667	26.55553	48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7	53.2555	26.19784	104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41.0866	25.93836	9438	</a:t>
              </a:r>
            </a:p>
            <a:p>
              <a:endParaRPr lang="es-MX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-540524" y="1059985"/>
            <a:ext cx="12398863" cy="5528453"/>
            <a:chOff x="-451624" y="1237785"/>
            <a:chExt cx="12398863" cy="5528453"/>
          </a:xfrm>
        </p:grpSpPr>
        <p:sp>
          <p:nvSpPr>
            <p:cNvPr id="21" name="Rectángulo 20"/>
            <p:cNvSpPr/>
            <p:nvPr/>
          </p:nvSpPr>
          <p:spPr>
            <a:xfrm>
              <a:off x="-451624" y="5033327"/>
              <a:ext cx="6724184" cy="1439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 he perdido a ningún ser querido o cercano por fallecimiento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hija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esposa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madre o padre,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 familiar cercano,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amiga (o) cercana (o), por su sensible fallecimiento, debido al COVID-19</a:t>
              </a: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</a:rPr>
                <a:t>He perdido a un (a) colega cercana (o), por su sensible fallecimiento, debido al COVID-19</a:t>
              </a:r>
              <a:endParaRPr lang="es-MX" sz="11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0125907" y="6195505"/>
              <a:ext cx="1821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(6, 9,436)=4.45,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513980" y="4400550"/>
              <a:ext cx="8233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Pensamiento negativo en función de las pérdidas por COVID-19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420916" y="4827246"/>
              <a:ext cx="4003288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1	32.0438	22.27417	9184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2	25.2500	30.36798	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3	40.5000	17.32875	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4	42.9231	24.09171	13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5	36.2466	21.04478	73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6	43.3333	24.30772	48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7	37.9615	22.56551	104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32.2153	22.30949	9438	</a:t>
              </a:r>
            </a:p>
            <a:p>
              <a:endParaRPr lang="es-MX" sz="1200" dirty="0">
                <a:latin typeface="Times New Roman" panose="02020603050405020304" pitchFamily="18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904" y="1237785"/>
              <a:ext cx="11627813" cy="3162765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-502424" y="955312"/>
            <a:ext cx="12643624" cy="5637155"/>
            <a:chOff x="-451624" y="828312"/>
            <a:chExt cx="12643624" cy="5637155"/>
          </a:xfrm>
        </p:grpSpPr>
        <p:sp>
          <p:nvSpPr>
            <p:cNvPr id="27" name="Rectángulo 26"/>
            <p:cNvSpPr/>
            <p:nvPr/>
          </p:nvSpPr>
          <p:spPr>
            <a:xfrm>
              <a:off x="-451624" y="4804727"/>
              <a:ext cx="6724184" cy="1439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 he perdido a ningún ser querido o cercano por fallecimiento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hija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esposa (o),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mi madre o padre,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 familiar cercano, por su sensible fallecimiento, debido al COVID-19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He perdido a una amiga (o) cercana (o), por su sensible fallecimiento, debido al COVID-19</a:t>
              </a:r>
            </a:p>
            <a:p>
              <a:pPr marL="342900" lvl="0" indent="-342900" algn="r">
                <a:spcAft>
                  <a:spcPts val="80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</a:rPr>
                <a:t>He perdido a un (a) colega cercana (o), por su sensible fallecimiento, debido al COVID-19</a:t>
              </a:r>
              <a:endParaRPr lang="es-MX" sz="110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0125907" y="5966905"/>
              <a:ext cx="18213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(6, 9,436)=4.32,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910468" y="4200631"/>
              <a:ext cx="75826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Emoción negativa en función de las pérdidas por COVID-19</a:t>
              </a: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8" y="828312"/>
              <a:ext cx="12138352" cy="33380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1" name="Rectángulo 30"/>
            <p:cNvSpPr/>
            <p:nvPr/>
          </p:nvSpPr>
          <p:spPr>
            <a:xfrm>
              <a:off x="6523463" y="4680363"/>
              <a:ext cx="3969658" cy="1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36.8398	26.01653	9184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31.9643	35.48857	8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36.2500	12.75327	8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4	46.7033	27.15153	13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5	42.8963	22.37585	73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6	47.3810	27.79700	48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7	45.8516	24.99496	104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4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44461" y="1176837"/>
            <a:ext cx="12161692" cy="5616599"/>
            <a:chOff x="-44461" y="1176837"/>
            <a:chExt cx="12161692" cy="5616599"/>
          </a:xfrm>
        </p:grpSpPr>
        <p:sp>
          <p:nvSpPr>
            <p:cNvPr id="3" name="CuadroTexto 2"/>
            <p:cNvSpPr txBox="1"/>
            <p:nvPr/>
          </p:nvSpPr>
          <p:spPr>
            <a:xfrm>
              <a:off x="9567746" y="6147104"/>
              <a:ext cx="1978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F(</a:t>
              </a:r>
              <a:r>
                <a:rPr lang="es-MX" sz="1200" dirty="0"/>
                <a:t>1, 9,436)=149.55,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455376" y="1176837"/>
              <a:ext cx="4336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Estrés agudo en función del sexo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520282" y="5974931"/>
              <a:ext cx="309632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Mujer</a:t>
              </a:r>
            </a:p>
            <a:p>
              <a:pPr algn="r"/>
              <a:r>
                <a:rPr lang="es-MX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 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Hombre</a:t>
              </a:r>
              <a:endParaRPr lang="es-MX" sz="1100" dirty="0"/>
            </a:p>
            <a:p>
              <a:pPr lvl="0" algn="r">
                <a:spcAft>
                  <a:spcPts val="0"/>
                </a:spcAft>
              </a:pPr>
              <a:endParaRPr lang="es-MX" sz="1100" dirty="0">
                <a:effectLst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4461" y="1739590"/>
              <a:ext cx="12161692" cy="3412273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616604" y="5777773"/>
              <a:ext cx="40144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0	43.1289	25.90221	6754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1	35.9474	25.31493	2684	</a:t>
              </a:r>
            </a:p>
            <a:p>
              <a:pPr marR="600" algn="r"/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41.0866	25.93836	9438	</a:t>
              </a:r>
            </a:p>
            <a:p>
              <a:endParaRPr lang="es-MX" sz="12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66961" y="1244016"/>
            <a:ext cx="11859778" cy="5307997"/>
            <a:chOff x="266961" y="1244016"/>
            <a:chExt cx="11859778" cy="5307997"/>
          </a:xfrm>
        </p:grpSpPr>
        <p:sp>
          <p:nvSpPr>
            <p:cNvPr id="3" name="CuadroTexto 2"/>
            <p:cNvSpPr txBox="1"/>
            <p:nvPr/>
          </p:nvSpPr>
          <p:spPr>
            <a:xfrm>
              <a:off x="10122875" y="6275014"/>
              <a:ext cx="1899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(2, 9,436)=73.00, </a:t>
              </a:r>
              <a:r>
                <a:rPr lang="es-MX" sz="1200" i="1" dirty="0"/>
                <a:t>p</a:t>
              </a:r>
              <a:r>
                <a:rPr lang="es-MX" sz="1200" dirty="0"/>
                <a:t>=0.036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471962" y="1244016"/>
              <a:ext cx="9855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Pensamiento negativo en función de la condición por contingencia COVID-19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728548" y="5639263"/>
              <a:ext cx="4189140" cy="635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Sí 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Parcialmente (Debo trabajar o soy quien sale por víveres)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018049" y="5444017"/>
              <a:ext cx="398722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35.1537	22.10776	4332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29.9219	22.08709	4712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27.3350	23.13528	394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32.2153	22.30949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961" y="1761895"/>
              <a:ext cx="11859778" cy="3278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5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56217" y="1090085"/>
            <a:ext cx="11857633" cy="5684950"/>
            <a:chOff x="256217" y="1090085"/>
            <a:chExt cx="11857633" cy="5684950"/>
          </a:xfrm>
        </p:grpSpPr>
        <p:sp>
          <p:nvSpPr>
            <p:cNvPr id="3" name="CuadroTexto 2"/>
            <p:cNvSpPr txBox="1"/>
            <p:nvPr/>
          </p:nvSpPr>
          <p:spPr>
            <a:xfrm>
              <a:off x="9887919" y="6275014"/>
              <a:ext cx="1978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(2, 9,436)=271.04,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2790511" y="1090085"/>
              <a:ext cx="7172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Emoción negativa por Perfil de la persona respondiente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94731" y="5916262"/>
              <a:ext cx="2962507" cy="635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Personal de Salud 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Población en general</a:t>
              </a:r>
              <a:endPara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r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s-MX" sz="11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Comunidad Universitaria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17" y="1583473"/>
              <a:ext cx="11857633" cy="324093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326672" y="5667039"/>
              <a:ext cx="390502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27.6843	23.91834	1789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36.2395	25.87087	5282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45.9316	25.04467	2367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06498" y="1054882"/>
            <a:ext cx="12005582" cy="5577199"/>
            <a:chOff x="106498" y="1054882"/>
            <a:chExt cx="12005582" cy="5577199"/>
          </a:xfrm>
        </p:grpSpPr>
        <p:sp>
          <p:nvSpPr>
            <p:cNvPr id="3" name="Rectángulo 2"/>
            <p:cNvSpPr/>
            <p:nvPr/>
          </p:nvSpPr>
          <p:spPr>
            <a:xfrm>
              <a:off x="1198502" y="5260270"/>
              <a:ext cx="32524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Soltera o soltero </a:t>
              </a:r>
              <a:endParaRPr lang="es-MX" sz="1200" dirty="0"/>
            </a:p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Casada o casado</a:t>
              </a:r>
              <a:endParaRPr lang="es-MX" sz="1200" dirty="0"/>
            </a:p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Unión libre</a:t>
              </a:r>
              <a:endParaRPr lang="es-MX" sz="1200" dirty="0"/>
            </a:p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Divorciada o divorciado </a:t>
              </a:r>
              <a:endParaRPr lang="es-MX" sz="1200" dirty="0"/>
            </a:p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Viuda o viudo</a:t>
              </a:r>
              <a:endParaRPr lang="es-MX" sz="1200" dirty="0"/>
            </a:p>
            <a:p>
              <a:pPr marL="342900" lvl="0" indent="-342900" algn="r">
                <a:spcAft>
                  <a:spcPts val="0"/>
                </a:spcAft>
                <a:buFont typeface="+mj-lt"/>
                <a:buAutoNum type="arabicPeriod"/>
              </a:pPr>
              <a:r>
                <a:rPr lang="es-MX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Separada o separado</a:t>
              </a:r>
              <a:endParaRPr lang="es-MX" sz="1200" dirty="0">
                <a:effectLst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887919" y="5862421"/>
              <a:ext cx="1899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(5, 9,436)=99.76,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904701" y="1054882"/>
              <a:ext cx="4479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Emoción negativa por Estado Civil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8" y="1538868"/>
              <a:ext cx="12005582" cy="3304595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962292" y="5016254"/>
              <a:ext cx="3902927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41.6232	26.11599	5550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28.0263	23.69868	2065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34.0098	24.47884	1139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4	29.9874	25.05943	340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5	25.9266	25.07209	74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6	36.7778	26.09667	270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1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17C2-D743-6446-9AF5-00021BBE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1" y="1961615"/>
            <a:ext cx="10385903" cy="28354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Sesión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1. </a:t>
            </a:r>
            <a:b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Epidemiología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del COVID-19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México-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Estados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Unidos a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nivel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  <a:ea typeface="Lato Medium" panose="020F0502020204030203" pitchFamily="34" charset="0"/>
                <a:cs typeface="Lato Medium" panose="020F0502020204030203" pitchFamily="34" charset="0"/>
              </a:rPr>
              <a:t>nacional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60437-F73A-FE47-90E8-609C7B2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2" y="56817"/>
            <a:ext cx="958597" cy="900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82DB3-6C84-8949-A825-2696C341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70" y="128319"/>
            <a:ext cx="1760461" cy="757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D4462F-5C2B-9A44-8D29-F95524E64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013" y="212100"/>
            <a:ext cx="1987973" cy="5313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5797" y="927709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3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45788" y="1255922"/>
            <a:ext cx="12046212" cy="5437947"/>
            <a:chOff x="145788" y="1255922"/>
            <a:chExt cx="12046212" cy="5437947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2056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9,436)=1110.42,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143672" y="1255922"/>
              <a:ext cx="6723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Emoción negativa en función de padecer Depresión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559568" y="6009067"/>
              <a:ext cx="1650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Si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88" y="1954334"/>
              <a:ext cx="12046212" cy="317776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445251" y="5755150"/>
              <a:ext cx="392494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32.8745	24.41517	7584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54.1231	25.40275	1854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3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1066992"/>
            <a:ext cx="12133059" cy="5617467"/>
            <a:chOff x="0" y="1066992"/>
            <a:chExt cx="12133059" cy="5617467"/>
          </a:xfrm>
        </p:grpSpPr>
        <p:sp>
          <p:nvSpPr>
            <p:cNvPr id="3" name="CuadroTexto 2"/>
            <p:cNvSpPr txBox="1"/>
            <p:nvPr/>
          </p:nvSpPr>
          <p:spPr>
            <a:xfrm>
              <a:off x="9529535" y="6224510"/>
              <a:ext cx="2056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(2, 9,436)=1675.08,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96000" y="1066992"/>
              <a:ext cx="11737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Emoción negativa en función de haber sentido que se quiere morir, o pensado en la muerte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891386" y="5762845"/>
              <a:ext cx="165038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Si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NQC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7737"/>
              <a:ext cx="11794302" cy="3295791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794015" y="5576463"/>
              <a:ext cx="3985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56.7559	24.33357	2370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27.9997	21.63119	6457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56.2333	21.84232	611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4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51678" y="1054367"/>
            <a:ext cx="11907910" cy="5731834"/>
            <a:chOff x="251678" y="1054367"/>
            <a:chExt cx="11907910" cy="5731834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899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(3, 9,436)=48.94,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1054367"/>
              <a:ext cx="11463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Ansiedad generalizada en función de haber iniciado, reiniciado o incrementado su consumo de tabaco.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762845"/>
              <a:ext cx="28281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Si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 tengo hábito de fumar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NQC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678" y="2030239"/>
              <a:ext cx="11907910" cy="3195873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879818" y="5508928"/>
              <a:ext cx="3913630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52.6166	31.59380	943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38.9695	32.12338	4066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43.2988	32.18399	4394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4	48.7143	30.20379	35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42.3848	32.33609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3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37413" y="1123667"/>
            <a:ext cx="11790694" cy="5650474"/>
            <a:chOff x="237413" y="1123667"/>
            <a:chExt cx="11790694" cy="5650474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899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(2, 9,436)=95.11,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1123667"/>
              <a:ext cx="11463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Ansiedad generalizada en función de haber consumido alguna sustancia (marihuana, benzodiacepinas, cocaínas, anfetaminas, opiáceos, etc.) con la finalidad de sentirse mejor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Si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</a:t>
              </a:r>
            </a:p>
            <a:p>
              <a:pPr marL="228600" lvl="0" indent="-228600" algn="r">
                <a:spcAft>
                  <a:spcPts val="0"/>
                </a:spcAft>
                <a:buAutoNum type="arabicPeriod"/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NQC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413" y="2428488"/>
              <a:ext cx="11790694" cy="3153577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879817" y="5666145"/>
              <a:ext cx="400163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57.0000	31.12971	795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2	40.9426	32.10698	8569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3	52.3649	31.12308	74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42.3848	32.33609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5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34234" y="1193664"/>
            <a:ext cx="11674907" cy="5392483"/>
            <a:chOff x="134234" y="1193664"/>
            <a:chExt cx="11674907" cy="5392483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978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9,436)=526.14,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1193664"/>
              <a:ext cx="11463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Emoción negativa en función de haber sido víctima de algún tipo de violencia física o verbal dentro de su casa.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Sí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34" y="2314638"/>
              <a:ext cx="11674907" cy="3042813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5024673" y="5647428"/>
              <a:ext cx="392070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34.8059	25.27565	8274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52.9897	25.66298	1164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4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31874" y="966597"/>
            <a:ext cx="11872974" cy="5727272"/>
            <a:chOff x="131874" y="966597"/>
            <a:chExt cx="11872974" cy="5727272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899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9,436)=87.13,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966597"/>
              <a:ext cx="11463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Emoción negativa en función de considerar que se encuentra en peligro debido a que recibe agresión o violencia dentro de su casa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Sí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74" y="2193679"/>
              <a:ext cx="11872974" cy="325924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5184011" y="5755150"/>
              <a:ext cx="387488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36.7897	25.89498	9337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60.9760	26.44203	101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03844" y="979685"/>
            <a:ext cx="11947140" cy="5714184"/>
            <a:chOff x="103844" y="979685"/>
            <a:chExt cx="11947140" cy="5714184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978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9,436)=187.08,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979685"/>
              <a:ext cx="11463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Emoción negativa en función de reportar que alguien la (o) lastimó físicamente de forma intencional (por ejemplo, empujar, golpear, pellizcar, etc.)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Sí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44" y="2117376"/>
              <a:ext cx="11947140" cy="321398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5413971" y="5755150"/>
              <a:ext cx="389552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36.2312	25.71158	8982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53.1485	26.81710	456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1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7734" y="1059946"/>
            <a:ext cx="11794388" cy="5526201"/>
            <a:chOff x="7734" y="1059946"/>
            <a:chExt cx="11794388" cy="5526201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2056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9,436)=1120.60,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38669" y="1059946"/>
              <a:ext cx="11463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Emoción negativa en función de reportar que alguien la (o) lastimó emocionalmente de forma intencional (por ejemplo, humillarle, insultarle, amenazarle, ignorarle, prohibirle, celarle.)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Sí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" y="2499730"/>
              <a:ext cx="11762357" cy="316215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5152564" y="5647428"/>
              <a:ext cx="393777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32.1815	24.26740	7098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51.8120	25.58416	2340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37.0486	26.01877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8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45688" y="1132745"/>
            <a:ext cx="11463453" cy="5453402"/>
            <a:chOff x="345688" y="1132745"/>
            <a:chExt cx="11463453" cy="5453402"/>
          </a:xfrm>
        </p:grpSpPr>
        <p:sp>
          <p:nvSpPr>
            <p:cNvPr id="3" name="CuadroTexto 2"/>
            <p:cNvSpPr txBox="1"/>
            <p:nvPr/>
          </p:nvSpPr>
          <p:spPr>
            <a:xfrm>
              <a:off x="9615337" y="6224510"/>
              <a:ext cx="1978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i="1" dirty="0"/>
                <a:t>F</a:t>
              </a:r>
              <a:r>
                <a:rPr lang="es-MX" sz="1200" dirty="0"/>
                <a:t>(1, 9,436)=117.01, </a:t>
              </a:r>
              <a:r>
                <a:rPr lang="es-MX" sz="1200" i="1" dirty="0"/>
                <a:t>p</a:t>
              </a:r>
              <a:r>
                <a:rPr lang="es-MX" sz="1200" dirty="0"/>
                <a:t>=0.000 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5688" y="1132745"/>
              <a:ext cx="11463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Ansiedad generalizada en función de reportar que alguien sobrepasó los límites en su sexualidad (por ejemplo, acoso sexual, abuso sexual, violación)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99420" y="5901345"/>
              <a:ext cx="28281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0. No</a:t>
              </a:r>
            </a:p>
            <a:p>
              <a:pPr lvl="0" algn="r">
                <a:spcAft>
                  <a:spcPts val="0"/>
                </a:spcAft>
              </a:pP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 Sí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27" y="2370786"/>
              <a:ext cx="10201275" cy="280035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934138" y="5647428"/>
              <a:ext cx="387544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	M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  <a:r>
                <a:rPr lang="es-MX" sz="11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=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0	41.7231	32.23740	9126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1	61.7388	29.10926	312	</a:t>
              </a:r>
            </a:p>
            <a:p>
              <a:pPr marR="600" algn="r"/>
              <a:r>
                <a:rPr lang="es-MX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Total	42.3848	32.33609	9438	</a:t>
              </a:r>
            </a:p>
            <a:p>
              <a:endParaRPr lang="es-MX" sz="11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5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" y="0"/>
            <a:ext cx="12125325" cy="10191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580" y="1751444"/>
            <a:ext cx="11145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/>
              <a:t>El nivel de </a:t>
            </a:r>
            <a:r>
              <a:rPr lang="es-MX" sz="4800" b="1" dirty="0">
                <a:solidFill>
                  <a:schemeClr val="accent1">
                    <a:lumMod val="75000"/>
                  </a:schemeClr>
                </a:solidFill>
              </a:rPr>
              <a:t>estrés agudo </a:t>
            </a:r>
            <a:r>
              <a:rPr lang="es-MX" sz="4800" dirty="0"/>
              <a:t>está predicho por el nivel de </a:t>
            </a:r>
            <a:r>
              <a:rPr lang="es-MX" sz="4800" b="1" dirty="0">
                <a:solidFill>
                  <a:schemeClr val="accent2">
                    <a:lumMod val="75000"/>
                  </a:schemeClr>
                </a:solidFill>
              </a:rPr>
              <a:t>pensamientos negativos</a:t>
            </a:r>
            <a:r>
              <a:rPr lang="es-MX" sz="4800" dirty="0"/>
              <a:t>. Los niveles de </a:t>
            </a:r>
            <a:r>
              <a:rPr lang="es-MX" sz="4800" b="1" dirty="0">
                <a:solidFill>
                  <a:schemeClr val="accent4">
                    <a:lumMod val="75000"/>
                  </a:schemeClr>
                </a:solidFill>
              </a:rPr>
              <a:t>emociones negativas y de ansiedad generalizada </a:t>
            </a:r>
            <a:r>
              <a:rPr lang="es-MX" sz="4800" dirty="0"/>
              <a:t>están predichos por el nivel de </a:t>
            </a:r>
            <a:r>
              <a:rPr lang="es-MX" sz="4800" b="1" dirty="0">
                <a:solidFill>
                  <a:schemeClr val="accent1">
                    <a:lumMod val="75000"/>
                  </a:schemeClr>
                </a:solidFill>
              </a:rPr>
              <a:t>estrés agudo</a:t>
            </a:r>
            <a:r>
              <a:rPr lang="es-MX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41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6E3C8-8254-4DB1-83A5-A8132B249708}"/>
              </a:ext>
            </a:extLst>
          </p:cNvPr>
          <p:cNvSpPr txBox="1">
            <a:spLocks/>
          </p:cNvSpPr>
          <p:nvPr/>
        </p:nvSpPr>
        <p:spPr>
          <a:xfrm>
            <a:off x="733187" y="1293427"/>
            <a:ext cx="3791922" cy="93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Temario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7AC8D2-1F69-44EB-970F-756ECD76DA31}"/>
              </a:ext>
            </a:extLst>
          </p:cNvPr>
          <p:cNvSpPr txBox="1">
            <a:spLocks/>
          </p:cNvSpPr>
          <p:nvPr/>
        </p:nvSpPr>
        <p:spPr>
          <a:xfrm>
            <a:off x="504092" y="2233280"/>
            <a:ext cx="11183815" cy="318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1.1.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Introducción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1.2.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preventivas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1.3. Panorama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epidemiológico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1.4.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Comorbilidades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asociadas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complicaciones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por COVID-19 (DM, HTA,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Obesidad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1.5. Desarrollo de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herramientas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monitoreo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perspectiva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binacional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1.6. </a:t>
            </a:r>
            <a:r>
              <a:rPr lang="es-E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Estrategia de atención psicológica comunitaria y de primer nivel</a:t>
            </a:r>
          </a:p>
        </p:txBody>
      </p:sp>
    </p:spTree>
    <p:extLst>
      <p:ext uri="{BB962C8B-B14F-4D97-AF65-F5344CB8AC3E}">
        <p14:creationId xmlns:p14="http://schemas.microsoft.com/office/powerpoint/2010/main" val="2398453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9D2A-25E6-9E46-AAC2-8FB4D6FD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5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Gracias por </a:t>
            </a:r>
            <a:r>
              <a:rPr lang="en-US" sz="5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su</a:t>
            </a:r>
            <a:r>
              <a:rPr lang="en-US" sz="5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atención</a:t>
            </a:r>
            <a:endParaRPr lang="en-US" sz="5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E904876-2EEF-41AB-AAA9-6F65426A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2" y="56817"/>
            <a:ext cx="958597" cy="90018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332AF31-12F5-435E-9096-F44455793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70" y="128319"/>
            <a:ext cx="1760461" cy="75718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10BE141-BEC3-47F0-BC6B-79C20D2C2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013" y="212100"/>
            <a:ext cx="1987973" cy="5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0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87CAC6-3AF5-4849-A2A1-AF13A177C7E4}"/>
              </a:ext>
            </a:extLst>
          </p:cNvPr>
          <p:cNvSpPr/>
          <p:nvPr/>
        </p:nvSpPr>
        <p:spPr>
          <a:xfrm>
            <a:off x="0" y="-15758"/>
            <a:ext cx="12192000" cy="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7E573-4D4D-3D48-8410-16DFB9C24916}"/>
              </a:ext>
            </a:extLst>
          </p:cNvPr>
          <p:cNvSpPr/>
          <p:nvPr/>
        </p:nvSpPr>
        <p:spPr>
          <a:xfrm>
            <a:off x="0" y="924095"/>
            <a:ext cx="12200271" cy="36933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0C4C25-AABB-445D-91BF-1945E2618C7E}"/>
              </a:ext>
            </a:extLst>
          </p:cNvPr>
          <p:cNvSpPr txBox="1">
            <a:spLocks/>
          </p:cNvSpPr>
          <p:nvPr/>
        </p:nvSpPr>
        <p:spPr>
          <a:xfrm>
            <a:off x="914400" y="2260723"/>
            <a:ext cx="10067899" cy="23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Introducción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4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50" y="16081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D3F7F"/>
                </a:solidFill>
                <a:latin typeface="Palatino Linotype" panose="02040502050505030304" pitchFamily="18" charset="0"/>
              </a:rPr>
              <a:t>COVID-19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90" y="1290408"/>
            <a:ext cx="10232066" cy="351893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afección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respiratoria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ocasionada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un nuevo coronavirus que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identificó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Wuhan, China.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propaga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persona a persona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través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gotitas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respiratorias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persona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infectada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estornuda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contagio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tocar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superficie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virus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luego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tocar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boca 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nariz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complicaciones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causadas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COVID-19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forma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grave,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síntomas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un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resfriado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común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hasta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neumonía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insuficiencia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múltiples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órganos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graves,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ocasionar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muerte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39AD6-FC0E-2240-8125-FFE95C1D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201" y="4809342"/>
            <a:ext cx="1095154" cy="1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1C86-3045-B84C-A55B-783A118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5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1D3F7F"/>
                </a:solidFill>
                <a:latin typeface="Palatino Linotype" panose="02040502050505030304" pitchFamily="18" charset="0"/>
              </a:rPr>
              <a:t>Síntomas</a:t>
            </a:r>
            <a:endParaRPr lang="en-US" b="1" dirty="0">
              <a:solidFill>
                <a:srgbClr val="1D3F7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5" y="1698028"/>
            <a:ext cx="9879421" cy="4436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síntomas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 a 14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después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exposición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02C58F-0362-DB49-A3C7-9C4F89B50A8B}"/>
              </a:ext>
            </a:extLst>
          </p:cNvPr>
          <p:cNvGraphicFramePr>
            <a:graphicFrameLocks noGrp="1"/>
          </p:cNvGraphicFramePr>
          <p:nvPr/>
        </p:nvGraphicFramePr>
        <p:xfrm>
          <a:off x="785035" y="2690033"/>
          <a:ext cx="10201833" cy="328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611">
                  <a:extLst>
                    <a:ext uri="{9D8B030D-6E8A-4147-A177-3AD203B41FA5}">
                      <a16:colId xmlns:a16="http://schemas.microsoft.com/office/drawing/2014/main" val="3141311164"/>
                    </a:ext>
                  </a:extLst>
                </a:gridCol>
                <a:gridCol w="3400611">
                  <a:extLst>
                    <a:ext uri="{9D8B030D-6E8A-4147-A177-3AD203B41FA5}">
                      <a16:colId xmlns:a16="http://schemas.microsoft.com/office/drawing/2014/main" val="3789417179"/>
                    </a:ext>
                  </a:extLst>
                </a:gridCol>
                <a:gridCol w="3400611">
                  <a:extLst>
                    <a:ext uri="{9D8B030D-6E8A-4147-A177-3AD203B41FA5}">
                      <a16:colId xmlns:a16="http://schemas.microsoft.com/office/drawing/2014/main" val="1496401996"/>
                    </a:ext>
                  </a:extLst>
                </a:gridCol>
              </a:tblGrid>
              <a:tr h="454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COVID-19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GRIPE COMÚN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ALERGIAS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C3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36020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Fiebre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Fiebre de inicio brusco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Estornudos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6725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Tos seca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94619"/>
                  </a:ext>
                </a:extLst>
              </a:tr>
              <a:tr h="45467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 de garganta, escurrimiento nasal o enrojecimiento de ojos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 de cabeza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Ojos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rojos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irritados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0979"/>
                  </a:ext>
                </a:extLst>
              </a:tr>
              <a:tr h="45467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 muscular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Congestión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nasal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06372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 de articulaciones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 de garganta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síntomas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son locales, no hay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malestar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general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3764"/>
                  </a:ext>
                </a:extLst>
              </a:tr>
              <a:tr h="45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 casos graves: dificultad para respirar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Congestión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nasal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4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1E50-8F99-FA4D-BF35-25A747FB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5" y="1210521"/>
            <a:ext cx="9879421" cy="4436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personas que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sufrir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complicaciones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son: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60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enfermedades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crónicas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cardio-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respiratorias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diabetes,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hipertensión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inmnosupresión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cáncer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VIH,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trasplante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órganos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mujeres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fertilidad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entre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Fumadores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aquellos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diagnosticados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EPOC). </a:t>
            </a:r>
          </a:p>
          <a:p>
            <a:pPr algn="just">
              <a:lnSpc>
                <a:spcPct val="110000"/>
              </a:lnSpc>
              <a:spcBef>
                <a:spcPts val="400"/>
              </a:spcBef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mujeres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embarazadas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6211B-DCE4-E846-BC0D-568A66B6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964" y="5201534"/>
            <a:ext cx="1195039" cy="11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4141</Words>
  <Application>Microsoft Office PowerPoint</Application>
  <PresentationFormat>Widescreen</PresentationFormat>
  <Paragraphs>527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Lato Medium</vt:lpstr>
      <vt:lpstr>Palatino Linotype</vt:lpstr>
      <vt:lpstr>Times New Roman</vt:lpstr>
      <vt:lpstr>Verdana</vt:lpstr>
      <vt:lpstr>Office Theme</vt:lpstr>
      <vt:lpstr>Seminario virtual COVID-19 en la región fronteriza México-Estados Unidos</vt:lpstr>
      <vt:lpstr>Objetivo </vt:lpstr>
      <vt:lpstr>PowerPoint Presentation</vt:lpstr>
      <vt:lpstr>Sesión 1.   Epidemiología del COVID-19 en México-Estados Unidos a nivel nacional</vt:lpstr>
      <vt:lpstr>PowerPoint Presentation</vt:lpstr>
      <vt:lpstr>PowerPoint Presentation</vt:lpstr>
      <vt:lpstr>COVID-19 </vt:lpstr>
      <vt:lpstr>Síntomas</vt:lpstr>
      <vt:lpstr>PowerPoint Presentation</vt:lpstr>
      <vt:lpstr>PowerPoint Presentation</vt:lpstr>
      <vt:lpstr>PowerPoint Presentation</vt:lpstr>
      <vt:lpstr>PowerPoint Presentation</vt:lpstr>
      <vt:lpstr>Panorama epidemiológico</vt:lpstr>
      <vt:lpstr>Nivel Mundial</vt:lpstr>
      <vt:lpstr>México</vt:lpstr>
      <vt:lpstr>México</vt:lpstr>
      <vt:lpstr>Estados Fronterizos de México</vt:lpstr>
      <vt:lpstr>Estados Unidos</vt:lpstr>
      <vt:lpstr>Estados Fronterizos de Estados Unidos</vt:lpstr>
      <vt:lpstr>PowerPoint Presentation</vt:lpstr>
      <vt:lpstr>COVID-19: Comorbilidades asociadas a defunciones confirmadas. 28/04/2020 </vt:lpstr>
      <vt:lpstr>COVID-19: Comorbilidades asociadas a defunciones confirmadas. 28/04/2020 </vt:lpstr>
      <vt:lpstr>COVID-19: Comorbilidades asociadas a defunciones confirmadas. 28/04/2020 </vt:lpstr>
      <vt:lpstr>Porcentaje de población con diagnóstico médico previo de diabetes. </vt:lpstr>
      <vt:lpstr>Porcentaje de población con diagnóstico médico previo de hipertensión. </vt:lpstr>
      <vt:lpstr>Porcentaje de población con el hábito de tabaquismo al momento de la entrevista.</vt:lpstr>
      <vt:lpstr>Porcentaje de población con sobrepeso y obesidad.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Priscila Hilton</dc:creator>
  <cp:lastModifiedBy>Maryell Martinez</cp:lastModifiedBy>
  <cp:revision>112</cp:revision>
  <dcterms:created xsi:type="dcterms:W3CDTF">2020-04-16T22:32:29Z</dcterms:created>
  <dcterms:modified xsi:type="dcterms:W3CDTF">2020-04-30T16:04:56Z</dcterms:modified>
</cp:coreProperties>
</file>