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78" r:id="rId5"/>
    <p:sldId id="272" r:id="rId6"/>
    <p:sldId id="288" r:id="rId7"/>
    <p:sldId id="290" r:id="rId8"/>
    <p:sldId id="285" r:id="rId9"/>
    <p:sldId id="262" r:id="rId10"/>
    <p:sldId id="270" r:id="rId11"/>
    <p:sldId id="265" r:id="rId12"/>
    <p:sldId id="276" r:id="rId13"/>
    <p:sldId id="291" r:id="rId14"/>
    <p:sldId id="263" r:id="rId15"/>
    <p:sldId id="264" r:id="rId16"/>
    <p:sldId id="266" r:id="rId17"/>
    <p:sldId id="281" r:id="rId18"/>
    <p:sldId id="282" r:id="rId19"/>
    <p:sldId id="283" r:id="rId20"/>
    <p:sldId id="284" r:id="rId2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RDO ALVAREZ HERNANDEZ" initials="GAH" lastIdx="1" clrIdx="0">
    <p:extLst>
      <p:ext uri="{19B8F6BF-5375-455C-9EA6-DF929625EA0E}">
        <p15:presenceInfo xmlns:p15="http://schemas.microsoft.com/office/powerpoint/2012/main" userId="S::galvarez@guayacan.uson.mx::75545bd7-5db4-4776-87c0-1aed279e3f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VID-19\ESTADISTICA%20TANYA\Escenarios%20COVID-19%20por%20JS%20y%20CML---Abr.01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VID-19\ESTADISTICA%20TANYA\Escenarios%20COVID-19%20por%20JS%20y%20CML---Abr.19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VID-19\ESTADISTICA%20TANYA\Escenarios%20COVID-19%20por%20JS%20y%20CML---Abr.01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icacruz\Downloads\Curvas%20COVID%2019%20-%2005%2017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icacruz\Downloads\Curvas%20COVID%2019%20-%2005%2017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icacruz\Downloads\CUADROS%20COVID%20-19---06(Recuperado%20automa&#769;ticamente)-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.%20Zepeda\Desktop\2020\COVID\AVISO%20EPIDEMIOLOGICO\CUADROS\CUADROS%20COVID%20-19---06(Recuperado%20autom&#225;ticamente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icacruz\Downloads\CUADROS%20COVID%20-19---06(Recuperado%20automa&#769;ticamente)-1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.%20Zepeda\Desktop\2020\COVID\AVISO%20EPIDEMIOLOGICO\CUADROS\CUADROS%20COVID%20-19---06(Recuperado%20autom&#225;ticamente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1800">
                <a:solidFill>
                  <a:srgbClr val="002060"/>
                </a:solidFill>
              </a:rPr>
              <a:t>Número estimado de eventos médicos por COVID-19 en Sonora, 2020</a:t>
            </a:r>
          </a:p>
          <a:p>
            <a:pPr>
              <a:defRPr sz="2000">
                <a:solidFill>
                  <a:srgbClr val="002060"/>
                </a:solidFill>
              </a:defRPr>
            </a:pPr>
            <a:r>
              <a:rPr lang="es-MX" sz="1800">
                <a:solidFill>
                  <a:srgbClr val="C00000"/>
                </a:solidFill>
              </a:rPr>
              <a:t>Tasa de ataque* de 0.2%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68523331135329"/>
          <c:y val="0.11186046511627908"/>
          <c:w val="0.78100934796943466"/>
          <c:h val="0.7572093023255813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'GRAFICAS TASAS DE ATAQUE'!$A$4:$A$9</c:f>
              <c:strCache>
                <c:ptCount val="6"/>
                <c:pt idx="0">
                  <c:v>Enfermos con síntomas</c:v>
                </c:pt>
                <c:pt idx="1">
                  <c:v>Enfermos que buscan atención médica</c:v>
                </c:pt>
                <c:pt idx="2">
                  <c:v>Pacientes ambulatorios</c:v>
                </c:pt>
                <c:pt idx="3">
                  <c:v>Pacientes hospitalizados</c:v>
                </c:pt>
                <c:pt idx="4">
                  <c:v>Ingresos a cuidados intensivos</c:v>
                </c:pt>
                <c:pt idx="5">
                  <c:v>Defunciones</c:v>
                </c:pt>
              </c:strCache>
            </c:strRef>
          </c:cat>
          <c:val>
            <c:numRef>
              <c:f>'GRAFICAS TASAS DE ATAQUE'!$B$4:$B$9</c:f>
              <c:numCache>
                <c:formatCode>General</c:formatCode>
                <c:ptCount val="6"/>
                <c:pt idx="0">
                  <c:v>6134</c:v>
                </c:pt>
                <c:pt idx="1">
                  <c:v>4294</c:v>
                </c:pt>
                <c:pt idx="2">
                  <c:v>3435</c:v>
                </c:pt>
                <c:pt idx="3">
                  <c:v>601</c:v>
                </c:pt>
                <c:pt idx="4">
                  <c:v>258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D-48B8-8159-CD5168F3A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6920240"/>
        <c:axId val="636921872"/>
      </c:barChart>
      <c:catAx>
        <c:axId val="63692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21872"/>
        <c:crosses val="autoZero"/>
        <c:auto val="1"/>
        <c:lblAlgn val="ctr"/>
        <c:lblOffset val="100"/>
        <c:noMultiLvlLbl val="0"/>
      </c:catAx>
      <c:valAx>
        <c:axId val="63692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2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>
                <a:solidFill>
                  <a:schemeClr val="tx1"/>
                </a:solidFill>
              </a:rPr>
              <a:t>Número estimado de eventos médicos por COVID-19 en Sonora, 2020</a:t>
            </a:r>
          </a:p>
          <a:p>
            <a:pPr>
              <a:defRPr sz="1400"/>
            </a:pPr>
            <a:r>
              <a:rPr lang="es-MX" sz="1400" dirty="0">
                <a:solidFill>
                  <a:srgbClr val="C00000"/>
                </a:solidFill>
              </a:rPr>
              <a:t>Tasa de ataque* de 0.5%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92361933072807"/>
          <c:y val="0.13919210053859965"/>
          <c:w val="0.82399653838243114"/>
          <c:h val="0.7599281867145422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'GRAFICAS TASAS DE ATAQUE'!$A$13:$A$18</c:f>
              <c:strCache>
                <c:ptCount val="6"/>
                <c:pt idx="0">
                  <c:v>Enfermos con síntomas</c:v>
                </c:pt>
                <c:pt idx="1">
                  <c:v>Enfermos que buscan atención médica</c:v>
                </c:pt>
                <c:pt idx="2">
                  <c:v>Pacientes ambulatorios</c:v>
                </c:pt>
                <c:pt idx="3">
                  <c:v>Pacientes hospitalizados</c:v>
                </c:pt>
                <c:pt idx="4">
                  <c:v>Ingresos a cuidados intensivos</c:v>
                </c:pt>
                <c:pt idx="5">
                  <c:v>Defunciones</c:v>
                </c:pt>
              </c:strCache>
            </c:strRef>
          </c:cat>
          <c:val>
            <c:numRef>
              <c:f>'GRAFICAS TASAS DE ATAQUE'!$B$13:$B$18</c:f>
              <c:numCache>
                <c:formatCode>General</c:formatCode>
                <c:ptCount val="6"/>
                <c:pt idx="0">
                  <c:v>15335</c:v>
                </c:pt>
                <c:pt idx="1">
                  <c:v>10735</c:v>
                </c:pt>
                <c:pt idx="2">
                  <c:v>8588</c:v>
                </c:pt>
                <c:pt idx="3">
                  <c:v>1508</c:v>
                </c:pt>
                <c:pt idx="4">
                  <c:v>644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A-4714-B81F-108EB34E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1907088"/>
        <c:axId val="671429376"/>
      </c:barChart>
      <c:catAx>
        <c:axId val="67190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29376"/>
        <c:crosses val="autoZero"/>
        <c:auto val="1"/>
        <c:lblAlgn val="ctr"/>
        <c:lblOffset val="100"/>
        <c:noMultiLvlLbl val="0"/>
      </c:catAx>
      <c:valAx>
        <c:axId val="67142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90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/>
              <a:t>Número estimado de eventos médicos por COVID-19 en Sonora, 2020</a:t>
            </a:r>
          </a:p>
          <a:p>
            <a:pPr>
              <a:defRPr sz="1800"/>
            </a:pPr>
            <a:r>
              <a:rPr lang="es-MX" sz="1400" dirty="0">
                <a:solidFill>
                  <a:srgbClr val="C00000"/>
                </a:solidFill>
              </a:rPr>
              <a:t>Tasa de ataque* de 1.0% </a:t>
            </a:r>
          </a:p>
        </c:rich>
      </c:tx>
      <c:layout>
        <c:manualLayout>
          <c:xMode val="edge"/>
          <c:yMode val="edge"/>
          <c:x val="0.112217529531601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66140097189898"/>
          <c:y val="0.12918465836931672"/>
          <c:w val="0.73012627400515218"/>
          <c:h val="0.7629479581181384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'GRAFICAS TASAS DE ATAQUE'!$A$21:$A$26</c:f>
              <c:strCache>
                <c:ptCount val="6"/>
                <c:pt idx="0">
                  <c:v>Enfermos con síntomas</c:v>
                </c:pt>
                <c:pt idx="1">
                  <c:v>Enfermos que buscan atención médica</c:v>
                </c:pt>
                <c:pt idx="2">
                  <c:v>Pacientes ambulatorios</c:v>
                </c:pt>
                <c:pt idx="3">
                  <c:v>Pacientes hospitalizados</c:v>
                </c:pt>
                <c:pt idx="4">
                  <c:v>Ingresos a cuidados intensivos</c:v>
                </c:pt>
                <c:pt idx="5">
                  <c:v>Defunciones</c:v>
                </c:pt>
              </c:strCache>
            </c:strRef>
          </c:cat>
          <c:val>
            <c:numRef>
              <c:f>'GRAFICAS TASAS DE ATAQUE'!$B$21:$B$26</c:f>
              <c:numCache>
                <c:formatCode>General</c:formatCode>
                <c:ptCount val="6"/>
                <c:pt idx="0">
                  <c:v>30670</c:v>
                </c:pt>
                <c:pt idx="1">
                  <c:v>21469</c:v>
                </c:pt>
                <c:pt idx="2">
                  <c:v>17175</c:v>
                </c:pt>
                <c:pt idx="3">
                  <c:v>3006</c:v>
                </c:pt>
                <c:pt idx="4">
                  <c:v>1288</c:v>
                </c:pt>
                <c:pt idx="5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2-47E5-86BD-DFFCA94BE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1938544"/>
        <c:axId val="671940176"/>
      </c:barChart>
      <c:catAx>
        <c:axId val="671938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940176"/>
        <c:crosses val="autoZero"/>
        <c:auto val="1"/>
        <c:lblAlgn val="ctr"/>
        <c:lblOffset val="100"/>
        <c:noMultiLvlLbl val="0"/>
      </c:catAx>
      <c:valAx>
        <c:axId val="67194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93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Casos</a:t>
            </a:r>
            <a:r>
              <a:rPr lang="en-US" sz="1100" b="1" baseline="0"/>
              <a:t> acumulados </a:t>
            </a:r>
            <a:r>
              <a:rPr lang="en-US" sz="1100" b="1"/>
              <a:t>de COVID-19 en Sonora según</a:t>
            </a:r>
            <a:r>
              <a:rPr lang="en-US" sz="1100" b="1" baseline="0"/>
              <a:t> </a:t>
            </a:r>
            <a:r>
              <a:rPr lang="en-US" sz="1100" b="1"/>
              <a:t>fecha de inicio de síntomas,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'Curvas epidemicas'!$F$3</c:f>
              <c:strCache>
                <c:ptCount val="1"/>
                <c:pt idx="0">
                  <c:v>Casos confirmados acumulados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'Curvas epidemicas'!$B$34:$B$101</c:f>
              <c:numCache>
                <c:formatCode>dd/mm/yy;@</c:formatCode>
                <c:ptCount val="68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  <c:pt idx="15">
                  <c:v>43915</c:v>
                </c:pt>
                <c:pt idx="16">
                  <c:v>43916</c:v>
                </c:pt>
                <c:pt idx="17">
                  <c:v>43917</c:v>
                </c:pt>
                <c:pt idx="18">
                  <c:v>43918</c:v>
                </c:pt>
                <c:pt idx="19">
                  <c:v>43919</c:v>
                </c:pt>
                <c:pt idx="20">
                  <c:v>43920</c:v>
                </c:pt>
                <c:pt idx="21">
                  <c:v>43921</c:v>
                </c:pt>
                <c:pt idx="22">
                  <c:v>43922</c:v>
                </c:pt>
                <c:pt idx="23">
                  <c:v>43923</c:v>
                </c:pt>
                <c:pt idx="24">
                  <c:v>43924</c:v>
                </c:pt>
                <c:pt idx="25">
                  <c:v>43925</c:v>
                </c:pt>
                <c:pt idx="26">
                  <c:v>43926</c:v>
                </c:pt>
                <c:pt idx="27">
                  <c:v>43927</c:v>
                </c:pt>
                <c:pt idx="28">
                  <c:v>43928</c:v>
                </c:pt>
                <c:pt idx="29">
                  <c:v>43929</c:v>
                </c:pt>
                <c:pt idx="30">
                  <c:v>43930</c:v>
                </c:pt>
                <c:pt idx="31">
                  <c:v>43931</c:v>
                </c:pt>
                <c:pt idx="32">
                  <c:v>43932</c:v>
                </c:pt>
                <c:pt idx="33">
                  <c:v>43933</c:v>
                </c:pt>
                <c:pt idx="34">
                  <c:v>43934</c:v>
                </c:pt>
                <c:pt idx="35">
                  <c:v>43935</c:v>
                </c:pt>
                <c:pt idx="36">
                  <c:v>43936</c:v>
                </c:pt>
                <c:pt idx="37">
                  <c:v>43937</c:v>
                </c:pt>
                <c:pt idx="38">
                  <c:v>43938</c:v>
                </c:pt>
                <c:pt idx="39">
                  <c:v>43939</c:v>
                </c:pt>
                <c:pt idx="40">
                  <c:v>43940</c:v>
                </c:pt>
                <c:pt idx="41">
                  <c:v>43941</c:v>
                </c:pt>
                <c:pt idx="42">
                  <c:v>43942</c:v>
                </c:pt>
                <c:pt idx="43">
                  <c:v>43943</c:v>
                </c:pt>
                <c:pt idx="44">
                  <c:v>43944</c:v>
                </c:pt>
                <c:pt idx="45">
                  <c:v>43945</c:v>
                </c:pt>
                <c:pt idx="46">
                  <c:v>43946</c:v>
                </c:pt>
                <c:pt idx="47">
                  <c:v>43947</c:v>
                </c:pt>
                <c:pt idx="48">
                  <c:v>43948</c:v>
                </c:pt>
                <c:pt idx="49">
                  <c:v>43949</c:v>
                </c:pt>
                <c:pt idx="50">
                  <c:v>43950</c:v>
                </c:pt>
                <c:pt idx="51">
                  <c:v>43951</c:v>
                </c:pt>
                <c:pt idx="52">
                  <c:v>43952</c:v>
                </c:pt>
                <c:pt idx="53">
                  <c:v>43953</c:v>
                </c:pt>
                <c:pt idx="54">
                  <c:v>43954</c:v>
                </c:pt>
                <c:pt idx="55">
                  <c:v>43955</c:v>
                </c:pt>
                <c:pt idx="56">
                  <c:v>43956</c:v>
                </c:pt>
                <c:pt idx="57">
                  <c:v>43957</c:v>
                </c:pt>
                <c:pt idx="58">
                  <c:v>43958</c:v>
                </c:pt>
                <c:pt idx="59">
                  <c:v>43959</c:v>
                </c:pt>
                <c:pt idx="60">
                  <c:v>43960</c:v>
                </c:pt>
                <c:pt idx="61">
                  <c:v>43961</c:v>
                </c:pt>
                <c:pt idx="62">
                  <c:v>43962</c:v>
                </c:pt>
                <c:pt idx="63">
                  <c:v>43963</c:v>
                </c:pt>
                <c:pt idx="64">
                  <c:v>43964</c:v>
                </c:pt>
                <c:pt idx="65">
                  <c:v>43965</c:v>
                </c:pt>
                <c:pt idx="66">
                  <c:v>43966</c:v>
                </c:pt>
                <c:pt idx="67">
                  <c:v>43967</c:v>
                </c:pt>
              </c:numCache>
            </c:numRef>
          </c:cat>
          <c:val>
            <c:numRef>
              <c:f>'Curvas epidemicas'!$F$34:$F$101</c:f>
              <c:numCache>
                <c:formatCode>General</c:formatCode>
                <c:ptCount val="6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  <c:pt idx="8">
                  <c:v>13</c:v>
                </c:pt>
                <c:pt idx="9">
                  <c:v>15</c:v>
                </c:pt>
                <c:pt idx="10">
                  <c:v>18</c:v>
                </c:pt>
                <c:pt idx="11">
                  <c:v>18</c:v>
                </c:pt>
                <c:pt idx="12">
                  <c:v>20</c:v>
                </c:pt>
                <c:pt idx="13">
                  <c:v>24</c:v>
                </c:pt>
                <c:pt idx="14">
                  <c:v>27</c:v>
                </c:pt>
                <c:pt idx="15">
                  <c:v>29</c:v>
                </c:pt>
                <c:pt idx="16">
                  <c:v>34</c:v>
                </c:pt>
                <c:pt idx="17">
                  <c:v>38</c:v>
                </c:pt>
                <c:pt idx="18">
                  <c:v>43</c:v>
                </c:pt>
                <c:pt idx="19">
                  <c:v>43</c:v>
                </c:pt>
                <c:pt idx="20">
                  <c:v>45</c:v>
                </c:pt>
                <c:pt idx="21">
                  <c:v>50</c:v>
                </c:pt>
                <c:pt idx="22">
                  <c:v>62</c:v>
                </c:pt>
                <c:pt idx="23">
                  <c:v>64</c:v>
                </c:pt>
                <c:pt idx="24">
                  <c:v>69</c:v>
                </c:pt>
                <c:pt idx="25">
                  <c:v>81</c:v>
                </c:pt>
                <c:pt idx="26">
                  <c:v>90</c:v>
                </c:pt>
                <c:pt idx="27">
                  <c:v>116</c:v>
                </c:pt>
                <c:pt idx="28">
                  <c:v>131</c:v>
                </c:pt>
                <c:pt idx="29">
                  <c:v>144</c:v>
                </c:pt>
                <c:pt idx="30">
                  <c:v>159</c:v>
                </c:pt>
                <c:pt idx="31">
                  <c:v>177</c:v>
                </c:pt>
                <c:pt idx="32">
                  <c:v>187</c:v>
                </c:pt>
                <c:pt idx="33">
                  <c:v>194</c:v>
                </c:pt>
                <c:pt idx="34">
                  <c:v>201</c:v>
                </c:pt>
                <c:pt idx="35">
                  <c:v>217</c:v>
                </c:pt>
                <c:pt idx="36">
                  <c:v>222</c:v>
                </c:pt>
                <c:pt idx="37">
                  <c:v>238</c:v>
                </c:pt>
                <c:pt idx="38">
                  <c:v>256</c:v>
                </c:pt>
                <c:pt idx="39">
                  <c:v>275</c:v>
                </c:pt>
                <c:pt idx="40">
                  <c:v>290</c:v>
                </c:pt>
                <c:pt idx="41">
                  <c:v>315</c:v>
                </c:pt>
                <c:pt idx="42">
                  <c:v>328</c:v>
                </c:pt>
                <c:pt idx="43">
                  <c:v>347</c:v>
                </c:pt>
                <c:pt idx="44">
                  <c:v>368</c:v>
                </c:pt>
                <c:pt idx="45">
                  <c:v>396</c:v>
                </c:pt>
                <c:pt idx="46">
                  <c:v>423</c:v>
                </c:pt>
                <c:pt idx="47">
                  <c:v>446</c:v>
                </c:pt>
                <c:pt idx="48">
                  <c:v>469</c:v>
                </c:pt>
                <c:pt idx="49">
                  <c:v>493</c:v>
                </c:pt>
                <c:pt idx="50">
                  <c:v>522</c:v>
                </c:pt>
                <c:pt idx="51">
                  <c:v>568</c:v>
                </c:pt>
                <c:pt idx="52">
                  <c:v>617</c:v>
                </c:pt>
                <c:pt idx="53">
                  <c:v>664</c:v>
                </c:pt>
                <c:pt idx="54">
                  <c:v>700</c:v>
                </c:pt>
                <c:pt idx="55">
                  <c:v>752</c:v>
                </c:pt>
                <c:pt idx="56">
                  <c:v>785</c:v>
                </c:pt>
                <c:pt idx="57">
                  <c:v>826</c:v>
                </c:pt>
                <c:pt idx="58">
                  <c:v>869</c:v>
                </c:pt>
                <c:pt idx="59">
                  <c:v>893</c:v>
                </c:pt>
                <c:pt idx="60">
                  <c:v>917</c:v>
                </c:pt>
                <c:pt idx="61">
                  <c:v>944</c:v>
                </c:pt>
                <c:pt idx="62">
                  <c:v>962</c:v>
                </c:pt>
                <c:pt idx="63">
                  <c:v>975</c:v>
                </c:pt>
                <c:pt idx="64">
                  <c:v>980</c:v>
                </c:pt>
                <c:pt idx="65">
                  <c:v>980</c:v>
                </c:pt>
                <c:pt idx="66">
                  <c:v>980</c:v>
                </c:pt>
                <c:pt idx="67">
                  <c:v>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96-B442-8E4B-48E8D599F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7318096"/>
        <c:axId val="-1957318640"/>
      </c:lineChart>
      <c:dateAx>
        <c:axId val="-1957318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Fecha de inicio de síntomas</a:t>
                </a:r>
              </a:p>
            </c:rich>
          </c:tx>
          <c:layout>
            <c:manualLayout>
              <c:xMode val="edge"/>
              <c:yMode val="edge"/>
              <c:x val="0.35075000479522039"/>
              <c:y val="0.94218731883777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d/mm/yy;@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7318640"/>
        <c:crosses val="autoZero"/>
        <c:auto val="1"/>
        <c:lblOffset val="100"/>
        <c:baseTimeUnit val="days"/>
      </c:dateAx>
      <c:valAx>
        <c:axId val="-1957318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Casos confirmados acumulados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731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Incidencia acumulada de COVID-19 en Sonora y México,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42032955644845"/>
          <c:y val="0.12728853779382096"/>
          <c:w val="0.89357968539750243"/>
          <c:h val="0.58903814358907236"/>
        </c:manualLayout>
      </c:layout>
      <c:lineChart>
        <c:grouping val="standard"/>
        <c:varyColors val="0"/>
        <c:ser>
          <c:idx val="0"/>
          <c:order val="0"/>
          <c:tx>
            <c:strRef>
              <c:f>'Curva vs. Nacional 16-03-20'!$H$4</c:f>
              <c:strCache>
                <c:ptCount val="1"/>
                <c:pt idx="0">
                  <c:v>Incidencia acumulada México</c:v>
                </c:pt>
              </c:strCache>
            </c:strRef>
          </c:tx>
          <c:spPr>
            <a:ln w="28575" cap="rnd">
              <a:solidFill>
                <a:srgbClr val="99336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ysClr val="window" lastClr="FFFFFF"/>
              </a:solidFill>
              <a:ln w="9525">
                <a:solidFill>
                  <a:srgbClr val="993366"/>
                </a:solidFill>
              </a:ln>
              <a:effectLst/>
            </c:spPr>
          </c:marker>
          <c:cat>
            <c:numRef>
              <c:f>'Curva vs. Nacional 16-03-20'!$B$5:$B$94</c:f>
              <c:numCache>
                <c:formatCode>dd/mm/yy;@</c:formatCode>
                <c:ptCount val="90"/>
                <c:pt idx="0">
                  <c:v>43878</c:v>
                </c:pt>
                <c:pt idx="1">
                  <c:v>43879</c:v>
                </c:pt>
                <c:pt idx="2">
                  <c:v>43880</c:v>
                </c:pt>
                <c:pt idx="3">
                  <c:v>43881</c:v>
                </c:pt>
                <c:pt idx="4">
                  <c:v>43882</c:v>
                </c:pt>
                <c:pt idx="5">
                  <c:v>43883</c:v>
                </c:pt>
                <c:pt idx="6">
                  <c:v>43884</c:v>
                </c:pt>
                <c:pt idx="7">
                  <c:v>43885</c:v>
                </c:pt>
                <c:pt idx="8">
                  <c:v>43886</c:v>
                </c:pt>
                <c:pt idx="9">
                  <c:v>43887</c:v>
                </c:pt>
                <c:pt idx="10">
                  <c:v>43888</c:v>
                </c:pt>
                <c:pt idx="11">
                  <c:v>43889</c:v>
                </c:pt>
                <c:pt idx="12">
                  <c:v>43890</c:v>
                </c:pt>
                <c:pt idx="13">
                  <c:v>43891</c:v>
                </c:pt>
                <c:pt idx="14">
                  <c:v>43892</c:v>
                </c:pt>
                <c:pt idx="15">
                  <c:v>43893</c:v>
                </c:pt>
                <c:pt idx="16">
                  <c:v>43894</c:v>
                </c:pt>
                <c:pt idx="17">
                  <c:v>43895</c:v>
                </c:pt>
                <c:pt idx="18">
                  <c:v>43896</c:v>
                </c:pt>
                <c:pt idx="19">
                  <c:v>43897</c:v>
                </c:pt>
                <c:pt idx="20">
                  <c:v>43898</c:v>
                </c:pt>
                <c:pt idx="21">
                  <c:v>43899</c:v>
                </c:pt>
                <c:pt idx="22">
                  <c:v>43900</c:v>
                </c:pt>
                <c:pt idx="23">
                  <c:v>43901</c:v>
                </c:pt>
                <c:pt idx="24">
                  <c:v>43902</c:v>
                </c:pt>
                <c:pt idx="25">
                  <c:v>43903</c:v>
                </c:pt>
                <c:pt idx="26">
                  <c:v>43904</c:v>
                </c:pt>
                <c:pt idx="27">
                  <c:v>43905</c:v>
                </c:pt>
                <c:pt idx="28">
                  <c:v>43906</c:v>
                </c:pt>
                <c:pt idx="29">
                  <c:v>43907</c:v>
                </c:pt>
                <c:pt idx="30">
                  <c:v>43908</c:v>
                </c:pt>
                <c:pt idx="31">
                  <c:v>43909</c:v>
                </c:pt>
                <c:pt idx="32">
                  <c:v>43910</c:v>
                </c:pt>
                <c:pt idx="33">
                  <c:v>43911</c:v>
                </c:pt>
                <c:pt idx="34">
                  <c:v>43912</c:v>
                </c:pt>
                <c:pt idx="35">
                  <c:v>43913</c:v>
                </c:pt>
                <c:pt idx="36">
                  <c:v>43914</c:v>
                </c:pt>
                <c:pt idx="37">
                  <c:v>43915</c:v>
                </c:pt>
                <c:pt idx="38">
                  <c:v>43916</c:v>
                </c:pt>
                <c:pt idx="39">
                  <c:v>43917</c:v>
                </c:pt>
                <c:pt idx="40">
                  <c:v>43918</c:v>
                </c:pt>
                <c:pt idx="41">
                  <c:v>43919</c:v>
                </c:pt>
                <c:pt idx="42">
                  <c:v>43920</c:v>
                </c:pt>
                <c:pt idx="43">
                  <c:v>43921</c:v>
                </c:pt>
                <c:pt idx="44">
                  <c:v>43922</c:v>
                </c:pt>
                <c:pt idx="45">
                  <c:v>43923</c:v>
                </c:pt>
                <c:pt idx="46">
                  <c:v>43924</c:v>
                </c:pt>
                <c:pt idx="47">
                  <c:v>43925</c:v>
                </c:pt>
                <c:pt idx="48">
                  <c:v>43926</c:v>
                </c:pt>
                <c:pt idx="49">
                  <c:v>43927</c:v>
                </c:pt>
                <c:pt idx="50">
                  <c:v>43928</c:v>
                </c:pt>
                <c:pt idx="51">
                  <c:v>43929</c:v>
                </c:pt>
                <c:pt idx="52">
                  <c:v>43930</c:v>
                </c:pt>
                <c:pt idx="53">
                  <c:v>43931</c:v>
                </c:pt>
                <c:pt idx="54">
                  <c:v>43932</c:v>
                </c:pt>
                <c:pt idx="55">
                  <c:v>43933</c:v>
                </c:pt>
                <c:pt idx="56">
                  <c:v>43934</c:v>
                </c:pt>
                <c:pt idx="57">
                  <c:v>43935</c:v>
                </c:pt>
                <c:pt idx="58">
                  <c:v>43936</c:v>
                </c:pt>
                <c:pt idx="59">
                  <c:v>43937</c:v>
                </c:pt>
                <c:pt idx="60">
                  <c:v>43938</c:v>
                </c:pt>
                <c:pt idx="61">
                  <c:v>43939</c:v>
                </c:pt>
                <c:pt idx="62">
                  <c:v>43940</c:v>
                </c:pt>
                <c:pt idx="63">
                  <c:v>43941</c:v>
                </c:pt>
                <c:pt idx="64">
                  <c:v>43942</c:v>
                </c:pt>
                <c:pt idx="65">
                  <c:v>43943</c:v>
                </c:pt>
                <c:pt idx="66">
                  <c:v>43944</c:v>
                </c:pt>
                <c:pt idx="67">
                  <c:v>43945</c:v>
                </c:pt>
                <c:pt idx="68">
                  <c:v>43946</c:v>
                </c:pt>
                <c:pt idx="69">
                  <c:v>43947</c:v>
                </c:pt>
                <c:pt idx="70">
                  <c:v>43948</c:v>
                </c:pt>
                <c:pt idx="71">
                  <c:v>43949</c:v>
                </c:pt>
                <c:pt idx="72">
                  <c:v>43950</c:v>
                </c:pt>
                <c:pt idx="73">
                  <c:v>43951</c:v>
                </c:pt>
                <c:pt idx="74">
                  <c:v>43952</c:v>
                </c:pt>
                <c:pt idx="75">
                  <c:v>43953</c:v>
                </c:pt>
                <c:pt idx="76">
                  <c:v>43954</c:v>
                </c:pt>
                <c:pt idx="77">
                  <c:v>43955</c:v>
                </c:pt>
                <c:pt idx="78">
                  <c:v>43956</c:v>
                </c:pt>
                <c:pt idx="79">
                  <c:v>43957</c:v>
                </c:pt>
                <c:pt idx="80">
                  <c:v>43958</c:v>
                </c:pt>
                <c:pt idx="81">
                  <c:v>43959</c:v>
                </c:pt>
                <c:pt idx="82">
                  <c:v>43960</c:v>
                </c:pt>
                <c:pt idx="83">
                  <c:v>43961</c:v>
                </c:pt>
                <c:pt idx="84">
                  <c:v>43962</c:v>
                </c:pt>
                <c:pt idx="85">
                  <c:v>43963</c:v>
                </c:pt>
                <c:pt idx="86">
                  <c:v>43964</c:v>
                </c:pt>
                <c:pt idx="87">
                  <c:v>43965</c:v>
                </c:pt>
                <c:pt idx="88">
                  <c:v>43966</c:v>
                </c:pt>
                <c:pt idx="89">
                  <c:v>43967</c:v>
                </c:pt>
              </c:numCache>
            </c:numRef>
          </c:cat>
          <c:val>
            <c:numRef>
              <c:f>'Curva vs. Nacional 16-03-20'!$H$5:$H$95</c:f>
              <c:numCache>
                <c:formatCode>0.00</c:formatCode>
                <c:ptCount val="91"/>
                <c:pt idx="0">
                  <c:v>6.2601587685492482E-2</c:v>
                </c:pt>
                <c:pt idx="1">
                  <c:v>7.0426786146179046E-2</c:v>
                </c:pt>
                <c:pt idx="2">
                  <c:v>7.8251984606865596E-2</c:v>
                </c:pt>
                <c:pt idx="3">
                  <c:v>7.8251984606865596E-2</c:v>
                </c:pt>
                <c:pt idx="4">
                  <c:v>8.607718306755216E-2</c:v>
                </c:pt>
                <c:pt idx="5">
                  <c:v>0.10172757998892527</c:v>
                </c:pt>
                <c:pt idx="6">
                  <c:v>0.10955277844961184</c:v>
                </c:pt>
                <c:pt idx="7">
                  <c:v>0.10955277844961184</c:v>
                </c:pt>
                <c:pt idx="8">
                  <c:v>0.1173779769102984</c:v>
                </c:pt>
                <c:pt idx="9">
                  <c:v>0.12520317537098496</c:v>
                </c:pt>
                <c:pt idx="10">
                  <c:v>0.14085357229235809</c:v>
                </c:pt>
                <c:pt idx="11">
                  <c:v>0.15650396921373119</c:v>
                </c:pt>
                <c:pt idx="12">
                  <c:v>0.17215436613510432</c:v>
                </c:pt>
                <c:pt idx="13">
                  <c:v>0.21910555689922367</c:v>
                </c:pt>
                <c:pt idx="14">
                  <c:v>0.28953234304540271</c:v>
                </c:pt>
                <c:pt idx="15">
                  <c:v>0.33648353380952212</c:v>
                </c:pt>
                <c:pt idx="16">
                  <c:v>0.39125992303432799</c:v>
                </c:pt>
                <c:pt idx="17">
                  <c:v>0.44603631225913393</c:v>
                </c:pt>
                <c:pt idx="18">
                  <c:v>0.52428829686599954</c:v>
                </c:pt>
                <c:pt idx="19">
                  <c:v>0.68861746454041728</c:v>
                </c:pt>
                <c:pt idx="20">
                  <c:v>0.85294663221483502</c:v>
                </c:pt>
                <c:pt idx="21">
                  <c:v>1.3381089367774017</c:v>
                </c:pt>
                <c:pt idx="22">
                  <c:v>1.7293688598117298</c:v>
                </c:pt>
                <c:pt idx="23">
                  <c:v>2.1284539813067442</c:v>
                </c:pt>
                <c:pt idx="24">
                  <c:v>2.5823154920265647</c:v>
                </c:pt>
                <c:pt idx="25">
                  <c:v>3.2474573611849227</c:v>
                </c:pt>
                <c:pt idx="26">
                  <c:v>3.9673756195680858</c:v>
                </c:pt>
                <c:pt idx="27">
                  <c:v>4.7420702671760555</c:v>
                </c:pt>
                <c:pt idx="28">
                  <c:v>5.7828216624473683</c:v>
                </c:pt>
                <c:pt idx="29">
                  <c:v>6.6122926992801432</c:v>
                </c:pt>
                <c:pt idx="30">
                  <c:v>7.5826173084052773</c:v>
                </c:pt>
                <c:pt idx="31">
                  <c:v>8.4355639406201117</c:v>
                </c:pt>
                <c:pt idx="32">
                  <c:v>9.8597500604650659</c:v>
                </c:pt>
                <c:pt idx="33">
                  <c:v>10.861375463432946</c:v>
                </c:pt>
                <c:pt idx="34">
                  <c:v>11.933427652547003</c:v>
                </c:pt>
                <c:pt idx="35">
                  <c:v>13.662796512358733</c:v>
                </c:pt>
                <c:pt idx="36">
                  <c:v>15.063507036821628</c:v>
                </c:pt>
                <c:pt idx="37">
                  <c:v>16.659847522801687</c:v>
                </c:pt>
                <c:pt idx="38">
                  <c:v>18.561370748748519</c:v>
                </c:pt>
                <c:pt idx="39">
                  <c:v>20.74460111928007</c:v>
                </c:pt>
                <c:pt idx="40">
                  <c:v>22.810453512901322</c:v>
                </c:pt>
                <c:pt idx="41">
                  <c:v>24.837179914219142</c:v>
                </c:pt>
                <c:pt idx="42">
                  <c:v>27.763804138515916</c:v>
                </c:pt>
                <c:pt idx="43">
                  <c:v>30.134839272103942</c:v>
                </c:pt>
                <c:pt idx="44">
                  <c:v>33.640528182491522</c:v>
                </c:pt>
                <c:pt idx="45">
                  <c:v>36.981887925204681</c:v>
                </c:pt>
                <c:pt idx="46">
                  <c:v>40.424975247906772</c:v>
                </c:pt>
                <c:pt idx="47">
                  <c:v>43.915013761372975</c:v>
                </c:pt>
                <c:pt idx="48">
                  <c:v>47.162471122557896</c:v>
                </c:pt>
                <c:pt idx="49">
                  <c:v>51.575883054385116</c:v>
                </c:pt>
                <c:pt idx="50">
                  <c:v>55.371104307818101</c:v>
                </c:pt>
                <c:pt idx="51">
                  <c:v>60.074048582690722</c:v>
                </c:pt>
                <c:pt idx="52">
                  <c:v>64.776992857563343</c:v>
                </c:pt>
                <c:pt idx="53">
                  <c:v>72.062252624462531</c:v>
                </c:pt>
                <c:pt idx="54">
                  <c:v>77.500765554639685</c:v>
                </c:pt>
                <c:pt idx="55">
                  <c:v>83.299237614008433</c:v>
                </c:pt>
                <c:pt idx="56">
                  <c:v>90.459294205536636</c:v>
                </c:pt>
                <c:pt idx="57">
                  <c:v>97.275042064794633</c:v>
                </c:pt>
                <c:pt idx="58">
                  <c:v>105.13936651778462</c:v>
                </c:pt>
                <c:pt idx="59">
                  <c:v>112.9019633907857</c:v>
                </c:pt>
                <c:pt idx="60">
                  <c:v>121.59575888060846</c:v>
                </c:pt>
                <c:pt idx="61">
                  <c:v>131.12685060572468</c:v>
                </c:pt>
                <c:pt idx="62">
                  <c:v>139.65631692787304</c:v>
                </c:pt>
                <c:pt idx="63">
                  <c:v>153.45214181406345</c:v>
                </c:pt>
                <c:pt idx="64">
                  <c:v>162.40416885308886</c:v>
                </c:pt>
                <c:pt idx="65">
                  <c:v>171.58312664747419</c:v>
                </c:pt>
                <c:pt idx="66">
                  <c:v>181.30202313564689</c:v>
                </c:pt>
                <c:pt idx="67">
                  <c:v>192.82071526977754</c:v>
                </c:pt>
                <c:pt idx="68">
                  <c:v>204.48808617466119</c:v>
                </c:pt>
                <c:pt idx="69">
                  <c:v>214.98167731044185</c:v>
                </c:pt>
                <c:pt idx="70">
                  <c:v>227.49416964907968</c:v>
                </c:pt>
                <c:pt idx="71">
                  <c:v>238.29294352482711</c:v>
                </c:pt>
                <c:pt idx="72">
                  <c:v>248.05096600530331</c:v>
                </c:pt>
                <c:pt idx="73">
                  <c:v>260.62605993162657</c:v>
                </c:pt>
                <c:pt idx="74">
                  <c:v>276.64424118065193</c:v>
                </c:pt>
                <c:pt idx="75">
                  <c:v>287.7325473994448</c:v>
                </c:pt>
                <c:pt idx="76">
                  <c:v>298.24961413060754</c:v>
                </c:pt>
                <c:pt idx="77">
                  <c:v>311.22379317842586</c:v>
                </c:pt>
                <c:pt idx="78">
                  <c:v>323.16504602943354</c:v>
                </c:pt>
                <c:pt idx="79">
                  <c:v>333.11869847142691</c:v>
                </c:pt>
                <c:pt idx="80">
                  <c:v>343.67489119489301</c:v>
                </c:pt>
                <c:pt idx="81">
                  <c:v>354.37976268911228</c:v>
                </c:pt>
                <c:pt idx="82">
                  <c:v>362.76837543896823</c:v>
                </c:pt>
                <c:pt idx="83">
                  <c:v>371.07873620421736</c:v>
                </c:pt>
                <c:pt idx="84">
                  <c:v>377.40932175891282</c:v>
                </c:pt>
                <c:pt idx="85">
                  <c:v>381.25931940157056</c:v>
                </c:pt>
                <c:pt idx="86">
                  <c:v>383.78685850437233</c:v>
                </c:pt>
                <c:pt idx="87">
                  <c:v>384.93716267809322</c:v>
                </c:pt>
                <c:pt idx="88">
                  <c:v>385.14061783807114</c:v>
                </c:pt>
                <c:pt idx="89">
                  <c:v>385.14844303653183</c:v>
                </c:pt>
                <c:pt idx="90">
                  <c:v>385.14844303653183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4D-7541-A485-7CE1D12AB4D5}"/>
            </c:ext>
          </c:extLst>
        </c:ser>
        <c:ser>
          <c:idx val="1"/>
          <c:order val="1"/>
          <c:tx>
            <c:strRef>
              <c:f>'Curva vs. Nacional 16-03-20'!$E$4</c:f>
              <c:strCache>
                <c:ptCount val="1"/>
                <c:pt idx="0">
                  <c:v>Incidencia acumulada Sonora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'Curva vs. Nacional 16-03-20'!$B$5:$B$94</c:f>
              <c:numCache>
                <c:formatCode>dd/mm/yy;@</c:formatCode>
                <c:ptCount val="90"/>
                <c:pt idx="0">
                  <c:v>43878</c:v>
                </c:pt>
                <c:pt idx="1">
                  <c:v>43879</c:v>
                </c:pt>
                <c:pt idx="2">
                  <c:v>43880</c:v>
                </c:pt>
                <c:pt idx="3">
                  <c:v>43881</c:v>
                </c:pt>
                <c:pt idx="4">
                  <c:v>43882</c:v>
                </c:pt>
                <c:pt idx="5">
                  <c:v>43883</c:v>
                </c:pt>
                <c:pt idx="6">
                  <c:v>43884</c:v>
                </c:pt>
                <c:pt idx="7">
                  <c:v>43885</c:v>
                </c:pt>
                <c:pt idx="8">
                  <c:v>43886</c:v>
                </c:pt>
                <c:pt idx="9">
                  <c:v>43887</c:v>
                </c:pt>
                <c:pt idx="10">
                  <c:v>43888</c:v>
                </c:pt>
                <c:pt idx="11">
                  <c:v>43889</c:v>
                </c:pt>
                <c:pt idx="12">
                  <c:v>43890</c:v>
                </c:pt>
                <c:pt idx="13">
                  <c:v>43891</c:v>
                </c:pt>
                <c:pt idx="14">
                  <c:v>43892</c:v>
                </c:pt>
                <c:pt idx="15">
                  <c:v>43893</c:v>
                </c:pt>
                <c:pt idx="16">
                  <c:v>43894</c:v>
                </c:pt>
                <c:pt idx="17">
                  <c:v>43895</c:v>
                </c:pt>
                <c:pt idx="18">
                  <c:v>43896</c:v>
                </c:pt>
                <c:pt idx="19">
                  <c:v>43897</c:v>
                </c:pt>
                <c:pt idx="20">
                  <c:v>43898</c:v>
                </c:pt>
                <c:pt idx="21">
                  <c:v>43899</c:v>
                </c:pt>
                <c:pt idx="22">
                  <c:v>43900</c:v>
                </c:pt>
                <c:pt idx="23">
                  <c:v>43901</c:v>
                </c:pt>
                <c:pt idx="24">
                  <c:v>43902</c:v>
                </c:pt>
                <c:pt idx="25">
                  <c:v>43903</c:v>
                </c:pt>
                <c:pt idx="26">
                  <c:v>43904</c:v>
                </c:pt>
                <c:pt idx="27">
                  <c:v>43905</c:v>
                </c:pt>
                <c:pt idx="28">
                  <c:v>43906</c:v>
                </c:pt>
                <c:pt idx="29">
                  <c:v>43907</c:v>
                </c:pt>
                <c:pt idx="30">
                  <c:v>43908</c:v>
                </c:pt>
                <c:pt idx="31">
                  <c:v>43909</c:v>
                </c:pt>
                <c:pt idx="32">
                  <c:v>43910</c:v>
                </c:pt>
                <c:pt idx="33">
                  <c:v>43911</c:v>
                </c:pt>
                <c:pt idx="34">
                  <c:v>43912</c:v>
                </c:pt>
                <c:pt idx="35">
                  <c:v>43913</c:v>
                </c:pt>
                <c:pt idx="36">
                  <c:v>43914</c:v>
                </c:pt>
                <c:pt idx="37">
                  <c:v>43915</c:v>
                </c:pt>
                <c:pt idx="38">
                  <c:v>43916</c:v>
                </c:pt>
                <c:pt idx="39">
                  <c:v>43917</c:v>
                </c:pt>
                <c:pt idx="40">
                  <c:v>43918</c:v>
                </c:pt>
                <c:pt idx="41">
                  <c:v>43919</c:v>
                </c:pt>
                <c:pt idx="42">
                  <c:v>43920</c:v>
                </c:pt>
                <c:pt idx="43">
                  <c:v>43921</c:v>
                </c:pt>
                <c:pt idx="44">
                  <c:v>43922</c:v>
                </c:pt>
                <c:pt idx="45">
                  <c:v>43923</c:v>
                </c:pt>
                <c:pt idx="46">
                  <c:v>43924</c:v>
                </c:pt>
                <c:pt idx="47">
                  <c:v>43925</c:v>
                </c:pt>
                <c:pt idx="48">
                  <c:v>43926</c:v>
                </c:pt>
                <c:pt idx="49">
                  <c:v>43927</c:v>
                </c:pt>
                <c:pt idx="50">
                  <c:v>43928</c:v>
                </c:pt>
                <c:pt idx="51">
                  <c:v>43929</c:v>
                </c:pt>
                <c:pt idx="52">
                  <c:v>43930</c:v>
                </c:pt>
                <c:pt idx="53">
                  <c:v>43931</c:v>
                </c:pt>
                <c:pt idx="54">
                  <c:v>43932</c:v>
                </c:pt>
                <c:pt idx="55">
                  <c:v>43933</c:v>
                </c:pt>
                <c:pt idx="56">
                  <c:v>43934</c:v>
                </c:pt>
                <c:pt idx="57">
                  <c:v>43935</c:v>
                </c:pt>
                <c:pt idx="58">
                  <c:v>43936</c:v>
                </c:pt>
                <c:pt idx="59">
                  <c:v>43937</c:v>
                </c:pt>
                <c:pt idx="60">
                  <c:v>43938</c:v>
                </c:pt>
                <c:pt idx="61">
                  <c:v>43939</c:v>
                </c:pt>
                <c:pt idx="62">
                  <c:v>43940</c:v>
                </c:pt>
                <c:pt idx="63">
                  <c:v>43941</c:v>
                </c:pt>
                <c:pt idx="64">
                  <c:v>43942</c:v>
                </c:pt>
                <c:pt idx="65">
                  <c:v>43943</c:v>
                </c:pt>
                <c:pt idx="66">
                  <c:v>43944</c:v>
                </c:pt>
                <c:pt idx="67">
                  <c:v>43945</c:v>
                </c:pt>
                <c:pt idx="68">
                  <c:v>43946</c:v>
                </c:pt>
                <c:pt idx="69">
                  <c:v>43947</c:v>
                </c:pt>
                <c:pt idx="70">
                  <c:v>43948</c:v>
                </c:pt>
                <c:pt idx="71">
                  <c:v>43949</c:v>
                </c:pt>
                <c:pt idx="72">
                  <c:v>43950</c:v>
                </c:pt>
                <c:pt idx="73">
                  <c:v>43951</c:v>
                </c:pt>
                <c:pt idx="74">
                  <c:v>43952</c:v>
                </c:pt>
                <c:pt idx="75">
                  <c:v>43953</c:v>
                </c:pt>
                <c:pt idx="76">
                  <c:v>43954</c:v>
                </c:pt>
                <c:pt idx="77">
                  <c:v>43955</c:v>
                </c:pt>
                <c:pt idx="78">
                  <c:v>43956</c:v>
                </c:pt>
                <c:pt idx="79">
                  <c:v>43957</c:v>
                </c:pt>
                <c:pt idx="80">
                  <c:v>43958</c:v>
                </c:pt>
                <c:pt idx="81">
                  <c:v>43959</c:v>
                </c:pt>
                <c:pt idx="82">
                  <c:v>43960</c:v>
                </c:pt>
                <c:pt idx="83">
                  <c:v>43961</c:v>
                </c:pt>
                <c:pt idx="84">
                  <c:v>43962</c:v>
                </c:pt>
                <c:pt idx="85">
                  <c:v>43963</c:v>
                </c:pt>
                <c:pt idx="86">
                  <c:v>43964</c:v>
                </c:pt>
                <c:pt idx="87">
                  <c:v>43965</c:v>
                </c:pt>
                <c:pt idx="88">
                  <c:v>43966</c:v>
                </c:pt>
                <c:pt idx="89">
                  <c:v>43967</c:v>
                </c:pt>
              </c:numCache>
            </c:numRef>
          </c:cat>
          <c:val>
            <c:numRef>
              <c:f>'Curva vs. Nacional 16-03-20'!$E$5:$E$94</c:f>
              <c:numCache>
                <c:formatCode>General</c:formatCode>
                <c:ptCount val="90"/>
                <c:pt idx="23" formatCode="0.00">
                  <c:v>0.65046044934136971</c:v>
                </c:pt>
                <c:pt idx="24" formatCode="0.00">
                  <c:v>1.3009208986827394</c:v>
                </c:pt>
                <c:pt idx="25" formatCode="0.00">
                  <c:v>1.3009208986827394</c:v>
                </c:pt>
                <c:pt idx="26" formatCode="0.00">
                  <c:v>1.3009208986827394</c:v>
                </c:pt>
                <c:pt idx="27" formatCode="0.00">
                  <c:v>1.6261511233534243</c:v>
                </c:pt>
                <c:pt idx="28" formatCode="0.00">
                  <c:v>2.2766115726947942</c:v>
                </c:pt>
                <c:pt idx="29" formatCode="0.00">
                  <c:v>3.9027626960482187</c:v>
                </c:pt>
                <c:pt idx="30" formatCode="0.00">
                  <c:v>4.2279929207189024</c:v>
                </c:pt>
                <c:pt idx="31" formatCode="0.00">
                  <c:v>4.8784533700602735</c:v>
                </c:pt>
                <c:pt idx="32" formatCode="0.00">
                  <c:v>5.8541440440723269</c:v>
                </c:pt>
                <c:pt idx="33" formatCode="0.00">
                  <c:v>5.8541440440723269</c:v>
                </c:pt>
                <c:pt idx="34" formatCode="0.00">
                  <c:v>6.5046044934136971</c:v>
                </c:pt>
                <c:pt idx="35" formatCode="0.00">
                  <c:v>7.8055253920964374</c:v>
                </c:pt>
                <c:pt idx="36" formatCode="0.00">
                  <c:v>8.7812160661084917</c:v>
                </c:pt>
                <c:pt idx="37" formatCode="0.00">
                  <c:v>9.4316765154498619</c:v>
                </c:pt>
                <c:pt idx="38" formatCode="0.00">
                  <c:v>11.057827638803285</c:v>
                </c:pt>
                <c:pt idx="39" formatCode="0.00">
                  <c:v>12.358748537486024</c:v>
                </c:pt>
                <c:pt idx="40" formatCode="0.00">
                  <c:v>13.984899660839448</c:v>
                </c:pt>
                <c:pt idx="41" formatCode="0.00">
                  <c:v>13.984899660839448</c:v>
                </c:pt>
                <c:pt idx="42" formatCode="0.00">
                  <c:v>14.63536011018082</c:v>
                </c:pt>
                <c:pt idx="43" formatCode="0.00">
                  <c:v>16.26151123353424</c:v>
                </c:pt>
                <c:pt idx="44" formatCode="0.00">
                  <c:v>20.16427392958246</c:v>
                </c:pt>
                <c:pt idx="45" formatCode="0.00">
                  <c:v>20.814734378923831</c:v>
                </c:pt>
                <c:pt idx="46" formatCode="0.00">
                  <c:v>22.440885502277254</c:v>
                </c:pt>
                <c:pt idx="47" formatCode="0.00">
                  <c:v>26.343648198325475</c:v>
                </c:pt>
                <c:pt idx="48" formatCode="0.00">
                  <c:v>29.270720220361639</c:v>
                </c:pt>
                <c:pt idx="49" formatCode="0.00">
                  <c:v>37.726706061799447</c:v>
                </c:pt>
                <c:pt idx="50" formatCode="0.00">
                  <c:v>42.605159431859718</c:v>
                </c:pt>
                <c:pt idx="51" formatCode="0.00">
                  <c:v>46.833152352578615</c:v>
                </c:pt>
                <c:pt idx="52" formatCode="0.00">
                  <c:v>51.711605722638893</c:v>
                </c:pt>
                <c:pt idx="53" formatCode="0.00">
                  <c:v>57.565749766711221</c:v>
                </c:pt>
                <c:pt idx="54" formatCode="0.00">
                  <c:v>60.818052013418068</c:v>
                </c:pt>
                <c:pt idx="55" formatCode="0.00">
                  <c:v>63.094663586112858</c:v>
                </c:pt>
                <c:pt idx="56" formatCode="0.00">
                  <c:v>65.371275158807649</c:v>
                </c:pt>
                <c:pt idx="57" formatCode="0.00">
                  <c:v>70.57495875353861</c:v>
                </c:pt>
                <c:pt idx="58" formatCode="0.00">
                  <c:v>72.201109876892033</c:v>
                </c:pt>
                <c:pt idx="59" formatCode="0.00">
                  <c:v>77.404793471622995</c:v>
                </c:pt>
                <c:pt idx="60" formatCode="0.00">
                  <c:v>83.258937515695322</c:v>
                </c:pt>
                <c:pt idx="61" formatCode="0.00">
                  <c:v>89.438311784438341</c:v>
                </c:pt>
                <c:pt idx="62" formatCode="0.00">
                  <c:v>94.316765154498611</c:v>
                </c:pt>
                <c:pt idx="63" formatCode="0.00">
                  <c:v>102.44752077126573</c:v>
                </c:pt>
                <c:pt idx="64" formatCode="0.00">
                  <c:v>106.67551369198463</c:v>
                </c:pt>
                <c:pt idx="65" formatCode="0.00">
                  <c:v>112.85488796072764</c:v>
                </c:pt>
                <c:pt idx="66" formatCode="0.00">
                  <c:v>119.68472267881204</c:v>
                </c:pt>
                <c:pt idx="67" formatCode="0.00">
                  <c:v>128.79116896959121</c:v>
                </c:pt>
                <c:pt idx="68" formatCode="0.00">
                  <c:v>137.57238503569971</c:v>
                </c:pt>
                <c:pt idx="69" formatCode="0.00">
                  <c:v>145.05268020312545</c:v>
                </c:pt>
                <c:pt idx="70" formatCode="0.00">
                  <c:v>152.53297537055121</c:v>
                </c:pt>
                <c:pt idx="71" formatCode="0.00">
                  <c:v>160.33850076264761</c:v>
                </c:pt>
                <c:pt idx="72" formatCode="0.00">
                  <c:v>169.77017727809749</c:v>
                </c:pt>
                <c:pt idx="73" formatCode="0.00">
                  <c:v>184.73076761294899</c:v>
                </c:pt>
                <c:pt idx="74" formatCode="0.00">
                  <c:v>200.66704862181254</c:v>
                </c:pt>
                <c:pt idx="75" formatCode="0.00">
                  <c:v>215.95286918133476</c:v>
                </c:pt>
                <c:pt idx="76" formatCode="0.00">
                  <c:v>227.66115726947942</c:v>
                </c:pt>
                <c:pt idx="77" formatCode="0.00">
                  <c:v>244.57312895235503</c:v>
                </c:pt>
                <c:pt idx="78" formatCode="0.00">
                  <c:v>255.30572636648762</c:v>
                </c:pt>
                <c:pt idx="79" formatCode="0.00">
                  <c:v>268.64016557798567</c:v>
                </c:pt>
                <c:pt idx="80" formatCode="0.00">
                  <c:v>282.62506523882513</c:v>
                </c:pt>
                <c:pt idx="81" formatCode="0.00">
                  <c:v>290.43059063092153</c:v>
                </c:pt>
                <c:pt idx="82" formatCode="0.00">
                  <c:v>298.23611602301804</c:v>
                </c:pt>
                <c:pt idx="83" formatCode="0.00">
                  <c:v>307.01733208912651</c:v>
                </c:pt>
                <c:pt idx="84" formatCode="0.00">
                  <c:v>312.87147613319883</c:v>
                </c:pt>
                <c:pt idx="85" formatCode="0.00">
                  <c:v>317.09946905391774</c:v>
                </c:pt>
                <c:pt idx="86" formatCode="0.00">
                  <c:v>318.72562017727114</c:v>
                </c:pt>
                <c:pt idx="87" formatCode="0.00">
                  <c:v>318.72562017727114</c:v>
                </c:pt>
                <c:pt idx="88" formatCode="0.00">
                  <c:v>318.72562017727114</c:v>
                </c:pt>
                <c:pt idx="89" formatCode="0.00">
                  <c:v>318.72562017727114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4D-7541-A485-7CE1D12AB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43417792"/>
        <c:axId val="-1343425408"/>
      </c:lineChart>
      <c:dateAx>
        <c:axId val="-134341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Fecha</a:t>
                </a:r>
                <a:r>
                  <a:rPr lang="es-MX" baseline="0"/>
                  <a:t> de inicio de síntomas</a:t>
                </a:r>
                <a:endParaRPr lang="es-MX"/>
              </a:p>
            </c:rich>
          </c:tx>
          <c:layout>
            <c:manualLayout>
              <c:xMode val="edge"/>
              <c:yMode val="edge"/>
              <c:x val="0.39127420981218952"/>
              <c:y val="0.84693813105940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d/mm/yy;@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3425408"/>
        <c:crosses val="autoZero"/>
        <c:auto val="1"/>
        <c:lblOffset val="100"/>
        <c:baseTimeUnit val="days"/>
      </c:dateAx>
      <c:valAx>
        <c:axId val="-1343425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Casos nuevos por cada millón de habitantes</a:t>
                </a:r>
              </a:p>
            </c:rich>
          </c:tx>
          <c:layout>
            <c:manualLayout>
              <c:xMode val="edge"/>
              <c:yMode val="edge"/>
              <c:x val="6.1519565319476874E-3"/>
              <c:y val="7.1661268837650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34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6138692329546"/>
          <c:y val="0.91465169187800643"/>
          <c:w val="0.71667475815126325"/>
          <c:h val="6.7091536358694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Fig .4. COVID-19.Casos (n=1,189) por sexo y antecedente de comorbilidad. Sonora,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COMORB!$K$7</c:f>
              <c:strCache>
                <c:ptCount val="1"/>
                <c:pt idx="0">
                  <c:v>Con Comorbilidad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COMORB!$L$5:$P$6</c:f>
              <c:multiLvlStrCache>
                <c:ptCount val="5"/>
                <c:lvl>
                  <c:pt idx="0">
                    <c:v>Vivos</c:v>
                  </c:pt>
                  <c:pt idx="1">
                    <c:v>Defunciones</c:v>
                  </c:pt>
                  <c:pt idx="3">
                    <c:v>Vivos</c:v>
                  </c:pt>
                  <c:pt idx="4">
                    <c:v>Defunciones</c:v>
                  </c:pt>
                </c:lvl>
                <c:lvl>
                  <c:pt idx="0">
                    <c:v>Hombres</c:v>
                  </c:pt>
                  <c:pt idx="3">
                    <c:v>Mujeres</c:v>
                  </c:pt>
                </c:lvl>
              </c:multiLvlStrCache>
            </c:multiLvlStrRef>
          </c:cat>
          <c:val>
            <c:numRef>
              <c:f>COMORB!$L$7:$P$7</c:f>
              <c:numCache>
                <c:formatCode>General</c:formatCode>
                <c:ptCount val="5"/>
                <c:pt idx="0">
                  <c:v>267</c:v>
                </c:pt>
                <c:pt idx="1">
                  <c:v>29</c:v>
                </c:pt>
                <c:pt idx="3">
                  <c:v>234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7643-ACCD-5A339FADE9E3}"/>
            </c:ext>
          </c:extLst>
        </c:ser>
        <c:ser>
          <c:idx val="1"/>
          <c:order val="1"/>
          <c:tx>
            <c:strRef>
              <c:f>COMORB!$K$8</c:f>
              <c:strCache>
                <c:ptCount val="1"/>
                <c:pt idx="0">
                  <c:v>Sin Comorbilidad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5.0925337632079971E-17"/>
                  <c:y val="-2.7777777777777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1-7643-ACCD-5A339FADE9E3}"/>
                </c:ext>
              </c:extLst>
            </c:dLbl>
            <c:dLbl>
              <c:idx val="4"/>
              <c:layout>
                <c:manualLayout>
                  <c:x val="-1.0185067526415994E-16"/>
                  <c:y val="-3.70370370370371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1-7643-ACCD-5A339FADE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COMORB!$L$5:$P$6</c:f>
              <c:multiLvlStrCache>
                <c:ptCount val="5"/>
                <c:lvl>
                  <c:pt idx="0">
                    <c:v>Vivos</c:v>
                  </c:pt>
                  <c:pt idx="1">
                    <c:v>Defunciones</c:v>
                  </c:pt>
                  <c:pt idx="3">
                    <c:v>Vivos</c:v>
                  </c:pt>
                  <c:pt idx="4">
                    <c:v>Defunciones</c:v>
                  </c:pt>
                </c:lvl>
                <c:lvl>
                  <c:pt idx="0">
                    <c:v>Hombres</c:v>
                  </c:pt>
                  <c:pt idx="3">
                    <c:v>Mujeres</c:v>
                  </c:pt>
                </c:lvl>
              </c:multiLvlStrCache>
            </c:multiLvlStrRef>
          </c:cat>
          <c:val>
            <c:numRef>
              <c:f>COMORB!$L$8:$P$8</c:f>
              <c:numCache>
                <c:formatCode>General</c:formatCode>
                <c:ptCount val="5"/>
                <c:pt idx="0">
                  <c:v>346</c:v>
                </c:pt>
                <c:pt idx="1">
                  <c:v>13</c:v>
                </c:pt>
                <c:pt idx="3">
                  <c:v>253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01-7643-ACCD-5A339FADE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2"/>
        <c:overlap val="100"/>
        <c:axId val="1967002096"/>
        <c:axId val="1622201072"/>
      </c:barChart>
      <c:catAx>
        <c:axId val="196700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201072"/>
        <c:crosses val="autoZero"/>
        <c:auto val="1"/>
        <c:lblAlgn val="ctr"/>
        <c:lblOffset val="100"/>
        <c:noMultiLvlLbl val="0"/>
      </c:catAx>
      <c:valAx>
        <c:axId val="1622201072"/>
        <c:scaling>
          <c:orientation val="minMax"/>
          <c:max val="6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002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900" b="1">
                <a:solidFill>
                  <a:sysClr val="windowText" lastClr="000000"/>
                </a:solidFill>
              </a:rPr>
              <a:t>Fig. 1. COVID-19. Casos (n=1,189) por grupo de edad. Sonora, 2020</a:t>
            </a:r>
          </a:p>
        </c:rich>
      </c:tx>
      <c:layout>
        <c:manualLayout>
          <c:xMode val="edge"/>
          <c:yMode val="edge"/>
          <c:x val="0.16648075089597034"/>
          <c:y val="2.9048649855351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SEX!$C$7</c:f>
              <c:strCache>
                <c:ptCount val="1"/>
                <c:pt idx="0">
                  <c:v>Casos no fatales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SEX!$B$8:$B$15</c:f>
              <c:strCache>
                <c:ptCount val="7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 ≥</c:v>
                </c:pt>
              </c:strCache>
              <c:extLst/>
            </c:strRef>
          </c:cat>
          <c:val>
            <c:numRef>
              <c:f>SEX!$C$8:$C$15</c:f>
              <c:numCache>
                <c:formatCode>General</c:formatCode>
                <c:ptCount val="7"/>
                <c:pt idx="0" formatCode="#,##0">
                  <c:v>12</c:v>
                </c:pt>
                <c:pt idx="1">
                  <c:v>26</c:v>
                </c:pt>
                <c:pt idx="2">
                  <c:v>224</c:v>
                </c:pt>
                <c:pt idx="3">
                  <c:v>314</c:v>
                </c:pt>
                <c:pt idx="4">
                  <c:v>239</c:v>
                </c:pt>
                <c:pt idx="5">
                  <c:v>165</c:v>
                </c:pt>
                <c:pt idx="6" formatCode="#,##0">
                  <c:v>119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3C5-9D40-9976-CFC09DE1B6D8}"/>
            </c:ext>
          </c:extLst>
        </c:ser>
        <c:ser>
          <c:idx val="1"/>
          <c:order val="1"/>
          <c:tx>
            <c:strRef>
              <c:f>SEX!$D$7</c:f>
              <c:strCache>
                <c:ptCount val="1"/>
                <c:pt idx="0">
                  <c:v>Casos fatales</c:v>
                </c:pt>
              </c:strCache>
            </c:strRef>
          </c:tx>
          <c:spPr>
            <a:solidFill>
              <a:schemeClr val="tx2"/>
            </a:solidFill>
            <a:ln w="0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4864371389245108E-2"/>
                  <c:y val="-5.325524285903436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5-9D40-9976-CFC09DE1B6D8}"/>
                </c:ext>
              </c:extLst>
            </c:dLbl>
            <c:dLbl>
              <c:idx val="3"/>
              <c:layout>
                <c:manualLayout>
                  <c:x val="3.270161705633947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5-9D40-9976-CFC09DE1B6D8}"/>
                </c:ext>
              </c:extLst>
            </c:dLbl>
            <c:dLbl>
              <c:idx val="4"/>
              <c:layout>
                <c:manualLayout>
                  <c:x val="2.67558685006413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5-9D40-9976-CFC09DE1B6D8}"/>
                </c:ext>
              </c:extLst>
            </c:dLbl>
            <c:dLbl>
              <c:idx val="5"/>
              <c:layout>
                <c:manualLayout>
                  <c:x val="3.56744913341885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5-9D40-9976-CFC09DE1B6D8}"/>
                </c:ext>
              </c:extLst>
            </c:dLbl>
            <c:dLbl>
              <c:idx val="6"/>
              <c:layout>
                <c:manualLayout>
                  <c:x val="0.11594209683611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5-9D40-9976-CFC09DE1B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SEX!$B$8:$B$15</c:f>
              <c:strCache>
                <c:ptCount val="7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 ≥</c:v>
                </c:pt>
              </c:strCache>
              <c:extLst/>
            </c:strRef>
          </c:cat>
          <c:val>
            <c:numRef>
              <c:f>SEX!$D$8:$D$15</c:f>
              <c:numCache>
                <c:formatCode>General</c:formatCode>
                <c:ptCount val="7"/>
                <c:pt idx="2">
                  <c:v>2</c:v>
                </c:pt>
                <c:pt idx="3">
                  <c:v>9</c:v>
                </c:pt>
                <c:pt idx="4">
                  <c:v>14</c:v>
                </c:pt>
                <c:pt idx="5">
                  <c:v>11</c:v>
                </c:pt>
                <c:pt idx="6" formatCode="#,##0">
                  <c:v>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3C5-9D40-9976-CFC09DE1B6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3"/>
        <c:overlap val="100"/>
        <c:axId val="411511224"/>
        <c:axId val="411510832"/>
      </c:barChart>
      <c:catAx>
        <c:axId val="411511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800">
                    <a:solidFill>
                      <a:sysClr val="windowText" lastClr="000000"/>
                    </a:solidFill>
                  </a:rPr>
                  <a:t>Grupo de edad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0545129775444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10832"/>
        <c:crosses val="autoZero"/>
        <c:auto val="1"/>
        <c:lblAlgn val="ctr"/>
        <c:lblOffset val="100"/>
        <c:noMultiLvlLbl val="0"/>
      </c:catAx>
      <c:valAx>
        <c:axId val="41151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MX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MX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1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50" b="1"/>
              <a:t>Fig.2.COVID-19.Casos confirmados(n=1,189)por derechohabiencia.Sonora, 2020</a:t>
            </a:r>
          </a:p>
        </c:rich>
      </c:tx>
      <c:layout>
        <c:manualLayout>
          <c:xMode val="edge"/>
          <c:yMode val="edge"/>
          <c:x val="0.18558717544388972"/>
          <c:y val="2.5193801332990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60049730625778"/>
          <c:y val="0.17708865937212395"/>
          <c:w val="0.76532875385936372"/>
          <c:h val="0.56107511877471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INSTITUCION!$D$4</c:f>
              <c:strCache>
                <c:ptCount val="1"/>
                <c:pt idx="0">
                  <c:v>Casos no fatales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INSTITUCION!$C$5:$C$10</c:f>
              <c:strCache>
                <c:ptCount val="6"/>
                <c:pt idx="0">
                  <c:v>SSA</c:v>
                </c:pt>
                <c:pt idx="1">
                  <c:v>IMSS</c:v>
                </c:pt>
                <c:pt idx="2">
                  <c:v>SEDENA</c:v>
                </c:pt>
                <c:pt idx="3">
                  <c:v>ISSSTESON</c:v>
                </c:pt>
                <c:pt idx="4">
                  <c:v>ISSSTE</c:v>
                </c:pt>
                <c:pt idx="5">
                  <c:v>SEMAR</c:v>
                </c:pt>
              </c:strCache>
            </c:strRef>
          </c:cat>
          <c:val>
            <c:numRef>
              <c:f>INSTITUCION!$D$5:$D$10</c:f>
              <c:numCache>
                <c:formatCode>General</c:formatCode>
                <c:ptCount val="6"/>
                <c:pt idx="0">
                  <c:v>535</c:v>
                </c:pt>
                <c:pt idx="1">
                  <c:v>281</c:v>
                </c:pt>
                <c:pt idx="2">
                  <c:v>159</c:v>
                </c:pt>
                <c:pt idx="3">
                  <c:v>108</c:v>
                </c:pt>
                <c:pt idx="4">
                  <c:v>16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0-5B42-88CB-BA86B8F503A5}"/>
            </c:ext>
          </c:extLst>
        </c:ser>
        <c:ser>
          <c:idx val="1"/>
          <c:order val="1"/>
          <c:tx>
            <c:strRef>
              <c:f>INSTITUCION!$E$4</c:f>
              <c:strCache>
                <c:ptCount val="1"/>
                <c:pt idx="0">
                  <c:v>Casos fatales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878048780487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A0-5B42-88CB-BA86B8F503A5}"/>
                </c:ext>
              </c:extLst>
            </c:dLbl>
            <c:dLbl>
              <c:idx val="1"/>
              <c:layout>
                <c:manualLayout>
                  <c:x val="0"/>
                  <c:y val="-4.878048780487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A0-5B42-88CB-BA86B8F503A5}"/>
                </c:ext>
              </c:extLst>
            </c:dLbl>
            <c:dLbl>
              <c:idx val="2"/>
              <c:layout>
                <c:manualLayout>
                  <c:x val="0"/>
                  <c:y val="-3.6585365853658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0-5B42-88CB-BA86B8F503A5}"/>
                </c:ext>
              </c:extLst>
            </c:dLbl>
            <c:dLbl>
              <c:idx val="3"/>
              <c:layout>
                <c:manualLayout>
                  <c:x val="0"/>
                  <c:y val="-4.4715447154471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0-5B42-88CB-BA86B8F503A5}"/>
                </c:ext>
              </c:extLst>
            </c:dLbl>
            <c:dLbl>
              <c:idx val="4"/>
              <c:layout>
                <c:manualLayout>
                  <c:x val="0"/>
                  <c:y val="-4.0650406504065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A0-5B42-88CB-BA86B8F503A5}"/>
                </c:ext>
              </c:extLst>
            </c:dLbl>
            <c:dLbl>
              <c:idx val="5"/>
              <c:layout>
                <c:manualLayout>
                  <c:x val="-1.2865348454420203E-16"/>
                  <c:y val="-3.6585365853658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0-5B42-88CB-BA86B8F50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INSTITUCION!$C$5:$C$10</c:f>
              <c:strCache>
                <c:ptCount val="6"/>
                <c:pt idx="0">
                  <c:v>SSA</c:v>
                </c:pt>
                <c:pt idx="1">
                  <c:v>IMSS</c:v>
                </c:pt>
                <c:pt idx="2">
                  <c:v>SEDENA</c:v>
                </c:pt>
                <c:pt idx="3">
                  <c:v>ISSSTESON</c:v>
                </c:pt>
                <c:pt idx="4">
                  <c:v>ISSSTE</c:v>
                </c:pt>
                <c:pt idx="5">
                  <c:v>SEMAR</c:v>
                </c:pt>
              </c:strCache>
            </c:strRef>
          </c:cat>
          <c:val>
            <c:numRef>
              <c:f>INSTITUCION!$E$5:$E$10</c:f>
              <c:numCache>
                <c:formatCode>General</c:formatCode>
                <c:ptCount val="6"/>
                <c:pt idx="0">
                  <c:v>30</c:v>
                </c:pt>
                <c:pt idx="1">
                  <c:v>46</c:v>
                </c:pt>
                <c:pt idx="2">
                  <c:v>1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A0-5B42-88CB-BA86B8F503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481479808"/>
        <c:axId val="481476280"/>
      </c:barChart>
      <c:catAx>
        <c:axId val="48147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Institución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76280"/>
        <c:crosses val="autoZero"/>
        <c:auto val="1"/>
        <c:lblAlgn val="ctr"/>
        <c:lblOffset val="100"/>
        <c:noMultiLvlLbl val="0"/>
      </c:catAx>
      <c:valAx>
        <c:axId val="48147628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7980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900" b="1">
                <a:solidFill>
                  <a:sysClr val="windowText" lastClr="000000"/>
                </a:solidFill>
              </a:rPr>
              <a:t>Fig. 5. COVID-19. Perfil clínico basal</a:t>
            </a:r>
            <a:r>
              <a:rPr lang="es-MX" sz="900" b="1" baseline="0">
                <a:solidFill>
                  <a:sysClr val="windowText" lastClr="000000"/>
                </a:solidFill>
              </a:rPr>
              <a:t> de casos confirmados (n=1,189). Sonora, 2020</a:t>
            </a:r>
            <a:endParaRPr lang="es-MX" sz="9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2307332009350717"/>
          <c:y val="2.2595831488473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85540612385985"/>
          <c:y val="0.15082231325550674"/>
          <c:w val="0.64733448386930459"/>
          <c:h val="0.726404718666259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1-9B4E-A62D-BB319C159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1-9B4E-A62D-BB319C159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1-9B4E-A62D-BB319C1595B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41-9B4E-A62D-BB319C1595B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41-9B4E-A62D-BB319C1595B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41-9B4E-A62D-BB319C1595B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41-9B4E-A62D-BB319C1595B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41-9B4E-A62D-BB319C1595B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41-9B4E-A62D-BB319C1595B4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41-9B4E-A62D-BB319C1595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41-9B4E-A62D-BB319C1595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441-9B4E-A62D-BB319C1595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441-9B4E-A62D-BB319C1595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441-9B4E-A62D-BB319C1595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441-9B4E-A62D-BB319C1595B4}"/>
              </c:ext>
            </c:extLst>
          </c:dPt>
          <c:dLbls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41-9B4E-A62D-BB319C1595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6"/>
              <c:pt idx="0">
                <c:v>Anosmia </c:v>
              </c:pt>
              <c:pt idx="1">
                <c:v>Dolor abdominal </c:v>
              </c:pt>
              <c:pt idx="2">
                <c:v>Vomito </c:v>
              </c:pt>
              <c:pt idx="3">
                <c:v>Conjuntivitis </c:v>
              </c:pt>
              <c:pt idx="4">
                <c:v>Diarrea </c:v>
              </c:pt>
              <c:pt idx="5">
                <c:v>Rinorrea </c:v>
              </c:pt>
              <c:pt idx="6">
                <c:v>Dolor Torácico </c:v>
              </c:pt>
              <c:pt idx="7">
                <c:v>Disnea </c:v>
              </c:pt>
              <c:pt idx="8">
                <c:v>Odinofagia </c:v>
              </c:pt>
              <c:pt idx="9">
                <c:v>Escalofríos </c:v>
              </c:pt>
              <c:pt idx="10">
                <c:v>Artralgias </c:v>
              </c:pt>
              <c:pt idx="11">
                <c:v>Ataque al Edo Gral </c:v>
              </c:pt>
              <c:pt idx="12">
                <c:v>Mialgias </c:v>
              </c:pt>
              <c:pt idx="13">
                <c:v>Tos Seca</c:v>
              </c:pt>
              <c:pt idx="14">
                <c:v>Cefalea </c:v>
              </c:pt>
              <c:pt idx="15">
                <c:v>Fiebre </c:v>
              </c:pt>
            </c:strLit>
          </c:cat>
          <c:val>
            <c:numRef>
              <c:f>('PERFIL CLÍNICO'!$E$4:$E$8,'PERFIL CLÍNICO'!$E$11:$E$21)</c:f>
              <c:numCache>
                <c:formatCode>0.0</c:formatCode>
                <c:ptCount val="16"/>
                <c:pt idx="0">
                  <c:v>0.16820857863751051</c:v>
                </c:pt>
                <c:pt idx="1">
                  <c:v>8.2422203532380145</c:v>
                </c:pt>
                <c:pt idx="2">
                  <c:v>12.026913372582001</c:v>
                </c:pt>
                <c:pt idx="3">
                  <c:v>14.802354920100925</c:v>
                </c:pt>
                <c:pt idx="4">
                  <c:v>16.904962153069807</c:v>
                </c:pt>
                <c:pt idx="5">
                  <c:v>34.56686291000841</c:v>
                </c:pt>
                <c:pt idx="6">
                  <c:v>36.080740117746004</c:v>
                </c:pt>
                <c:pt idx="7">
                  <c:v>37.594617325483597</c:v>
                </c:pt>
                <c:pt idx="8">
                  <c:v>43.902439024390247</c:v>
                </c:pt>
                <c:pt idx="9">
                  <c:v>48.612279226240538</c:v>
                </c:pt>
                <c:pt idx="10">
                  <c:v>57.527333894028594</c:v>
                </c:pt>
                <c:pt idx="11">
                  <c:v>61.90075693860387</c:v>
                </c:pt>
                <c:pt idx="12">
                  <c:v>68.292682926829272</c:v>
                </c:pt>
                <c:pt idx="13">
                  <c:v>82.422203532380152</c:v>
                </c:pt>
                <c:pt idx="14">
                  <c:v>82.758620689655174</c:v>
                </c:pt>
                <c:pt idx="15">
                  <c:v>83.095037846930197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E-B441-9B4E-A62D-BB319C159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axId val="408830120"/>
        <c:axId val="406205760"/>
      </c:barChart>
      <c:catAx>
        <c:axId val="408830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ysClr val="windowText" lastClr="000000"/>
                    </a:solidFill>
                  </a:rPr>
                  <a:t>Síntomas</a:t>
                </a:r>
                <a:r>
                  <a:rPr lang="es-MX" baseline="0">
                    <a:solidFill>
                      <a:sysClr val="windowText" lastClr="000000"/>
                    </a:solidFill>
                  </a:rPr>
                  <a:t> </a:t>
                </a:r>
                <a:endParaRPr lang="es-MX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914331409809767E-2"/>
              <c:y val="0.39179931902554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05760"/>
        <c:crosses val="autoZero"/>
        <c:auto val="1"/>
        <c:lblAlgn val="ctr"/>
        <c:lblOffset val="100"/>
        <c:noMultiLvlLbl val="0"/>
      </c:catAx>
      <c:valAx>
        <c:axId val="406205760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ysClr val="windowText" lastClr="000000"/>
                    </a:solidFill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3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D3865-DD83-B142-8C0F-EDB11A395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A318D3-D86F-DE44-AEAF-4425EA15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D5663-F7DC-C246-A851-4AFF6BC4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F6F8EF-BB3F-E24E-A0B9-BC42414B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6FA4F-5DC8-2B4A-8518-D3DA58A0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86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C3D14-6DC0-7941-AB07-9D70E693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4C6FD9-4B55-D243-8A19-16303DA45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356CE-272A-DB45-ACEE-93D5D6AE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81A61-3A92-AB4B-BB3C-2FFA48AA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7C02F-622F-E541-985C-E2CE6EA3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18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50FE48-EF28-A041-9B8A-186C95A02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416D7B-913C-9746-B22B-25B9D3FC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ECC37-95E7-9C41-844D-FE64461B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E26FA-B996-AC4D-8F62-1607C590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70D34-9735-9049-AD08-63F5D8D5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14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48B30-F8C5-5F4E-A5D0-BE035827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4B0B0-210C-DA41-B0B3-FD30F148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0C05E-62A3-7B4B-934C-549A4F9D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F6893-BC52-D540-9F84-8573356F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73C5E-8B6C-EF47-8FBB-EA86606F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68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20223-E372-4D4B-9113-27EBF8CE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23208A-6F56-5D4D-88D3-43A99E2F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AB62B-39CB-074A-8F36-F6AA4A5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673BA-B2B8-8B41-B2D3-5544801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372196-C376-6743-B23C-33D8180C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8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6A897-5EE7-534D-9019-8B657F67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D5765-D7C9-EC43-9469-BF74401EA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A9515E-D0C6-7345-B05B-8A4F19723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9A3E0B-DB7E-3E4F-BEEE-B92F9E34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07FD8-6E80-EB41-BE66-30DEB645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49493-9053-2748-ADBE-1F616364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46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F3C82-1995-EE40-8DA3-C0F420CD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CCBF74-45BD-C344-8682-EAE9A5AAB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5C7124-C8EA-D447-B999-3E571C65E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0639DB-876D-0745-B261-4C0A75915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327AAE-003D-254D-840A-5C9B4FC1A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E71B91-2F90-9F46-BF31-86D3AB67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C0AB20-5F03-1648-8A00-1D3398AC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81593A-C7D1-B248-89D4-BFD2866C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9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8C94B-EA09-1A41-B587-D17681E4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BD7504-B622-D346-8DF5-CB2839AB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B42696-770B-F045-887D-0CD0FE5E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3A188-CA89-4B40-A0ED-76578A8E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8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E32990-B77D-E148-B13A-F23B5AA0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748320-AEBC-CD48-A46D-7E4B7FB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B10CD5-1EDD-C548-9E44-E6D2251F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50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EB569-FAB4-8D40-A643-ECA72E5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C8CAF-40F3-DA48-9C13-0DA2D66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388F9F-E461-CD48-8057-921C338E6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137BB-F606-7046-BC2F-D362D294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F2C47-7DD4-DA4A-9E75-D26765EA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92267-66A6-A040-A2A9-0C44833F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3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AABCB-B45D-F14C-A847-60578411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91DCED-94BE-544A-87AF-79B9955E1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C74ACE-EBAE-B142-B874-CA389915B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691617-D251-AA47-99B0-C6D1639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C2FB96-6F99-954E-98F7-4CC9A133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421FDF-5F0D-544A-9086-34DFEF96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27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D20E49-D732-DD42-A355-CB185262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90D57-395E-8747-AF3E-BD5F2E19C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196F3-BCD2-C140-A89F-410398073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630E-411C-4B52-BC1D-2991EBF6A7E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07F7BE-EE96-4243-B57F-E76C85097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D57E5-9840-E445-A9A6-A21B41AE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F873-5FCC-4CD2-B8EE-5DE6C645638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-19.unison.mx/#estad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unison.mx/#estad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unison.mx/#estad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covid-19.unison.mx/#estad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8DA6AF-E716-41CD-92E8-DDCD6BDE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r="-1" b="413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96E7E48-9C8D-2346-9909-B0F6D70A8127}"/>
              </a:ext>
            </a:extLst>
          </p:cNvPr>
          <p:cNvPicPr/>
          <p:nvPr/>
        </p:nvPicPr>
        <p:blipFill rotWithShape="1">
          <a:blip r:embed="rId3"/>
          <a:srcRect t="34694" b="33204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041400"/>
            <a:ext cx="5395912" cy="2387600"/>
          </a:xfrm>
        </p:spPr>
        <p:txBody>
          <a:bodyPr anchor="ctr">
            <a:normAutofit/>
          </a:bodyPr>
          <a:lstStyle/>
          <a:p>
            <a:r>
              <a:rPr lang="es-MX" sz="5000" dirty="0">
                <a:solidFill>
                  <a:schemeClr val="bg1"/>
                </a:solidFill>
              </a:rPr>
              <a:t>Situación de COVID19 en Sonora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chemeClr val="bg1"/>
                </a:solidFill>
              </a:rPr>
              <a:t>5° Evaluación. Mayo 03 de 2020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3">
            <a:extLst>
              <a:ext uri="{FF2B5EF4-FFF2-40B4-BE49-F238E27FC236}">
                <a16:creationId xmlns:a16="http://schemas.microsoft.com/office/drawing/2014/main" id="{114C54F2-718E-5749-8E1E-236A60CEBA67}"/>
              </a:ext>
            </a:extLst>
          </p:cNvPr>
          <p:cNvSpPr txBox="1">
            <a:spLocks/>
          </p:cNvSpPr>
          <p:nvPr/>
        </p:nvSpPr>
        <p:spPr>
          <a:xfrm>
            <a:off x="5798769" y="243173"/>
            <a:ext cx="5787418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Subsecretaría de Servicios de Salud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Dirección General de Promoción a la Salud y Prevención de Enfermedades</a:t>
            </a:r>
          </a:p>
        </p:txBody>
      </p:sp>
    </p:spTree>
    <p:extLst>
      <p:ext uri="{BB962C8B-B14F-4D97-AF65-F5344CB8AC3E}">
        <p14:creationId xmlns:p14="http://schemas.microsoft.com/office/powerpoint/2010/main" val="345271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DE76CE9-F5FE-45A0-9DD9-0A77C34B2819}"/>
              </a:ext>
            </a:extLst>
          </p:cNvPr>
          <p:cNvSpPr/>
          <p:nvPr/>
        </p:nvSpPr>
        <p:spPr>
          <a:xfrm>
            <a:off x="6279023" y="6396339"/>
            <a:ext cx="5582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</a:t>
            </a:r>
            <a:r>
              <a:rPr lang="es-MX" sz="1400" dirty="0"/>
              <a:t>Universidad de Sonora. </a:t>
            </a:r>
            <a:r>
              <a:rPr lang="es-MX" sz="1400" dirty="0">
                <a:hlinkClick r:id="rId2"/>
              </a:rPr>
              <a:t>https://covid-19.unison.mx/#estado</a:t>
            </a:r>
            <a:r>
              <a:rPr lang="es-MX" sz="1400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DF1FD-44F1-4BAB-A7C3-5401ECE9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17" y="153884"/>
            <a:ext cx="9889765" cy="321736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Casos de COVID-19, por estados y municipios en la Megarregión Sonora-Arizona. [Al 20 de mayo de 2020]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631CB35-3591-4208-8110-BC591C25E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45" y="982413"/>
            <a:ext cx="10761203" cy="51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4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456" y="489284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dirty="0"/>
              <a:t>Situación epidemiológica del COVID-19 en Sonora. [Al 20 de mayo de 2020]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B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78C34-9C5C-4D10-ACE1-8E89603B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8" y="320843"/>
            <a:ext cx="5613569" cy="393031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CC872B1-9AD1-4B15-9C13-E16A05FA76A7}"/>
              </a:ext>
            </a:extLst>
          </p:cNvPr>
          <p:cNvSpPr/>
          <p:nvPr/>
        </p:nvSpPr>
        <p:spPr>
          <a:xfrm>
            <a:off x="583440" y="6229380"/>
            <a:ext cx="6393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</a:t>
            </a:r>
            <a:r>
              <a:rPr lang="es-MX" sz="1400" dirty="0"/>
              <a:t>Universidad de Sonora. </a:t>
            </a:r>
            <a:r>
              <a:rPr lang="es-MX" sz="1400" dirty="0">
                <a:hlinkClick r:id="rId3"/>
              </a:rPr>
              <a:t>https://covid-19.unison.mx/#estado</a:t>
            </a:r>
            <a:r>
              <a:rPr lang="es-MX" sz="1400" dirty="0"/>
              <a:t> </a:t>
            </a:r>
            <a:endParaRPr lang="es-MX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9CFF17-C634-7145-A3E9-5CEC8A861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8" y="645282"/>
            <a:ext cx="5611449" cy="34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dirty="0"/>
              <a:t>Situación epidemiológica del COVID-19 en Sonora. [Al 20 de mayo de 2020]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158549-9E4E-40B5-A096-1F2A3890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" y="320843"/>
            <a:ext cx="5609504" cy="3930315"/>
          </a:xfrm>
          <a:prstGeom prst="rect">
            <a:avLst/>
          </a:prstGeom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C872B1-9AD1-4B15-9C13-E16A05FA76A7}"/>
              </a:ext>
            </a:extLst>
          </p:cNvPr>
          <p:cNvSpPr/>
          <p:nvPr/>
        </p:nvSpPr>
        <p:spPr>
          <a:xfrm>
            <a:off x="779923" y="6389140"/>
            <a:ext cx="6393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</a:t>
            </a:r>
            <a:r>
              <a:rPr lang="es-MX" sz="1400" dirty="0"/>
              <a:t>Universidad de Sonora. </a:t>
            </a:r>
            <a:r>
              <a:rPr lang="es-MX" sz="1400" dirty="0">
                <a:hlinkClick r:id="rId3"/>
              </a:rPr>
              <a:t>https://covid-19.unison.mx/#estado</a:t>
            </a:r>
            <a:r>
              <a:rPr lang="es-MX" sz="1400" dirty="0"/>
              <a:t> </a:t>
            </a:r>
            <a:endParaRPr lang="es-MX" sz="1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D3FECE-36B4-4062-A225-527B59B5D7E3}"/>
              </a:ext>
            </a:extLst>
          </p:cNvPr>
          <p:cNvSpPr txBox="1"/>
          <p:nvPr/>
        </p:nvSpPr>
        <p:spPr>
          <a:xfrm>
            <a:off x="544106" y="3974159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Situación al 28 de abril de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3F5066-40AD-4DCA-9F8B-19C22A5B49F2}"/>
              </a:ext>
            </a:extLst>
          </p:cNvPr>
          <p:cNvSpPr txBox="1"/>
          <p:nvPr/>
        </p:nvSpPr>
        <p:spPr>
          <a:xfrm>
            <a:off x="6449689" y="4003940"/>
            <a:ext cx="220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Situación al 20 de mayo de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79DA1C-C98E-1D47-A9E9-52ADD098A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689" y="589087"/>
            <a:ext cx="5413386" cy="33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9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934" y="5047687"/>
            <a:ext cx="4284417" cy="12799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Situación epidemiológica del COVID-19 en Sonora. [Al 20 de mayo de 2020]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534171" y="6354375"/>
            <a:ext cx="573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200" b="1" dirty="0">
                <a:solidFill>
                  <a:schemeClr val="bg1"/>
                </a:solidFill>
              </a:rPr>
              <a:t>FUENTE: DGPROSPE/SSS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71C45-4602-7C48-A67E-D85CA705D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6"/>
          <a:stretch/>
        </p:blipFill>
        <p:spPr>
          <a:xfrm>
            <a:off x="6734420" y="209012"/>
            <a:ext cx="4560646" cy="60856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73DEF8-CFF5-CF45-BF50-672954F8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1" y="1352282"/>
            <a:ext cx="5904622" cy="36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934" y="5047687"/>
            <a:ext cx="4284417" cy="12799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Situación epidemiológica del COVID-19 en Sonora. [Al 04 de mayo de 2020]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534171" y="6354375"/>
            <a:ext cx="573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200" b="1" dirty="0">
                <a:solidFill>
                  <a:schemeClr val="bg1"/>
                </a:solidFill>
              </a:rPr>
              <a:t>FUENTE: DGPROSPE/SSS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C934EB-B825-452A-A920-6B679AB9FCFE}"/>
              </a:ext>
            </a:extLst>
          </p:cNvPr>
          <p:cNvSpPr/>
          <p:nvPr/>
        </p:nvSpPr>
        <p:spPr>
          <a:xfrm>
            <a:off x="1715167" y="3473794"/>
            <a:ext cx="13276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por 100 mil hab.</a:t>
            </a:r>
            <a:endParaRPr lang="es-MX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4DA089-1414-8043-BE62-FF0C07BB4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71"/>
          <a:stretch/>
        </p:blipFill>
        <p:spPr>
          <a:xfrm>
            <a:off x="6276783" y="366587"/>
            <a:ext cx="5734424" cy="56844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56DEC0-98CD-334B-AF02-AB81F7903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13" y="1075350"/>
            <a:ext cx="3899660" cy="37405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32D3EE-9CE3-744B-8801-A7C184CF23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45" y="3708936"/>
            <a:ext cx="1109252" cy="4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7493F1-D69A-422C-A2FF-0FFF7AE0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2112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936" y="418245"/>
            <a:ext cx="3767328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Situación epidemiológica del COVID-19 en Sonora. [Al 20 de mayo de 2020]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24144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C02F9B6-0DB8-4B62-BB1A-1D75D2A0501D}"/>
              </a:ext>
            </a:extLst>
          </p:cNvPr>
          <p:cNvSpPr txBox="1"/>
          <p:nvPr/>
        </p:nvSpPr>
        <p:spPr>
          <a:xfrm>
            <a:off x="4882896" y="354237"/>
            <a:ext cx="667512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3108" y="6439755"/>
            <a:ext cx="11795843" cy="3651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s-MX" sz="1400" b="1" dirty="0">
                <a:solidFill>
                  <a:srgbClr val="FFFFFF"/>
                </a:solidFill>
              </a:rPr>
              <a:t>FUENTE: DGPROSPE/SSS * Al 04 de mayo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C925A8-59EE-E240-A81C-59A461C29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9" r="31781"/>
          <a:stretch/>
        </p:blipFill>
        <p:spPr>
          <a:xfrm>
            <a:off x="5497784" y="624143"/>
            <a:ext cx="5947551" cy="57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230" y="85399"/>
            <a:ext cx="10515600" cy="1325563"/>
          </a:xfrm>
        </p:spPr>
        <p:txBody>
          <a:bodyPr>
            <a:normAutofit/>
          </a:bodyPr>
          <a:lstStyle/>
          <a:p>
            <a:r>
              <a:rPr lang="es-MX" sz="2400" b="1" dirty="0"/>
              <a:t>Situación epidemiológica del COVID-19 en Sonora. [Al 04 de mayo de 2020]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5348" y="6141583"/>
            <a:ext cx="5075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DGPROSPE/SSS * Al 04 de mayo de 2020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753FF03-3742-49C6-93E4-CAF778A29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111904"/>
              </p:ext>
            </p:extLst>
          </p:nvPr>
        </p:nvGraphicFramePr>
        <p:xfrm>
          <a:off x="678230" y="1457324"/>
          <a:ext cx="5597546" cy="389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435227"/>
              </p:ext>
            </p:extLst>
          </p:nvPr>
        </p:nvGraphicFramePr>
        <p:xfrm>
          <a:off x="6275776" y="1685079"/>
          <a:ext cx="5382832" cy="391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20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230" y="220390"/>
            <a:ext cx="10515600" cy="1325563"/>
          </a:xfrm>
        </p:spPr>
        <p:txBody>
          <a:bodyPr>
            <a:normAutofit/>
          </a:bodyPr>
          <a:lstStyle/>
          <a:p>
            <a:r>
              <a:rPr lang="es-MX" sz="2400" b="1" dirty="0"/>
              <a:t>Situación epidemiológica del COVID-19 en Sonora. [Al 20 de mayo de 2020]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33716" y="6221506"/>
            <a:ext cx="573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FUENTE: DGPROSPE/SSS * Al 20 de mayo de 2020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811046"/>
              </p:ext>
            </p:extLst>
          </p:nvPr>
        </p:nvGraphicFramePr>
        <p:xfrm>
          <a:off x="0" y="1533562"/>
          <a:ext cx="6270719" cy="414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327183"/>
              </p:ext>
            </p:extLst>
          </p:nvPr>
        </p:nvGraphicFramePr>
        <p:xfrm>
          <a:off x="5884439" y="1786912"/>
          <a:ext cx="5309391" cy="414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57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Primer microscópico de la enfermedad de covid-19. enfermedad por coronavirus que se propaga en las células del cuerpo. Foto Premium ">
            <a:extLst>
              <a:ext uri="{FF2B5EF4-FFF2-40B4-BE49-F238E27FC236}">
                <a16:creationId xmlns:a16="http://schemas.microsoft.com/office/drawing/2014/main" id="{02CB2645-9307-3846-8FF5-7AB287139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r="20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150" y="292393"/>
            <a:ext cx="4724400" cy="863307"/>
          </a:xfrm>
        </p:spPr>
        <p:txBody>
          <a:bodyPr anchor="ctr"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+mn-lt"/>
              </a:rPr>
              <a:t>Comentarios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399" y="1270883"/>
            <a:ext cx="6789358" cy="4921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bg1"/>
                </a:solidFill>
              </a:rPr>
              <a:t>El comportamiento de COVID-19 en Sonora se encuentra por debajo de lo esperado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bg1"/>
                </a:solidFill>
              </a:rPr>
              <a:t>La incidencia y letalidad en Sonora es menor comparada a la de Sinaloa, Chihuahua, Baja California Sur y Baja California, y a la de Arizona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600" b="1" dirty="0">
                <a:solidFill>
                  <a:srgbClr val="FFFF00"/>
                </a:solidFill>
              </a:rPr>
              <a:t>Las medidas de contingencia comunitaria son los principales factores asociados a este comportamiento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bg1"/>
                </a:solidFill>
              </a:rPr>
              <a:t>Los modelos predictivos y el comportamiento estatal, indican que la transmisión comunitaria se ha establecido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600" dirty="0">
                <a:solidFill>
                  <a:schemeClr val="bg1"/>
                </a:solidFill>
              </a:rPr>
              <a:t>Es posible asumir que la fase 3, caracterizada por brotes comunitarios y una elevada tasa de contagios, se asociará a un incremento en la morbilidad y mortalidad del padecimiento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mer microscópico de la enfermedad de covid-19. enfermedad por coronavirus que se propaga en las células del cuerpo. Foto Premium ">
            <a:extLst>
              <a:ext uri="{FF2B5EF4-FFF2-40B4-BE49-F238E27FC236}">
                <a16:creationId xmlns:a16="http://schemas.microsoft.com/office/drawing/2014/main" id="{30620062-8866-7649-AFD1-E7817EBAD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70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s-MX" sz="4000">
                <a:latin typeface="+mn-lt"/>
              </a:rPr>
              <a:t>Comentarios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4910" y="1791563"/>
            <a:ext cx="5235490" cy="37730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200" dirty="0"/>
              <a:t>Es posible asumir que la fase 3, caracterizada por brotes comunitarios y una elevada tasa de contagios, </a:t>
            </a:r>
            <a:r>
              <a:rPr lang="es-MX" sz="2200" b="1" dirty="0">
                <a:solidFill>
                  <a:srgbClr val="C00000"/>
                </a:solidFill>
              </a:rPr>
              <a:t>se asociará a un incremento en la morbilidad y mortalidad del padecimiento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200" dirty="0"/>
              <a:t>El ascenso de la curva epidémica puede ser mitigado con el mantenimiento de las medidas de contingencia comunitaria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200" dirty="0"/>
              <a:t>El pico de la curva </a:t>
            </a:r>
            <a:r>
              <a:rPr lang="es-MX" sz="2200" b="1" dirty="0">
                <a:solidFill>
                  <a:srgbClr val="C00000"/>
                </a:solidFill>
              </a:rPr>
              <a:t>puede alcanzarse entre la segunda y la tercera semana de mayo</a:t>
            </a:r>
          </a:p>
        </p:txBody>
      </p:sp>
    </p:spTree>
    <p:extLst>
      <p:ext uri="{BB962C8B-B14F-4D97-AF65-F5344CB8AC3E}">
        <p14:creationId xmlns:p14="http://schemas.microsoft.com/office/powerpoint/2010/main" val="218038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AD43A-5215-9741-8A66-EA10D63E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Escenario </a:t>
            </a:r>
            <a:r>
              <a:rPr lang="en-US" sz="2600" b="1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</a:t>
            </a:r>
            <a:endParaRPr lang="en-US" sz="2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F5C0AF28-6529-0443-93CD-586DA3CDC569}"/>
              </a:ext>
            </a:extLst>
          </p:cNvPr>
          <p:cNvSpPr txBox="1"/>
          <p:nvPr/>
        </p:nvSpPr>
        <p:spPr>
          <a:xfrm>
            <a:off x="2590800" y="5702078"/>
            <a:ext cx="8026400" cy="39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1200" dirty="0"/>
              <a:t>* </a:t>
            </a:r>
            <a:r>
              <a:rPr lang="es-ES_tradnl" sz="1200" spc="-25" dirty="0"/>
              <a:t>Tasa </a:t>
            </a:r>
            <a:r>
              <a:rPr lang="es-ES_tradnl" sz="1200" dirty="0"/>
              <a:t>de </a:t>
            </a:r>
            <a:r>
              <a:rPr lang="es-ES_tradnl" sz="1200" spc="-5" dirty="0"/>
              <a:t>ataque </a:t>
            </a:r>
            <a:r>
              <a:rPr lang="es-ES_tradnl" sz="1200" dirty="0"/>
              <a:t>= </a:t>
            </a:r>
            <a:r>
              <a:rPr lang="es-ES_tradnl" sz="1200" spc="-5" dirty="0"/>
              <a:t>número </a:t>
            </a:r>
            <a:r>
              <a:rPr lang="es-ES_tradnl" sz="1200" dirty="0"/>
              <a:t>de </a:t>
            </a:r>
            <a:r>
              <a:rPr lang="es-ES_tradnl" sz="1200" spc="-5" dirty="0"/>
              <a:t>personas enfermas </a:t>
            </a:r>
            <a:r>
              <a:rPr lang="es-ES_tradnl" sz="1200" dirty="0"/>
              <a:t>en los </a:t>
            </a:r>
            <a:r>
              <a:rPr lang="es-ES_tradnl" sz="1200" spc="-5" dirty="0"/>
              <a:t>sujetos </a:t>
            </a:r>
            <a:r>
              <a:rPr lang="es-ES_tradnl" sz="1200" dirty="0"/>
              <a:t>expuestos al</a:t>
            </a:r>
            <a:r>
              <a:rPr lang="es-ES_tradnl" sz="1200" spc="15" dirty="0"/>
              <a:t> </a:t>
            </a:r>
            <a:r>
              <a:rPr lang="es-ES_tradnl" sz="1200" spc="-5" dirty="0"/>
              <a:t>virus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304D4F-15C7-CB4E-B650-711AFA30496E}"/>
              </a:ext>
            </a:extLst>
          </p:cNvPr>
          <p:cNvSpPr/>
          <p:nvPr/>
        </p:nvSpPr>
        <p:spPr>
          <a:xfrm>
            <a:off x="2590800" y="6292848"/>
            <a:ext cx="423160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5"/>
              </a:spcBef>
            </a:pPr>
            <a:r>
              <a:rPr lang="es-ES_tradnl" sz="1400" b="1" dirty="0"/>
              <a:t>FUENTE: </a:t>
            </a:r>
            <a:r>
              <a:rPr lang="es-ES_tradnl" sz="1400" spc="-5" dirty="0"/>
              <a:t>Estimación </a:t>
            </a:r>
            <a:r>
              <a:rPr lang="es-ES_tradnl" sz="1400" dirty="0"/>
              <a:t>basada en </a:t>
            </a:r>
            <a:r>
              <a:rPr lang="es-ES_tradnl" sz="1400" spc="-10" dirty="0"/>
              <a:t>datos </a:t>
            </a:r>
            <a:r>
              <a:rPr lang="es-ES_tradnl" sz="1400" dirty="0"/>
              <a:t>del</a:t>
            </a:r>
            <a:r>
              <a:rPr lang="es-ES_tradnl" sz="1400" spc="-15" dirty="0"/>
              <a:t> </a:t>
            </a:r>
            <a:r>
              <a:rPr lang="es-ES_tradnl" sz="1400" spc="-5" dirty="0"/>
              <a:t>INSABI-México</a:t>
            </a:r>
            <a:endParaRPr lang="es-ES_tradnl" sz="14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D097333-2E52-D84E-AC70-FEE3B464B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096202"/>
              </p:ext>
            </p:extLst>
          </p:nvPr>
        </p:nvGraphicFramePr>
        <p:xfrm>
          <a:off x="3657600" y="558801"/>
          <a:ext cx="8407400" cy="495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79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20303D-17CD-6C47-ABD3-E0CB8BA9F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r="1" b="14668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649" y="485068"/>
            <a:ext cx="3874686" cy="789495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  <a:latin typeface="+mn-lt"/>
              </a:rPr>
              <a:t>Comentarios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971" y="1274563"/>
            <a:ext cx="4812928" cy="52917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MX" sz="1800" dirty="0">
                <a:solidFill>
                  <a:schemeClr val="bg1"/>
                </a:solidFill>
              </a:rPr>
              <a:t>Los modelos predictivos señalan que el regreso a las actividades normales no debe ser abrupto, y </a:t>
            </a:r>
            <a:r>
              <a:rPr lang="es-MX" sz="1800" b="1" dirty="0">
                <a:solidFill>
                  <a:srgbClr val="FFFF00"/>
                </a:solidFill>
              </a:rPr>
              <a:t>la progresión y gradualidad </a:t>
            </a:r>
            <a:r>
              <a:rPr lang="es-MX" sz="1800" dirty="0">
                <a:solidFill>
                  <a:schemeClr val="bg1"/>
                </a:solidFill>
              </a:rPr>
              <a:t>del mismo, contribuirán positivamente a la estabilidad de los servicios de salud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MX" sz="1800" dirty="0">
                <a:solidFill>
                  <a:schemeClr val="bg1"/>
                </a:solidFill>
              </a:rPr>
              <a:t>Los modelos muestran la importancia de </a:t>
            </a:r>
            <a:r>
              <a:rPr lang="es-MX" sz="1800" b="1" dirty="0">
                <a:solidFill>
                  <a:schemeClr val="bg1"/>
                </a:solidFill>
              </a:rPr>
              <a:t>retrasar</a:t>
            </a:r>
            <a:r>
              <a:rPr lang="es-MX" sz="1800" dirty="0">
                <a:solidFill>
                  <a:schemeClr val="bg1"/>
                </a:solidFill>
              </a:rPr>
              <a:t> (temporalidad) y </a:t>
            </a:r>
            <a:r>
              <a:rPr lang="es-MX" sz="1800" b="1" dirty="0">
                <a:solidFill>
                  <a:schemeClr val="bg1"/>
                </a:solidFill>
              </a:rPr>
              <a:t>dosificar </a:t>
            </a:r>
            <a:r>
              <a:rPr lang="es-MX" sz="1800" dirty="0">
                <a:solidFill>
                  <a:schemeClr val="bg1"/>
                </a:solidFill>
              </a:rPr>
              <a:t>(carga) el regreso: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FFFF00"/>
                </a:solidFill>
              </a:rPr>
              <a:t>Retrasar: </a:t>
            </a:r>
            <a:r>
              <a:rPr lang="es-MX" sz="1800" dirty="0">
                <a:solidFill>
                  <a:schemeClr val="bg1"/>
                </a:solidFill>
              </a:rPr>
              <a:t>amortiguar la aceleración del crecimiento de la epidemia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FFFF00"/>
                </a:solidFill>
              </a:rPr>
              <a:t>Dosificar: </a:t>
            </a:r>
            <a:r>
              <a:rPr lang="es-MX" sz="1800" dirty="0">
                <a:solidFill>
                  <a:schemeClr val="bg1"/>
                </a:solidFill>
              </a:rPr>
              <a:t>reducir el impacto de un segundo brote</a:t>
            </a:r>
          </a:p>
        </p:txBody>
      </p:sp>
    </p:spTree>
    <p:extLst>
      <p:ext uri="{BB962C8B-B14F-4D97-AF65-F5344CB8AC3E}">
        <p14:creationId xmlns:p14="http://schemas.microsoft.com/office/powerpoint/2010/main" val="330950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AD43A-5215-9741-8A66-EA10D63E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4000" b="1" kern="1200" spc="-3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Escenario 2</a:t>
            </a:r>
            <a:endParaRPr lang="es-ES_tradnl" sz="4000" b="1" kern="120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F7304D4F-15C7-CB4E-B650-711AFA30496E}"/>
              </a:ext>
            </a:extLst>
          </p:cNvPr>
          <p:cNvSpPr/>
          <p:nvPr/>
        </p:nvSpPr>
        <p:spPr>
          <a:xfrm>
            <a:off x="643467" y="6398929"/>
            <a:ext cx="423160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5"/>
              </a:spcBef>
            </a:pPr>
            <a:r>
              <a:rPr lang="es-ES_tradnl" sz="1400" b="1" dirty="0"/>
              <a:t>FUENTE: </a:t>
            </a:r>
            <a:r>
              <a:rPr lang="es-ES_tradnl" sz="1400" spc="-5" dirty="0"/>
              <a:t>Estimación </a:t>
            </a:r>
            <a:r>
              <a:rPr lang="es-ES_tradnl" sz="1400" dirty="0"/>
              <a:t>basada en </a:t>
            </a:r>
            <a:r>
              <a:rPr lang="es-ES_tradnl" sz="1400" spc="-10" dirty="0"/>
              <a:t>datos </a:t>
            </a:r>
            <a:r>
              <a:rPr lang="es-ES_tradnl" sz="1400" dirty="0"/>
              <a:t>del</a:t>
            </a:r>
            <a:r>
              <a:rPr lang="es-ES_tradnl" sz="1400" spc="-15" dirty="0"/>
              <a:t> </a:t>
            </a:r>
            <a:r>
              <a:rPr lang="es-ES_tradnl" sz="1400" spc="-5" dirty="0"/>
              <a:t>INSABI-México</a:t>
            </a:r>
            <a:endParaRPr lang="es-ES_tradnl" sz="14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B0DE577-12C3-DB4F-B1F3-6C21A8A00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703994"/>
              </p:ext>
            </p:extLst>
          </p:nvPr>
        </p:nvGraphicFramePr>
        <p:xfrm>
          <a:off x="4965700" y="635000"/>
          <a:ext cx="6978649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45">
            <a:extLst>
              <a:ext uri="{FF2B5EF4-FFF2-40B4-BE49-F238E27FC236}">
                <a16:creationId xmlns:a16="http://schemas.microsoft.com/office/drawing/2014/main" id="{0F621A89-0573-9048-AF69-182A3CD5F841}"/>
              </a:ext>
            </a:extLst>
          </p:cNvPr>
          <p:cNvSpPr txBox="1"/>
          <p:nvPr/>
        </p:nvSpPr>
        <p:spPr>
          <a:xfrm>
            <a:off x="6665560" y="6214534"/>
            <a:ext cx="5245100" cy="39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1200" dirty="0"/>
              <a:t>* </a:t>
            </a:r>
            <a:r>
              <a:rPr lang="es-ES_tradnl" sz="1200" spc="-25" dirty="0"/>
              <a:t>Tasa </a:t>
            </a:r>
            <a:r>
              <a:rPr lang="es-ES_tradnl" sz="1200" dirty="0"/>
              <a:t>de </a:t>
            </a:r>
            <a:r>
              <a:rPr lang="es-ES_tradnl" sz="1200" spc="-5" dirty="0"/>
              <a:t>ataque </a:t>
            </a:r>
            <a:r>
              <a:rPr lang="es-ES_tradnl" sz="1200" dirty="0"/>
              <a:t>= </a:t>
            </a:r>
            <a:r>
              <a:rPr lang="es-ES_tradnl" sz="1200" spc="-5" dirty="0"/>
              <a:t>número </a:t>
            </a:r>
            <a:r>
              <a:rPr lang="es-ES_tradnl" sz="1200" dirty="0"/>
              <a:t>de </a:t>
            </a:r>
            <a:r>
              <a:rPr lang="es-ES_tradnl" sz="1200" spc="-5" dirty="0"/>
              <a:t>personas enfermas </a:t>
            </a:r>
            <a:r>
              <a:rPr lang="es-ES_tradnl" sz="1200" dirty="0"/>
              <a:t>en los </a:t>
            </a:r>
            <a:r>
              <a:rPr lang="es-ES_tradnl" sz="1200" spc="-5" dirty="0"/>
              <a:t>sujetos </a:t>
            </a:r>
            <a:r>
              <a:rPr lang="es-ES_tradnl" sz="1200" dirty="0"/>
              <a:t>expuestos al</a:t>
            </a:r>
            <a:r>
              <a:rPr lang="es-ES_tradnl" sz="1200" spc="15" dirty="0"/>
              <a:t> </a:t>
            </a:r>
            <a:r>
              <a:rPr lang="es-ES_tradnl" sz="1200" spc="-5" dirty="0"/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19882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34939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AD43A-5215-9741-8A66-EA10D63E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156" y="640263"/>
            <a:ext cx="381270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b="1" kern="1200" spc="-3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Escenario </a:t>
            </a:r>
            <a:r>
              <a:rPr lang="es-ES_tradnl" sz="3600" b="1" kern="1200" spc="-20">
                <a:solidFill>
                  <a:schemeClr val="tx1"/>
                </a:solidFill>
                <a:latin typeface="+mn-lt"/>
                <a:ea typeface="+mj-ea"/>
                <a:cs typeface="+mj-cs"/>
              </a:rPr>
              <a:t>3 </a:t>
            </a:r>
            <a:endParaRPr lang="es-ES_tradnl" sz="3600" b="1" kern="120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304D4F-15C7-CB4E-B650-711AFA30496E}"/>
              </a:ext>
            </a:extLst>
          </p:cNvPr>
          <p:cNvSpPr/>
          <p:nvPr/>
        </p:nvSpPr>
        <p:spPr>
          <a:xfrm>
            <a:off x="7801156" y="5718113"/>
            <a:ext cx="423160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5"/>
              </a:spcBef>
            </a:pPr>
            <a:r>
              <a:rPr lang="es-ES_tradnl" sz="1400" b="1" dirty="0"/>
              <a:t>FUENTE: </a:t>
            </a:r>
            <a:r>
              <a:rPr lang="es-ES_tradnl" sz="1400" spc="-5" dirty="0"/>
              <a:t>Estimación </a:t>
            </a:r>
            <a:r>
              <a:rPr lang="es-ES_tradnl" sz="1400" dirty="0"/>
              <a:t>basada en </a:t>
            </a:r>
            <a:r>
              <a:rPr lang="es-ES_tradnl" sz="1400" spc="-10" dirty="0"/>
              <a:t>datos </a:t>
            </a:r>
            <a:r>
              <a:rPr lang="es-ES_tradnl" sz="1400" dirty="0"/>
              <a:t>del</a:t>
            </a:r>
            <a:r>
              <a:rPr lang="es-ES_tradnl" sz="1400" spc="-15" dirty="0"/>
              <a:t> </a:t>
            </a:r>
            <a:r>
              <a:rPr lang="es-ES_tradnl" sz="1400" spc="-5" dirty="0"/>
              <a:t>INSABI-México</a:t>
            </a:r>
            <a:endParaRPr lang="es-ES_tradnl" sz="1400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13A7D6D-61A4-3047-B539-9CD9816B4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857455"/>
              </p:ext>
            </p:extLst>
          </p:nvPr>
        </p:nvGraphicFramePr>
        <p:xfrm>
          <a:off x="484632" y="484632"/>
          <a:ext cx="6646270" cy="573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45">
            <a:extLst>
              <a:ext uri="{FF2B5EF4-FFF2-40B4-BE49-F238E27FC236}">
                <a16:creationId xmlns:a16="http://schemas.microsoft.com/office/drawing/2014/main" id="{6974E784-DA23-B64A-9021-B53F8F19E43E}"/>
              </a:ext>
            </a:extLst>
          </p:cNvPr>
          <p:cNvSpPr txBox="1"/>
          <p:nvPr/>
        </p:nvSpPr>
        <p:spPr>
          <a:xfrm>
            <a:off x="530012" y="6131345"/>
            <a:ext cx="5245100" cy="39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1200" dirty="0"/>
              <a:t>* </a:t>
            </a:r>
            <a:r>
              <a:rPr lang="es-ES_tradnl" sz="1200" spc="-25" dirty="0"/>
              <a:t>Tasa </a:t>
            </a:r>
            <a:r>
              <a:rPr lang="es-ES_tradnl" sz="1200" dirty="0"/>
              <a:t>de </a:t>
            </a:r>
            <a:r>
              <a:rPr lang="es-ES_tradnl" sz="1200" spc="-5" dirty="0"/>
              <a:t>ataque </a:t>
            </a:r>
            <a:r>
              <a:rPr lang="es-ES_tradnl" sz="1200" dirty="0"/>
              <a:t>= </a:t>
            </a:r>
            <a:r>
              <a:rPr lang="es-ES_tradnl" sz="1200" spc="-5" dirty="0"/>
              <a:t>número </a:t>
            </a:r>
            <a:r>
              <a:rPr lang="es-ES_tradnl" sz="1200" dirty="0"/>
              <a:t>de </a:t>
            </a:r>
            <a:r>
              <a:rPr lang="es-ES_tradnl" sz="1200" spc="-5" dirty="0"/>
              <a:t>personas enfermas </a:t>
            </a:r>
            <a:r>
              <a:rPr lang="es-ES_tradnl" sz="1200" dirty="0"/>
              <a:t>en los </a:t>
            </a:r>
            <a:r>
              <a:rPr lang="es-ES_tradnl" sz="1200" spc="-5" dirty="0"/>
              <a:t>sujetos </a:t>
            </a:r>
            <a:r>
              <a:rPr lang="es-ES_tradnl" sz="1200" dirty="0"/>
              <a:t>expuestos al</a:t>
            </a:r>
            <a:r>
              <a:rPr lang="es-ES_tradnl" sz="1200" spc="15" dirty="0"/>
              <a:t> </a:t>
            </a:r>
            <a:r>
              <a:rPr lang="es-ES_tradnl" sz="1200" spc="-5" dirty="0"/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320519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Situación COVID-19 en Sonora. 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6311900"/>
            <a:ext cx="573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DGPROSPE/SSS * Al 20 de mayo de 2020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306476"/>
              </p:ext>
            </p:extLst>
          </p:nvPr>
        </p:nvGraphicFramePr>
        <p:xfrm>
          <a:off x="103031" y="2202287"/>
          <a:ext cx="9994006" cy="398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0B44ADD-215A-1B41-A487-DEADBB52899F}"/>
              </a:ext>
            </a:extLst>
          </p:cNvPr>
          <p:cNvSpPr/>
          <p:nvPr/>
        </p:nvSpPr>
        <p:spPr>
          <a:xfrm>
            <a:off x="10097037" y="2743201"/>
            <a:ext cx="1785870" cy="2009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Casos confirmados : 1,189</a:t>
            </a:r>
          </a:p>
          <a:p>
            <a:pPr algn="ctr"/>
            <a:r>
              <a:rPr lang="es-MX" dirty="0"/>
              <a:t>Defunciones : </a:t>
            </a:r>
          </a:p>
          <a:p>
            <a:pPr algn="ctr"/>
            <a:r>
              <a:rPr lang="es-MX" dirty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41204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Situación COVID-19 en Sonora. [</a:t>
            </a:r>
            <a:r>
              <a:rPr lang="es-ES_tradnl" sz="2800" b="1" dirty="0">
                <a:solidFill>
                  <a:schemeClr val="bg1"/>
                </a:solidFill>
              </a:rPr>
              <a:t>16 de marzo </a:t>
            </a:r>
            <a:r>
              <a:rPr lang="es-MX" sz="2800" b="1" dirty="0">
                <a:solidFill>
                  <a:schemeClr val="bg1"/>
                </a:solidFill>
              </a:rPr>
              <a:t>al 11 de mayo, 2020]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6311900"/>
            <a:ext cx="573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DGPROSPE/SSS * Al 20 de mayo de 2020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41577"/>
              </p:ext>
            </p:extLst>
          </p:nvPr>
        </p:nvGraphicFramePr>
        <p:xfrm>
          <a:off x="655409" y="2058145"/>
          <a:ext cx="10881181" cy="426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59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6067C4D-4173-4A01-A018-5A98C2BE7A54}"/>
              </a:ext>
            </a:extLst>
          </p:cNvPr>
          <p:cNvSpPr/>
          <p:nvPr/>
        </p:nvSpPr>
        <p:spPr>
          <a:xfrm>
            <a:off x="0" y="0"/>
            <a:ext cx="18363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_tradn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Situación COVID-19 en Sonora. [</a:t>
            </a:r>
            <a:r>
              <a:rPr lang="es-ES_tradnl" sz="2400" b="1" dirty="0">
                <a:solidFill>
                  <a:srgbClr val="FFFFFF"/>
                </a:solidFill>
              </a:rPr>
              <a:t>20</a:t>
            </a:r>
            <a:r>
              <a:rPr lang="es-ES_tradn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marzo-11 de mayo, 2020]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19FF81-E2C3-4B78-B812-A430BD959DF6}"/>
              </a:ext>
            </a:extLst>
          </p:cNvPr>
          <p:cNvSpPr txBox="1"/>
          <p:nvPr/>
        </p:nvSpPr>
        <p:spPr>
          <a:xfrm>
            <a:off x="1942156" y="6427250"/>
            <a:ext cx="407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DGPROSPE/SSS * Al 20 de mayo de 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454D2A-BAE1-4267-80CF-297F619ACF95}"/>
              </a:ext>
            </a:extLst>
          </p:cNvPr>
          <p:cNvSpPr txBox="1"/>
          <p:nvPr/>
        </p:nvSpPr>
        <p:spPr>
          <a:xfrm>
            <a:off x="8977745" y="2148873"/>
            <a:ext cx="2730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COVID-19. Municipios con casos. Sonora, 2020</a:t>
            </a:r>
          </a:p>
        </p:txBody>
      </p:sp>
      <p:sp>
        <p:nvSpPr>
          <p:cNvPr id="10" name="Cuadro de texto 4">
            <a:extLst>
              <a:ext uri="{FF2B5EF4-FFF2-40B4-BE49-F238E27FC236}">
                <a16:creationId xmlns:a16="http://schemas.microsoft.com/office/drawing/2014/main" id="{AFD2BA63-739D-4B75-BA6A-FCD2DB2B956D}"/>
              </a:ext>
            </a:extLst>
          </p:cNvPr>
          <p:cNvSpPr txBox="1"/>
          <p:nvPr/>
        </p:nvSpPr>
        <p:spPr>
          <a:xfrm>
            <a:off x="8764621" y="4509348"/>
            <a:ext cx="1184910" cy="200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por 100 mil hab.</a:t>
            </a:r>
            <a:endParaRPr lang="es-MX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568B8A-8731-3649-86E9-77036FE98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71"/>
          <a:stretch/>
        </p:blipFill>
        <p:spPr>
          <a:xfrm>
            <a:off x="3592002" y="509371"/>
            <a:ext cx="4779880" cy="47382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B4BDAE-3A1D-1F46-BBD7-FA5530DE56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90" y="2611734"/>
            <a:ext cx="2866390" cy="26358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B7DF09-CA2E-D04D-B530-AB2D59BE38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52" y="4834986"/>
            <a:ext cx="815340" cy="2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4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A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848EB41-4EA1-453B-B232-5BBE164AA767}"/>
              </a:ext>
            </a:extLst>
          </p:cNvPr>
          <p:cNvSpPr/>
          <p:nvPr/>
        </p:nvSpPr>
        <p:spPr>
          <a:xfrm>
            <a:off x="767223" y="6427033"/>
            <a:ext cx="6393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FUENTE: </a:t>
            </a:r>
            <a:r>
              <a:rPr lang="es-MX" sz="1400" dirty="0"/>
              <a:t>Universidad de Sonora. </a:t>
            </a:r>
            <a:r>
              <a:rPr lang="es-MX" sz="1400" dirty="0">
                <a:hlinkClick r:id="rId2"/>
              </a:rPr>
              <a:t>https://covid-19.unison.mx/#estado</a:t>
            </a:r>
            <a:r>
              <a:rPr lang="es-MX" sz="1400" dirty="0"/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99ABF83-8D70-4050-BE01-C9962971A84B}"/>
              </a:ext>
            </a:extLst>
          </p:cNvPr>
          <p:cNvSpPr txBox="1">
            <a:spLocks/>
          </p:cNvSpPr>
          <p:nvPr/>
        </p:nvSpPr>
        <p:spPr>
          <a:xfrm>
            <a:off x="653061" y="89589"/>
            <a:ext cx="10515600" cy="4685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COVID-19 en Sonora. [al 20 de mayo, 2020]</a:t>
            </a:r>
            <a:endParaRPr lang="es-MX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12F771-B84C-0547-9E8C-4545E4E9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32" y="622752"/>
            <a:ext cx="8981136" cy="56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nder 3d conceptual del virus de la epidemia pandémica para la investigación de vacunas de salud médica. aumento microscópico del virus corona verde, las formas de brote 2019-ncov como el sars y el mers pueden ser letales Foto Premium ">
            <a:extLst>
              <a:ext uri="{FF2B5EF4-FFF2-40B4-BE49-F238E27FC236}">
                <a16:creationId xmlns:a16="http://schemas.microsoft.com/office/drawing/2014/main" id="{407AD0DD-B452-094D-B949-BF9E5B92E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>
                <a:solidFill>
                  <a:srgbClr val="FFFFFF"/>
                </a:solidFill>
              </a:rPr>
              <a:t>Numeralia de la situación de COVID19 en Sonora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258AFB-0ED6-F140-A784-3847F5F07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410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899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Times New Roman</vt:lpstr>
      <vt:lpstr>Tw Cen MT</vt:lpstr>
      <vt:lpstr>Tema de Office</vt:lpstr>
      <vt:lpstr>Situación de COVID19 en Sonora</vt:lpstr>
      <vt:lpstr>Escenario 1 </vt:lpstr>
      <vt:lpstr>Escenario 2</vt:lpstr>
      <vt:lpstr>Escenario 3 </vt:lpstr>
      <vt:lpstr>Situación COVID-19 en Sonora. </vt:lpstr>
      <vt:lpstr>Situación COVID-19 en Sonora. [16 de marzo al 11 de mayo, 2020]</vt:lpstr>
      <vt:lpstr>Situación COVID-19 en Sonora. [20 de marzo-11 de mayo, 2020]</vt:lpstr>
      <vt:lpstr>PowerPoint Presentation</vt:lpstr>
      <vt:lpstr>Numeralia de la situación de COVID19 en Sonora</vt:lpstr>
      <vt:lpstr>Casos de COVID-19, por estados y municipios en la Megarregión Sonora-Arizona. [Al 20 de mayo de 2020]</vt:lpstr>
      <vt:lpstr>Situación epidemiológica del COVID-19 en Sonora. [Al 20 de mayo de 2020]</vt:lpstr>
      <vt:lpstr>Situación epidemiológica del COVID-19 en Sonora. [Al 20 de mayo de 2020]</vt:lpstr>
      <vt:lpstr>Situación epidemiológica del COVID-19 en Sonora. [Al 20 de mayo de 2020]</vt:lpstr>
      <vt:lpstr>Situación epidemiológica del COVID-19 en Sonora. [Al 04 de mayo de 2020]</vt:lpstr>
      <vt:lpstr>Situación epidemiológica del COVID-19 en Sonora. [Al 20 de mayo de 2020]</vt:lpstr>
      <vt:lpstr>Situación epidemiológica del COVID-19 en Sonora. [Al 04 de mayo de 2020]</vt:lpstr>
      <vt:lpstr>Situación epidemiológica del COVID-19 en Sonora. [Al 20 de mayo de 2020]</vt:lpstr>
      <vt:lpstr>Comentarios</vt:lpstr>
      <vt:lpstr>Comentarios</vt:lpstr>
      <vt:lpstr>Comentarios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de COVID19 en Sonora</dc:title>
  <dc:creator>GERARDO ALVAREZ HERNANDEZ</dc:creator>
  <cp:lastModifiedBy>Maryell Martinez</cp:lastModifiedBy>
  <cp:revision>43</cp:revision>
  <dcterms:created xsi:type="dcterms:W3CDTF">2020-05-03T21:26:58Z</dcterms:created>
  <dcterms:modified xsi:type="dcterms:W3CDTF">2020-05-21T18:14:44Z</dcterms:modified>
</cp:coreProperties>
</file>